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74" r:id="rId5"/>
    <p:sldId id="366" r:id="rId6"/>
    <p:sldId id="371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5" name="yt_shape_14445"/>
          <p:cNvSpPr txBox="1"/>
          <p:nvPr/>
        </p:nvSpPr>
        <p:spPr>
          <a:xfrm>
            <a:off x="540000" y="900198"/>
            <a:ext cx="5107167" cy="3910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与线段计算有关的动态问题</a:t>
            </a:r>
          </a:p>
        </p:txBody>
      </p:sp>
      <p:sp>
        <p:nvSpPr>
          <p:cNvPr id="14446" name="yt_shape_14446"/>
          <p:cNvSpPr txBox="1"/>
          <p:nvPr/>
        </p:nvSpPr>
        <p:spPr>
          <a:xfrm>
            <a:off x="540119" y="1342068"/>
            <a:ext cx="11111999" cy="11856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0fa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个单位长度的速度从点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b603"/>
              </a:rPr>
              <a:t>个单位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长度的速度从点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47" name="yt_image_14447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0967" y="2578514"/>
            <a:ext cx="3170064" cy="46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9" name="yt_shape_14449"/>
          <p:cNvSpPr txBox="1"/>
          <p:nvPr/>
        </p:nvSpPr>
        <p:spPr>
          <a:xfrm>
            <a:off x="540000" y="3095658"/>
            <a:ext cx="5054269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450" name="yt_shape_14450"/>
          <p:cNvSpPr txBox="1"/>
          <p:nvPr/>
        </p:nvSpPr>
        <p:spPr>
          <a:xfrm>
            <a:off x="540000" y="3519573"/>
            <a:ext cx="6347892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经过几秒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51" name="yt_shape_14451"/>
              <p:cNvSpPr txBox="1"/>
              <p:nvPr/>
            </p:nvSpPr>
            <p:spPr>
              <a:xfrm>
                <a:off x="540119" y="3943488"/>
                <a:ext cx="11492915" cy="9483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左侧运动的情况下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运动到数轴上表示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c2b1,isEnd"/>
                  </a:rPr>
                  <a:t>的点的位置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451" name="yt_shape_144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43488"/>
                <a:ext cx="11492915" cy="948337"/>
              </a:xfrm>
              <a:prstGeom prst="rect">
                <a:avLst/>
              </a:prstGeom>
              <a:blipFill>
                <a:blip r:embed="rId3"/>
                <a:stretch>
                  <a:fillRect l="-1645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53" name="yt_shape_14453"/>
          <p:cNvSpPr txBox="1"/>
          <p:nvPr/>
        </p:nvSpPr>
        <p:spPr>
          <a:xfrm>
            <a:off x="540000" y="4942625"/>
            <a:ext cx="8888652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设经过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到原点的距离相等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分两种情况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454" name="yt_shape_14454"/>
          <p:cNvSpPr txBox="1"/>
          <p:nvPr/>
        </p:nvSpPr>
        <p:spPr>
          <a:xfrm>
            <a:off x="540000" y="5366540"/>
            <a:ext cx="10276852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在原点两侧时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根据题意列方程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yt_shape_14455">
            <a:extLst>
              <a:ext uri="{FF2B5EF4-FFF2-40B4-BE49-F238E27FC236}">
                <a16:creationId xmlns:a16="http://schemas.microsoft.com/office/drawing/2014/main" id="{875820B2-EB81-DA1E-9011-F7EB8075D57B}"/>
              </a:ext>
            </a:extLst>
          </p:cNvPr>
          <p:cNvSpPr txBox="1"/>
          <p:nvPr/>
        </p:nvSpPr>
        <p:spPr>
          <a:xfrm>
            <a:off x="540119" y="5790455"/>
            <a:ext cx="9507411" cy="7793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重合时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根据题意列方程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1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所以经过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到原点的距离相等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4" name="yt_shape_1722071024899">
            <a:extLst>
              <a:ext uri="{FF2B5EF4-FFF2-40B4-BE49-F238E27FC236}">
                <a16:creationId xmlns:a16="http://schemas.microsoft.com/office/drawing/2014/main" id="{5D9DD03C-5D9F-D871-DC82-0C7C91E2BC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3027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162DFF3-BEE2-B858-7A78-F5E4C0A012B1}"/>
              </a:ext>
            </a:extLst>
          </p:cNvPr>
          <p:cNvSpPr txBox="1"/>
          <p:nvPr/>
        </p:nvSpPr>
        <p:spPr>
          <a:xfrm>
            <a:off x="4540977" y="3048852"/>
            <a:ext cx="789685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B08BCC-AA68-9DAA-942B-BF3B550B3179}"/>
                  </a:ext>
                </a:extLst>
              </p:cNvPr>
              <p:cNvSpPr txBox="1"/>
              <p:nvPr/>
            </p:nvSpPr>
            <p:spPr>
              <a:xfrm>
                <a:off x="9127382" y="3730982"/>
                <a:ext cx="918274" cy="6632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B08BCC-AA68-9DAA-942B-BF3B550B31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27382" y="3730982"/>
                <a:ext cx="918274" cy="66327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20406A3-FC8C-AEB9-503A-0A3C2A99391B}"/>
              </a:ext>
            </a:extLst>
          </p:cNvPr>
          <p:cNvSpPr txBox="1"/>
          <p:nvPr/>
        </p:nvSpPr>
        <p:spPr>
          <a:xfrm>
            <a:off x="449989" y="4895819"/>
            <a:ext cx="8982773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设经过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到原点的距离相等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6E9DBD-7F53-6EDC-9BC2-C9C4601EB818}"/>
              </a:ext>
            </a:extLst>
          </p:cNvPr>
          <p:cNvSpPr txBox="1"/>
          <p:nvPr/>
        </p:nvSpPr>
        <p:spPr>
          <a:xfrm>
            <a:off x="449989" y="5319734"/>
            <a:ext cx="103575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在原点两侧时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根据题意列方程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007D9C-ABEE-9D85-D2EB-5ADA63FA6521}"/>
              </a:ext>
            </a:extLst>
          </p:cNvPr>
          <p:cNvSpPr txBox="1"/>
          <p:nvPr/>
        </p:nvSpPr>
        <p:spPr>
          <a:xfrm>
            <a:off x="450108" y="5743649"/>
            <a:ext cx="95955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重合时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根据题意列方程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5602D32-C35E-4BFC-6D7F-32E17C9AE4F3}"/>
              </a:ext>
            </a:extLst>
          </p:cNvPr>
          <p:cNvSpPr txBox="1"/>
          <p:nvPr/>
        </p:nvSpPr>
        <p:spPr>
          <a:xfrm>
            <a:off x="450108" y="6145985"/>
            <a:ext cx="6923787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所以经过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到原点的距离相等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6" name="yt_shape_1445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在原点为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的数轴上有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4b8d"/>
              </a:rPr>
              <a:t>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9178"/>
              </a:rPr>
              <a:t>个单位长度的速度向右匀速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个单位长度的速度向左匀速运动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57" name="yt_image_14457" title="H_17.6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4490" y="2491930"/>
            <a:ext cx="2803019" cy="22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59" name="yt_shape_14459"/>
          <p:cNvSpPr txBox="1"/>
          <p:nvPr/>
        </p:nvSpPr>
        <p:spPr>
          <a:xfrm>
            <a:off x="540000" y="2766696"/>
            <a:ext cx="646651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BB87817-C453-0B08-CD39-6DC744A695C7}"/>
              </a:ext>
            </a:extLst>
          </p:cNvPr>
          <p:cNvSpPr txBox="1"/>
          <p:nvPr/>
        </p:nvSpPr>
        <p:spPr>
          <a:xfrm>
            <a:off x="2126389" y="271989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343D0E-884E-901C-C95C-83A789DE2935}"/>
              </a:ext>
            </a:extLst>
          </p:cNvPr>
          <p:cNvSpPr txBox="1"/>
          <p:nvPr/>
        </p:nvSpPr>
        <p:spPr>
          <a:xfrm>
            <a:off x="5482364" y="319537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61" name="yt_shape_14461"/>
              <p:cNvSpPr txBox="1"/>
              <p:nvPr/>
            </p:nvSpPr>
            <p:spPr>
              <a:xfrm>
                <a:off x="540119" y="900000"/>
                <a:ext cx="11111999" cy="111331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重合时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是否存在关系式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a95f"/>
                  </a:rPr>
                  <a:t>若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61" name="yt_shape_14461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3318"/>
              </a:xfrm>
              <a:prstGeom prst="rect">
                <a:avLst/>
              </a:prstGeom>
              <a:blipFill>
                <a:blip r:embed="rId2"/>
                <a:stretch>
                  <a:fillRect l="-1701" r="-988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463" name="yt_shape_14463"/>
              <p:cNvSpPr txBox="1"/>
              <p:nvPr/>
            </p:nvSpPr>
            <p:spPr>
              <a:xfrm>
                <a:off x="540119" y="2064106"/>
                <a:ext cx="11492915" cy="25658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存在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设运动时间为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重合时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3_e6c9c"/>
                  </a:rPr>
                  <a:t>－（－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易知当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63" name="yt_shape_14463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4106"/>
                <a:ext cx="11492915" cy="2565831"/>
              </a:xfrm>
              <a:prstGeom prst="rect">
                <a:avLst/>
              </a:prstGeom>
              <a:blipFill>
                <a:blip r:embed="rId3"/>
                <a:stretch>
                  <a:fillRect l="-1645" t="-2138" b="-2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E5C639-842B-3D47-758F-F5EF22657A64}"/>
              </a:ext>
            </a:extLst>
          </p:cNvPr>
          <p:cNvSpPr txBox="1"/>
          <p:nvPr/>
        </p:nvSpPr>
        <p:spPr>
          <a:xfrm>
            <a:off x="450108" y="2017300"/>
            <a:ext cx="112131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设运动时间为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重合时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3_e6c9c"/>
              </a:rPr>
              <a:t>－（－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A28CFD-5CD6-6E61-8EBB-AD21F7B5052A}"/>
              </a:ext>
            </a:extLst>
          </p:cNvPr>
          <p:cNvSpPr txBox="1"/>
          <p:nvPr/>
        </p:nvSpPr>
        <p:spPr>
          <a:xfrm>
            <a:off x="450108" y="2492788"/>
            <a:ext cx="2547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21DDFA-75C7-7628-2F2A-B2B8CE8D50C5}"/>
              </a:ext>
            </a:extLst>
          </p:cNvPr>
          <p:cNvSpPr txBox="1"/>
          <p:nvPr/>
        </p:nvSpPr>
        <p:spPr>
          <a:xfrm>
            <a:off x="450108" y="2968276"/>
            <a:ext cx="8006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591049-B16C-F6E5-C85A-CA628BC915F9}"/>
              </a:ext>
            </a:extLst>
          </p:cNvPr>
          <p:cNvSpPr txBox="1"/>
          <p:nvPr/>
        </p:nvSpPr>
        <p:spPr>
          <a:xfrm>
            <a:off x="450108" y="3443764"/>
            <a:ext cx="598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775EC0-8849-7EDF-0C64-A0B5548B60FA}"/>
                  </a:ext>
                </a:extLst>
              </p:cNvPr>
              <p:cNvSpPr txBox="1"/>
              <p:nvPr/>
            </p:nvSpPr>
            <p:spPr>
              <a:xfrm>
                <a:off x="450108" y="3919252"/>
                <a:ext cx="6948678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易知当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mathAnswerShape': 1}">
                <a:extLst>
                  <a:ext uri="{FF2B5EF4-FFF2-40B4-BE49-F238E27FC236}">
                    <a16:creationId xmlns:a16="http://schemas.microsoft.com/office/drawing/2014/main" id="{B1775EC0-8849-7EDF-0C64-A0B5548B60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19252"/>
                <a:ext cx="6948678" cy="732676"/>
              </a:xfrm>
              <a:prstGeom prst="rect">
                <a:avLst/>
              </a:prstGeom>
              <a:blipFill>
                <a:blip r:embed="rId4"/>
                <a:stretch>
                  <a:fillRect l="-1404" r="-131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5" name="yt_shape_14465"/>
          <p:cNvSpPr txBox="1"/>
          <p:nvPr/>
        </p:nvSpPr>
        <p:spPr>
          <a:xfrm>
            <a:off x="540000" y="900000"/>
            <a:ext cx="510716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与角度计算有关的动态问题</a:t>
            </a:r>
          </a:p>
        </p:txBody>
      </p:sp>
      <p:sp>
        <p:nvSpPr>
          <p:cNvPr id="14466" name="yt_shape_14466"/>
          <p:cNvSpPr txBox="1"/>
          <p:nvPr/>
        </p:nvSpPr>
        <p:spPr>
          <a:xfrm>
            <a:off x="540000" y="1399565"/>
            <a:ext cx="89110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4467" name="yt_shape_14467"/>
          <p:cNvSpPr txBox="1"/>
          <p:nvPr/>
        </p:nvSpPr>
        <p:spPr>
          <a:xfrm>
            <a:off x="540000" y="1878868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68" name="yt_shape_14468"/>
          <p:cNvSpPr txBox="1"/>
          <p:nvPr/>
        </p:nvSpPr>
        <p:spPr>
          <a:xfrm>
            <a:off x="540000" y="2358171"/>
            <a:ext cx="6981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69" name="yt_shape_14469"/>
              <p:cNvSpPr txBox="1"/>
              <p:nvPr/>
            </p:nvSpPr>
            <p:spPr>
              <a:xfrm>
                <a:off x="540000" y="2837474"/>
                <a:ext cx="923169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69" name="yt_shape_144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7474"/>
                <a:ext cx="9231694" cy="638893"/>
              </a:xfrm>
              <a:prstGeom prst="rect">
                <a:avLst/>
              </a:prstGeom>
              <a:blipFill>
                <a:blip r:embed="rId2"/>
                <a:stretch>
                  <a:fillRect l="-2048" r="-99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1024975">
            <a:extLst>
              <a:ext uri="{FF2B5EF4-FFF2-40B4-BE49-F238E27FC236}">
                <a16:creationId xmlns:a16="http://schemas.microsoft.com/office/drawing/2014/main" id="{118F3965-51E2-D6EE-4B66-5EF6842AA7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A0B23B-A698-722A-AC23-38054ACC44DC}"/>
              </a:ext>
            </a:extLst>
          </p:cNvPr>
          <p:cNvSpPr txBox="1"/>
          <p:nvPr/>
        </p:nvSpPr>
        <p:spPr>
          <a:xfrm>
            <a:off x="6144352" y="2311365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F8AF32-FE95-2118-A541-820AC6263A46}"/>
                  </a:ext>
                </a:extLst>
              </p:cNvPr>
              <p:cNvSpPr txBox="1"/>
              <p:nvPr/>
            </p:nvSpPr>
            <p:spPr>
              <a:xfrm>
                <a:off x="5742714" y="2636912"/>
                <a:ext cx="821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8F8AF32-FE95-2118-A541-820AC6263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2714" y="2636912"/>
                <a:ext cx="821436" cy="726326"/>
              </a:xfrm>
              <a:prstGeom prst="rect">
                <a:avLst/>
              </a:prstGeom>
              <a:blipFill>
                <a:blip r:embed="rId4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72" name="yt_image_14472" title="H_117.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71513" y="3854833"/>
            <a:ext cx="206732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4" name="yt_shape_14474"/>
          <p:cNvSpPr txBox="1"/>
          <p:nvPr/>
        </p:nvSpPr>
        <p:spPr>
          <a:xfrm>
            <a:off x="540120" y="112474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顺时针旋转至图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4d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度数之间的关系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写出你的结论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476" name="yt_shape_14476"/>
          <p:cNvSpPr txBox="1"/>
          <p:nvPr/>
        </p:nvSpPr>
        <p:spPr>
          <a:xfrm>
            <a:off x="5189780" y="2220063"/>
            <a:ext cx="1411092" cy="12336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850" b="0" i="0" u="none" spc="9291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478"/>
              <p:cNvSpPr txBox="1"/>
              <p:nvPr/>
            </p:nvSpPr>
            <p:spPr>
              <a:xfrm>
                <a:off x="540120" y="2085164"/>
                <a:ext cx="9389590" cy="34227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17662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f260e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3" name="yt_shape_144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085164"/>
                <a:ext cx="9389590" cy="3422796"/>
              </a:xfrm>
              <a:prstGeom prst="rect">
                <a:avLst/>
              </a:prstGeom>
              <a:blipFill>
                <a:blip r:embed="rId2"/>
                <a:stretch>
                  <a:fillRect l="-2013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80" name="yt_image_14480" title="H_117.4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84555" y="1871310"/>
            <a:ext cx="206732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B85088-874D-389B-689A-09D1446B6AA4}"/>
                  </a:ext>
                </a:extLst>
              </p:cNvPr>
              <p:cNvSpPr txBox="1"/>
              <p:nvPr/>
            </p:nvSpPr>
            <p:spPr>
              <a:xfrm>
                <a:off x="450109" y="2038358"/>
                <a:ext cx="5945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7B85088-874D-389B-689A-09D1446B6A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2038358"/>
                <a:ext cx="5945886" cy="765061"/>
              </a:xfrm>
              <a:prstGeom prst="rect">
                <a:avLst/>
              </a:prstGeom>
              <a:blipFill>
                <a:blip r:embed="rId4"/>
                <a:stretch>
                  <a:fillRect l="-1641" r="-164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9705B0D-3FBC-4BF1-7262-9DAC891CC83B}"/>
              </a:ext>
            </a:extLst>
          </p:cNvPr>
          <p:cNvSpPr txBox="1"/>
          <p:nvPr/>
        </p:nvSpPr>
        <p:spPr>
          <a:xfrm>
            <a:off x="450109" y="2709807"/>
            <a:ext cx="6911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A88CF6-9468-10C3-67E1-389A2C741B54}"/>
                  </a:ext>
                </a:extLst>
              </p:cNvPr>
              <p:cNvSpPr txBox="1"/>
              <p:nvPr/>
            </p:nvSpPr>
            <p:spPr>
              <a:xfrm>
                <a:off x="450108" y="3185295"/>
                <a:ext cx="967833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8A88CF6-9468-10C3-67E1-389A2C741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85295"/>
                <a:ext cx="9678339" cy="765061"/>
              </a:xfrm>
              <a:prstGeom prst="rect">
                <a:avLst/>
              </a:prstGeom>
              <a:blipFill>
                <a:blip r:embed="rId5"/>
                <a:stretch>
                  <a:fillRect l="-1008" t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21F4B28-4E25-F27B-D871-998E877E815C}"/>
                  </a:ext>
                </a:extLst>
              </p:cNvPr>
              <p:cNvSpPr txBox="1"/>
              <p:nvPr/>
            </p:nvSpPr>
            <p:spPr>
              <a:xfrm>
                <a:off x="450109" y="3861048"/>
                <a:ext cx="8950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f260e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21F4B28-4E25-F27B-D871-998E877E81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861048"/>
                <a:ext cx="8950961" cy="765061"/>
              </a:xfrm>
              <a:prstGeom prst="rect">
                <a:avLst/>
              </a:prstGeom>
              <a:blipFill>
                <a:blip r:embed="rId6"/>
                <a:stretch>
                  <a:fillRect l="-1090" t="-5556" r="-9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1105</Words>
  <Application>Microsoft Office PowerPoint</Application>
  <PresentationFormat>宽屏</PresentationFormat>
  <Paragraphs>52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2024-07-27T14:22:18Z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