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6" r:id="rId6"/>
    <p:sldId id="379" r:id="rId7"/>
    <p:sldId id="380" r:id="rId8"/>
    <p:sldId id="381" r:id="rId9"/>
    <p:sldId id="383" r:id="rId10"/>
    <p:sldId id="386" r:id="rId11"/>
    <p:sldId id="388" r:id="rId12"/>
    <p:sldId id="393" r:id="rId13"/>
    <p:sldId id="397" r:id="rId14"/>
    <p:sldId id="399" r:id="rId15"/>
    <p:sldId id="402" r:id="rId16"/>
    <p:sldId id="401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2" name="yt_shape_1036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61" name="yt_image_1036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4" name="yt_shape_10364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只有正负号不同的两个数称互为相反数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的点是点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的点是点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bcd9,isEnd"/>
              </a:rPr>
              <a:t>它们到原点的距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66" name="yt_image_10366" title="H_34.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778" y="3036321"/>
            <a:ext cx="1714442" cy="44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852E20-C9F9-0E49-EA7B-CDB4257159F9}"/>
              </a:ext>
            </a:extLst>
          </p:cNvPr>
          <p:cNvSpPr txBox="1"/>
          <p:nvPr/>
        </p:nvSpPr>
        <p:spPr>
          <a:xfrm>
            <a:off x="84511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B1A3A0-890B-B91F-7547-BE443C1AE326}"/>
              </a:ext>
            </a:extLst>
          </p:cNvPr>
          <p:cNvSpPr txBox="1"/>
          <p:nvPr/>
        </p:nvSpPr>
        <p:spPr>
          <a:xfrm>
            <a:off x="4993533" y="2026265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31E14C-14DA-FEC3-6368-6C51665CEC74}"/>
              </a:ext>
            </a:extLst>
          </p:cNvPr>
          <p:cNvSpPr txBox="1"/>
          <p:nvPr/>
        </p:nvSpPr>
        <p:spPr>
          <a:xfrm>
            <a:off x="8474921" y="2026265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C562C8-82A7-DF1E-6F80-632CF5C957DE}"/>
              </a:ext>
            </a:extLst>
          </p:cNvPr>
          <p:cNvSpPr txBox="1"/>
          <p:nvPr/>
        </p:nvSpPr>
        <p:spPr>
          <a:xfrm>
            <a:off x="10597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E07E1D-A297-35FD-490D-8C36B3EE2D70}"/>
              </a:ext>
            </a:extLst>
          </p:cNvPr>
          <p:cNvSpPr txBox="1"/>
          <p:nvPr/>
        </p:nvSpPr>
        <p:spPr>
          <a:xfrm>
            <a:off x="8679707" y="250175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119" y="900000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操作型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怎样移动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096d,isEnd"/>
              </a:rPr>
              <a:t>才能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使两个点表示的数互为相反数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</p:txBody>
      </p:sp>
      <p:pic>
        <p:nvPicPr>
          <p:cNvPr id="10426" name="yt_image_10426" title="H_36.7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8053" y="3433228"/>
            <a:ext cx="2595893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8" name="yt_shape_10428"/>
          <p:cNvSpPr txBox="1"/>
          <p:nvPr/>
        </p:nvSpPr>
        <p:spPr>
          <a:xfrm>
            <a:off x="540119" y="3950257"/>
            <a:ext cx="11492915" cy="25623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个单位长度或将点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417e8,isEnd"/>
              </a:rPr>
              <a:t>都能使两个点表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示的数互为相反数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9FB29C-232F-3E22-C416-7A5F2798E23E}"/>
              </a:ext>
            </a:extLst>
          </p:cNvPr>
          <p:cNvSpPr txBox="1"/>
          <p:nvPr/>
        </p:nvSpPr>
        <p:spPr>
          <a:xfrm>
            <a:off x="6660407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844D88-506D-823F-FB90-BC55E01A6E45}"/>
              </a:ext>
            </a:extLst>
          </p:cNvPr>
          <p:cNvSpPr txBox="1"/>
          <p:nvPr/>
        </p:nvSpPr>
        <p:spPr>
          <a:xfrm>
            <a:off x="719380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058A7D-20BB-B629-7F2A-8D6AF79A2222}"/>
              </a:ext>
            </a:extLst>
          </p:cNvPr>
          <p:cNvSpPr txBox="1"/>
          <p:nvPr/>
        </p:nvSpPr>
        <p:spPr>
          <a:xfrm>
            <a:off x="3728296" y="1804170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130392-50DB-121E-83BC-2226B6317908}"/>
              </a:ext>
            </a:extLst>
          </p:cNvPr>
          <p:cNvSpPr txBox="1"/>
          <p:nvPr/>
        </p:nvSpPr>
        <p:spPr>
          <a:xfrm>
            <a:off x="9417896" y="1804170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FF055F-7935-54D5-F55E-9E3A06FB49AE}"/>
              </a:ext>
            </a:extLst>
          </p:cNvPr>
          <p:cNvSpPr txBox="1"/>
          <p:nvPr/>
        </p:nvSpPr>
        <p:spPr>
          <a:xfrm>
            <a:off x="450108" y="3903451"/>
            <a:ext cx="111813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个单位长度或将点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417e8"/>
              </a:rPr>
              <a:t>都能使两个点表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86804A-8D7F-DA10-A199-21C7C15D73C8}"/>
              </a:ext>
            </a:extLst>
          </p:cNvPr>
          <p:cNvSpPr txBox="1"/>
          <p:nvPr/>
        </p:nvSpPr>
        <p:spPr>
          <a:xfrm>
            <a:off x="450108" y="4378939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示的数互为相反数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3" name="yt_shape_10433"/>
          <p:cNvSpPr txBox="1"/>
          <p:nvPr/>
        </p:nvSpPr>
        <p:spPr>
          <a:xfrm>
            <a:off x="540000" y="2611479"/>
            <a:ext cx="434734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BF3415-E322-3EBB-C9AB-BF69F3BCBB87}"/>
              </a:ext>
            </a:extLst>
          </p:cNvPr>
          <p:cNvSpPr txBox="1"/>
          <p:nvPr/>
        </p:nvSpPr>
        <p:spPr>
          <a:xfrm>
            <a:off x="3243989" y="256467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855C4D-6196-C715-5D12-0E3210EF9D33}"/>
              </a:ext>
            </a:extLst>
          </p:cNvPr>
          <p:cNvSpPr txBox="1"/>
          <p:nvPr/>
        </p:nvSpPr>
        <p:spPr>
          <a:xfrm>
            <a:off x="3548789" y="304016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B38E44-3ABE-7EAD-7408-4D54DB6F4A1A}"/>
              </a:ext>
            </a:extLst>
          </p:cNvPr>
          <p:cNvSpPr txBox="1"/>
          <p:nvPr/>
        </p:nvSpPr>
        <p:spPr>
          <a:xfrm>
            <a:off x="3840889" y="351564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ABE066-E97A-6CB9-0C98-18B8CEFE9CED}"/>
              </a:ext>
            </a:extLst>
          </p:cNvPr>
          <p:cNvSpPr txBox="1"/>
          <p:nvPr/>
        </p:nvSpPr>
        <p:spPr>
          <a:xfrm>
            <a:off x="3840889" y="399113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CE68962-88BC-18E8-8C34-2B6C2DD6D62D}"/>
                  </a:ext>
                </a:extLst>
              </p:cNvPr>
              <p:cNvSpPr txBox="1"/>
              <p:nvPr/>
            </p:nvSpPr>
            <p:spPr>
              <a:xfrm>
                <a:off x="479376" y="963910"/>
                <a:ext cx="8604000" cy="1694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17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原创题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化简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并回答问题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：</a:t>
                </a:r>
              </a:p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①－（－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）＝</a:t>
                </a:r>
                <a:r>
                  <a:rPr kumimoji="0" lang="zh-CN" altLang="en-US" sz="24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kumimoji="0" lang="zh-CN" altLang="en-US" sz="20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/>
                    <a:ea typeface="宋体" panose="02010600030101010101" pitchFamily="2" charset="-122"/>
                    <a:cs typeface="+mn-cs"/>
                  </a:rPr>
                  <a:t>          </a:t>
                </a:r>
                <a:r>
                  <a:rPr kumimoji="0" lang="zh-CN" altLang="en-US" sz="1600" b="0" i="0" u="sng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/>
                    <a:ea typeface="宋体" panose="02010600030101010101" pitchFamily="2" charset="-122"/>
                    <a:cs typeface="+mn-cs"/>
                  </a:rPr>
                  <a:t> </a:t>
                </a:r>
                <a:r>
                  <a:rPr kumimoji="0" lang="zh-CN" altLang="en-US" sz="100" b="0" i="0" u="none" strike="noStrike" kern="1200" cap="none" spc="-1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/>
                    <a:ea typeface="宋体" panose="02010600030101010101" pitchFamily="2" charset="-122"/>
                    <a:cs typeface="+mn-cs"/>
                  </a:rPr>
                  <a:t>⁠</a:t>
                </a: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；</a:t>
                </a:r>
              </a:p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②＋（－</a:t>
                </a:r>
                <a:r>
                  <a:rPr kumimoji="0" lang="zh-CN" altLang="en-US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ar-AE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ar-AE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ar-AE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ar-AE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ar-A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）＝</a:t>
                </a:r>
                <a:r>
                  <a:rPr kumimoji="0" lang="ar-AE" altLang="zh-CN" sz="100" b="0" i="0" u="none" strike="noStrike" kern="1200" cap="none" spc="-10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 </a:t>
                </a:r>
                <a:r>
                  <a:rPr kumimoji="0" lang="zh-CN" altLang="ar-A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+mn-cs"/>
                    <a:sym typeface="IsAddLine"/>
                  </a:rPr>
                  <a:t>　</a:t>
                </a:r>
                <a:r>
                  <a:rPr kumimoji="0" lang="zh-CN" altLang="ar-A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+mn-cs"/>
                    <a:sym typeface="IsAddLine"/>
                  </a:rPr>
                  <a:t>－</a:t>
                </a:r>
                <a:r>
                  <a:rPr kumimoji="0" lang="ar-AE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ar-AE" altLang="zh-CN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  <a:sym typeface="IsAddLine"/>
                          </a:rPr>
                        </m:ctrlPr>
                      </m:fPr>
                      <m:num>
                        <m:r>
                          <a:rPr kumimoji="0" lang="ar-AE" altLang="zh-CN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kumimoji="0" lang="ar-AE" altLang="zh-CN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ar-AE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  <a:sym typeface="IsAddLine"/>
                  </a:rPr>
                  <a:t> </a:t>
                </a:r>
                <a:r>
                  <a:rPr kumimoji="0" lang="zh-CN" altLang="ar-A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>
                        <a:alpha val="0"/>
                      </a:srgbClr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+mn-cs"/>
                    <a:sym typeface="IsAddLine"/>
                  </a:rPr>
                  <a:t>　</a:t>
                </a:r>
                <a:r>
                  <a:rPr kumimoji="0" lang="zh-CN" altLang="ar-A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CE68962-88BC-18E8-8C34-2B6C2DD6D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963910"/>
                <a:ext cx="8604000" cy="1694375"/>
              </a:xfrm>
              <a:prstGeom prst="rect">
                <a:avLst/>
              </a:prstGeom>
              <a:blipFill>
                <a:blip r:embed="rId2"/>
                <a:stretch>
                  <a:fillRect l="-1134" t="-360" b="-1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38047D6-AAE7-4333-8A61-520D54666EB1}"/>
              </a:ext>
            </a:extLst>
          </p:cNvPr>
          <p:cNvSpPr txBox="1"/>
          <p:nvPr/>
        </p:nvSpPr>
        <p:spPr>
          <a:xfrm>
            <a:off x="2747830" y="13312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E43286-09A6-B6F1-8100-07A4BCFDBF54}"/>
                  </a:ext>
                </a:extLst>
              </p:cNvPr>
              <p:cNvSpPr txBox="1"/>
              <p:nvPr/>
            </p:nvSpPr>
            <p:spPr>
              <a:xfrm>
                <a:off x="2819268" y="1806758"/>
                <a:ext cx="10135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8E43286-09A6-B6F1-8100-07A4BCFDBF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268" y="1806758"/>
                <a:ext cx="1013524" cy="729184"/>
              </a:xfrm>
              <a:prstGeom prst="rect">
                <a:avLst/>
              </a:prstGeom>
              <a:blipFill>
                <a:blip r:embed="rId3"/>
                <a:stretch>
                  <a:fillRect l="-898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327DBD1-0D3C-9951-13C0-A76E210B735F}"/>
              </a:ext>
            </a:extLst>
          </p:cNvPr>
          <p:cNvCxnSpPr/>
          <p:nvPr/>
        </p:nvCxnSpPr>
        <p:spPr>
          <a:xfrm>
            <a:off x="2604479" y="2508186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7" name="yt_shape_10437"/>
          <p:cNvSpPr txBox="1"/>
          <p:nvPr/>
        </p:nvSpPr>
        <p:spPr>
          <a:xfrm>
            <a:off x="540000" y="90000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438" name="yt_shape_10438"/>
          <p:cNvSpPr txBox="1"/>
          <p:nvPr/>
        </p:nvSpPr>
        <p:spPr>
          <a:xfrm>
            <a:off x="540000" y="1379303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前面有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个负号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439" name="yt_shape_10439"/>
          <p:cNvSpPr txBox="1"/>
          <p:nvPr/>
        </p:nvSpPr>
        <p:spPr>
          <a:xfrm>
            <a:off x="540119" y="185860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前面有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个负号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化简后结果是多少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你能总结出什么规律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前面有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化简后结果是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数字前面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0f254"/>
              </a:rPr>
              <a:t>号的个数为奇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数个时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结果为负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为偶数个时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结果为正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8978DE-11D6-4829-E82A-CA4ACE11A86A}"/>
              </a:ext>
            </a:extLst>
          </p:cNvPr>
          <p:cNvSpPr txBox="1"/>
          <p:nvPr/>
        </p:nvSpPr>
        <p:spPr>
          <a:xfrm>
            <a:off x="450108" y="2287288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前面有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化简后结果是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数字前面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0f254"/>
              </a:rPr>
              <a:t>号的个数为奇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0A5F70-8655-6F10-81E1-163B6BD173B3}"/>
              </a:ext>
            </a:extLst>
          </p:cNvPr>
          <p:cNvSpPr txBox="1"/>
          <p:nvPr/>
        </p:nvSpPr>
        <p:spPr>
          <a:xfrm>
            <a:off x="450108" y="2762776"/>
            <a:ext cx="612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数个时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结果为负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为偶数个时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结果为正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38" grpId="0" build="allAtOnce"/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2" name="yt_shape_10442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41" name="yt_image_1044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4" name="yt_shape_10444"/>
          <p:cNvSpPr txBox="1"/>
          <p:nvPr/>
        </p:nvSpPr>
        <p:spPr>
          <a:xfrm>
            <a:off x="540000" y="1411499"/>
            <a:ext cx="92589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根据如图给出的数轴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445" name="yt_image_10445" title="H_52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3129" y="2043166"/>
            <a:ext cx="4205741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7" name="yt_shape_10447"/>
          <p:cNvSpPr txBox="1"/>
          <p:nvPr/>
        </p:nvSpPr>
        <p:spPr>
          <a:xfrm>
            <a:off x="540119" y="2762461"/>
            <a:ext cx="11111999" cy="23437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3447,isEnd"/>
              </a:rPr>
              <a:t>表示的数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350" b="0" i="0" u="none" spc="28136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0450" name="yt_image_10450" title="H_36.836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5720" y="4243391"/>
            <a:ext cx="3645541" cy="46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3" name="yt_shape_10453"/>
          <p:cNvSpPr txBox="1"/>
          <p:nvPr/>
        </p:nvSpPr>
        <p:spPr>
          <a:xfrm>
            <a:off x="540119" y="4915966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若将数轴折叠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与表示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ed00,isEnd"/>
              </a:rPr>
              <a:t>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点重合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3D41ED-C907-F28F-1103-047E4ACAC29B}"/>
              </a:ext>
            </a:extLst>
          </p:cNvPr>
          <p:cNvSpPr txBox="1"/>
          <p:nvPr/>
        </p:nvSpPr>
        <p:spPr>
          <a:xfrm>
            <a:off x="8151071" y="271565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5DBDD4-3594-B632-4121-1F370E3A9C48}"/>
              </a:ext>
            </a:extLst>
          </p:cNvPr>
          <p:cNvSpPr txBox="1"/>
          <p:nvPr/>
        </p:nvSpPr>
        <p:spPr>
          <a:xfrm>
            <a:off x="1059708" y="319114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68F5A0-7A52-750E-5A5F-40E5E2D5051C}"/>
              </a:ext>
            </a:extLst>
          </p:cNvPr>
          <p:cNvSpPr txBox="1"/>
          <p:nvPr/>
        </p:nvSpPr>
        <p:spPr>
          <a:xfrm>
            <a:off x="450108" y="4142119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5EA520-A1B6-A882-12E6-F914B07526E1}"/>
              </a:ext>
            </a:extLst>
          </p:cNvPr>
          <p:cNvSpPr txBox="1"/>
          <p:nvPr/>
        </p:nvSpPr>
        <p:spPr>
          <a:xfrm>
            <a:off x="7436696" y="4869160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C25C3D-BC2D-69CA-2AA2-1626927D72BE}"/>
              </a:ext>
            </a:extLst>
          </p:cNvPr>
          <p:cNvSpPr txBox="1"/>
          <p:nvPr/>
        </p:nvSpPr>
        <p:spPr>
          <a:xfrm>
            <a:off x="10235457" y="5344648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" name="yt_shape_1045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bd2a,isEnd"/>
              </a:rPr>
              <a:t>两点经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中折叠后互相重合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4655,isEnd"/>
              </a:rPr>
              <a:t>表示的数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CB9B23-EF64-4166-3114-F32B161F2C6F}"/>
              </a:ext>
            </a:extLst>
          </p:cNvPr>
          <p:cNvSpPr txBox="1"/>
          <p:nvPr/>
        </p:nvSpPr>
        <p:spPr>
          <a:xfrm>
            <a:off x="7047757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2617F1-D36C-0473-5BE0-3A8FE1AF6E50}"/>
              </a:ext>
            </a:extLst>
          </p:cNvPr>
          <p:cNvSpPr txBox="1"/>
          <p:nvPr/>
        </p:nvSpPr>
        <p:spPr>
          <a:xfrm>
            <a:off x="1059708" y="1804170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0445" title="H_52.65">
            <a:extLst>
              <a:ext uri="{FF2B5EF4-FFF2-40B4-BE49-F238E27FC236}">
                <a16:creationId xmlns:a16="http://schemas.microsoft.com/office/drawing/2014/main" id="{18969CA8-EE8F-09AD-8C4D-CFCC2005F94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3129" y="2729158"/>
            <a:ext cx="4205741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7" name="yt_shape_10457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56" name="yt_image_104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9" name="yt_shape_10459"/>
          <p:cNvSpPr txBox="1"/>
          <p:nvPr/>
        </p:nvSpPr>
        <p:spPr>
          <a:xfrm>
            <a:off x="540000" y="1350999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求一个数的相反数就是在这个数的前面加上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0068c"/>
              </a:rPr>
              <a:t>然后根据实数运算的符号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奇负偶正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化简即可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9" name="yt_shape_1036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68" name="yt_image_1036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1" name="yt_shape_10371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相反数的概念及几何意义</a:t>
            </a:r>
          </a:p>
        </p:txBody>
      </p:sp>
      <p:sp>
        <p:nvSpPr>
          <p:cNvPr id="10372" name="yt_shape_10372"/>
          <p:cNvSpPr txBox="1"/>
          <p:nvPr/>
        </p:nvSpPr>
        <p:spPr>
          <a:xfrm>
            <a:off x="540000" y="2102862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73" name="yt_table_1037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2516913"/>
                  </p:ext>
                </p:extLst>
              </p:nvPr>
            </p:nvGraphicFramePr>
            <p:xfrm>
              <a:off x="540056" y="2582165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73" name="yt_table_10373" descr="{&quot;rangeId&quot;:4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2516913"/>
                  </p:ext>
                </p:extLst>
              </p:nvPr>
            </p:nvGraphicFramePr>
            <p:xfrm>
              <a:off x="540056" y="2582165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02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03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04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74" name="yt_shape_10374"/>
          <p:cNvSpPr txBox="1"/>
          <p:nvPr/>
        </p:nvSpPr>
        <p:spPr>
          <a:xfrm>
            <a:off x="540000" y="3268384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75" name="yt_table_10375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3037968"/>
                  </p:ext>
                </p:extLst>
              </p:nvPr>
            </p:nvGraphicFramePr>
            <p:xfrm>
              <a:off x="540056" y="3747687"/>
              <a:ext cx="8026400" cy="1905827"/>
            </p:xfrm>
            <a:graphic>
              <a:graphicData uri="http://schemas.openxmlformats.org/drawingml/2006/table">
                <a:tbl>
                  <a:tblPr/>
                  <a:tblGrid>
                    <a:gridCol w="8026400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符号不同的两个数互为相反数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互为相反数的两个数必然一个是正数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另一个是负数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一个数的相反数是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则这个数是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75" name="yt_table_10375" descr="{&quot;rangeId&quot;:5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3037968"/>
                  </p:ext>
                </p:extLst>
              </p:nvPr>
            </p:nvGraphicFramePr>
            <p:xfrm>
              <a:off x="540056" y="3747687"/>
              <a:ext cx="8026400" cy="1905827"/>
            </p:xfrm>
            <a:graphic>
              <a:graphicData uri="http://schemas.openxmlformats.org/drawingml/2006/table">
                <a:tbl>
                  <a:tblPr/>
                  <a:tblGrid>
                    <a:gridCol w="8026400">
                      <a:extLst>
                        <a:ext uri="{9D8B030D-6E8A-4147-A177-3AD203B41FA5}">
                          <a16:colId xmlns:a16="http://schemas.microsoft.com/office/drawing/2014/main" val="1010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符号不同的两个数互为相反数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互为相反数的两个数必然一个是正数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另一个是负数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的相反数是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581704">
            <a:extLst>
              <a:ext uri="{FF2B5EF4-FFF2-40B4-BE49-F238E27FC236}">
                <a16:creationId xmlns:a16="http://schemas.microsoft.com/office/drawing/2014/main" id="{647348A3-0718-9750-4E72-8A028CC067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20F597-1955-58D1-26CB-B8D4302C8B07}"/>
              </a:ext>
            </a:extLst>
          </p:cNvPr>
          <p:cNvSpPr txBox="1"/>
          <p:nvPr/>
        </p:nvSpPr>
        <p:spPr>
          <a:xfrm>
            <a:off x="5555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236448-DBBF-9B0A-D6C7-68D352C5C259}"/>
              </a:ext>
            </a:extLst>
          </p:cNvPr>
          <p:cNvSpPr txBox="1"/>
          <p:nvPr/>
        </p:nvSpPr>
        <p:spPr>
          <a:xfrm>
            <a:off x="3878989" y="32215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6" name="yt_shape_10376"/>
          <p:cNvSpPr txBox="1"/>
          <p:nvPr/>
        </p:nvSpPr>
        <p:spPr>
          <a:xfrm>
            <a:off x="540000" y="900000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表示互为相反数的点是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8" name="yt_table_103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736768"/>
              </p:ext>
            </p:extLst>
          </p:nvPr>
        </p:nvGraphicFramePr>
        <p:xfrm>
          <a:off x="540056" y="1379303"/>
          <a:ext cx="5964556" cy="950976"/>
        </p:xfrm>
        <a:graphic>
          <a:graphicData uri="http://schemas.openxmlformats.org/drawingml/2006/table">
            <a:tbl>
              <a:tblPr/>
              <a:tblGrid>
                <a:gridCol w="3448368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2516188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pic>
        <p:nvPicPr>
          <p:cNvPr id="10377" name="yt_image_10377_skip" title="H_48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5044" y="1379303"/>
            <a:ext cx="3475204" cy="61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80" name="yt_shape_10380"/>
              <p:cNvSpPr txBox="1"/>
              <p:nvPr/>
            </p:nvSpPr>
            <p:spPr>
              <a:xfrm>
                <a:off x="540000" y="2380857"/>
                <a:ext cx="9526647" cy="24770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到原点的距离等于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它们互为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分别写出下列各数的相反数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它们的相反数分别是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80" name="yt_shape_10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9526647" cy="2477025"/>
              </a:xfrm>
              <a:prstGeom prst="rect">
                <a:avLst/>
              </a:prstGeom>
              <a:blipFill>
                <a:blip r:embed="rId3"/>
                <a:stretch>
                  <a:fillRect l="-1985" r="-960" b="-3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F51FE63-A64B-BE7E-C979-28DDF40F4E4B}"/>
              </a:ext>
            </a:extLst>
          </p:cNvPr>
          <p:cNvSpPr txBox="1"/>
          <p:nvPr/>
        </p:nvSpPr>
        <p:spPr>
          <a:xfrm>
            <a:off x="5402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F1AF5C-CDDA-E4AA-59CB-54A0F216C96B}"/>
                  </a:ext>
                </a:extLst>
              </p:cNvPr>
              <p:cNvSpPr txBox="1"/>
              <p:nvPr/>
            </p:nvSpPr>
            <p:spPr>
              <a:xfrm>
                <a:off x="4760052" y="2334051"/>
                <a:ext cx="661099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3" name="文本框 2" descr="{'rangeId': 7, 'hasSerialNum': 1, 'mathAnswerShape': 1}">
                <a:extLst>
                  <a:ext uri="{FF2B5EF4-FFF2-40B4-BE49-F238E27FC236}">
                    <a16:creationId xmlns:a16="http://schemas.microsoft.com/office/drawing/2014/main" id="{86F1AF5C-CDDA-E4AA-59CB-54A0F216C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0052" y="2334051"/>
                <a:ext cx="661099" cy="7670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C4D9C47-8276-60B4-BECF-970122E332EC}"/>
              </a:ext>
            </a:extLst>
          </p:cNvPr>
          <p:cNvCxnSpPr/>
          <p:nvPr/>
        </p:nvCxnSpPr>
        <p:spPr>
          <a:xfrm>
            <a:off x="4497638" y="307332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657741-2507-E957-841F-A5220E8ED2EE}"/>
                  </a:ext>
                </a:extLst>
              </p:cNvPr>
              <p:cNvSpPr txBox="1"/>
              <p:nvPr/>
            </p:nvSpPr>
            <p:spPr>
              <a:xfrm>
                <a:off x="5850664" y="2334051"/>
                <a:ext cx="1013524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7E657741-2507-E957-841F-A5220E8ED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0664" y="2334051"/>
                <a:ext cx="1013524" cy="767030"/>
              </a:xfrm>
              <a:prstGeom prst="rect">
                <a:avLst/>
              </a:prstGeom>
              <a:blipFill>
                <a:blip r:embed="rId5"/>
                <a:stretch>
                  <a:fillRect l="-96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8E09BA-356A-357E-DF8F-F76DB74EF0BF}"/>
              </a:ext>
            </a:extLst>
          </p:cNvPr>
          <p:cNvCxnSpPr/>
          <p:nvPr/>
        </p:nvCxnSpPr>
        <p:spPr>
          <a:xfrm>
            <a:off x="5635875" y="3073325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B70AC724-6C08-86AD-B94C-6B596DC8C861}"/>
              </a:ext>
            </a:extLst>
          </p:cNvPr>
          <p:cNvSpPr txBox="1"/>
          <p:nvPr/>
        </p:nvSpPr>
        <p:spPr>
          <a:xfrm>
            <a:off x="8512901" y="2334051"/>
            <a:ext cx="1399286" cy="7670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97E344-88C4-B2D9-0712-EF5FF67CE3A4}"/>
                  </a:ext>
                </a:extLst>
              </p:cNvPr>
              <p:cNvSpPr txBox="1"/>
              <p:nvPr/>
            </p:nvSpPr>
            <p:spPr>
              <a:xfrm>
                <a:off x="449989" y="4154406"/>
                <a:ext cx="75667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它们的相反数分别是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8" name="文本框 7" descr="{'rangeId': 7, 'hasSerialNum': 1, 'mathAnswerShape': 1}">
                <a:extLst>
                  <a:ext uri="{FF2B5EF4-FFF2-40B4-BE49-F238E27FC236}">
                    <a16:creationId xmlns:a16="http://schemas.microsoft.com/office/drawing/2014/main" id="{EA97E344-88C4-B2D9-0712-EF5FF67CE3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4406"/>
                <a:ext cx="7566723" cy="726326"/>
              </a:xfrm>
              <a:prstGeom prst="rect">
                <a:avLst/>
              </a:prstGeom>
              <a:blipFill>
                <a:blip r:embed="rId6"/>
                <a:stretch>
                  <a:fillRect l="-1289" r="-128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88" name="yt_shape_10388"/>
              <p:cNvSpPr txBox="1"/>
              <p:nvPr/>
            </p:nvSpPr>
            <p:spPr>
              <a:xfrm>
                <a:off x="540000" y="1399565"/>
                <a:ext cx="78947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湖南省中考改编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88" name="yt_shape_10388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894790" cy="638893"/>
              </a:xfrm>
              <a:prstGeom prst="rect">
                <a:avLst/>
              </a:prstGeom>
              <a:blipFill>
                <a:blip r:embed="rId2"/>
                <a:stretch>
                  <a:fillRect l="-2394" r="-131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0" name="yt_table_10390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891502"/>
                  </p:ext>
                </p:extLst>
              </p:nvPr>
            </p:nvGraphicFramePr>
            <p:xfrm>
              <a:off x="540056" y="2089246"/>
              <a:ext cx="8157529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0" name="yt_table_10390" descr="{&quot;rangeId&quot;:9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78891502"/>
                  </p:ext>
                </p:extLst>
              </p:nvPr>
            </p:nvGraphicFramePr>
            <p:xfrm>
              <a:off x="540056" y="2089246"/>
              <a:ext cx="8157529" cy="63271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9005" r="-1340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2558" r="-5668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91" name="yt_shape_10391"/>
          <p:cNvSpPr txBox="1"/>
          <p:nvPr/>
        </p:nvSpPr>
        <p:spPr>
          <a:xfrm>
            <a:off x="540000" y="2772608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可以表示一个数的相反数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2" name="yt_table_10392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2025602"/>
                  </p:ext>
                </p:extLst>
              </p:nvPr>
            </p:nvGraphicFramePr>
            <p:xfrm>
              <a:off x="540056" y="3251911"/>
              <a:ext cx="8462329" cy="6357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2" name="yt_table_10392" descr="{&quot;rangeId&quot;:10,&quot;type&quot;:&quot;Option&quot;}" title="H_50.0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2025602"/>
                  </p:ext>
                </p:extLst>
              </p:nvPr>
            </p:nvGraphicFramePr>
            <p:xfrm>
              <a:off x="540056" y="3251911"/>
              <a:ext cx="8462329" cy="63576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6357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899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9005" r="-14651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581777">
            <a:extLst>
              <a:ext uri="{FF2B5EF4-FFF2-40B4-BE49-F238E27FC236}">
                <a16:creationId xmlns:a16="http://schemas.microsoft.com/office/drawing/2014/main" id="{CF4CB402-2CC3-7702-1518-8B1C180AED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58ECD5-DCDB-59A5-9B87-D2DF4633A590}"/>
              </a:ext>
            </a:extLst>
          </p:cNvPr>
          <p:cNvSpPr txBox="1"/>
          <p:nvPr/>
        </p:nvSpPr>
        <p:spPr>
          <a:xfrm>
            <a:off x="7455626" y="1352759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4D8D33-A6BC-CC44-6D7E-4805BA2D69BD}"/>
              </a:ext>
            </a:extLst>
          </p:cNvPr>
          <p:cNvSpPr txBox="1"/>
          <p:nvPr/>
        </p:nvSpPr>
        <p:spPr>
          <a:xfrm>
            <a:off x="7993789" y="27258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" name="yt_shape_10393"/>
          <p:cNvSpPr txBox="1"/>
          <p:nvPr/>
        </p:nvSpPr>
        <p:spPr>
          <a:xfrm>
            <a:off x="540000" y="900000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4" name="yt_table_10394" title="H_200.10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7902604"/>
                  </p:ext>
                </p:extLst>
              </p:nvPr>
            </p:nvGraphicFramePr>
            <p:xfrm>
              <a:off x="540056" y="1379303"/>
              <a:ext cx="4926013" cy="2541335"/>
            </p:xfrm>
            <a:graphic>
              <a:graphicData uri="http://schemas.openxmlformats.org/drawingml/2006/table">
                <a:tbl>
                  <a:tblPr/>
                  <a:tblGrid>
                    <a:gridCol w="492601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4" name="yt_table_10394" descr="{&quot;rangeId&quot;:11,&quot;type&quot;:&quot;Option&quot;}" title="H_200.10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77902604"/>
                  </p:ext>
                </p:extLst>
              </p:nvPr>
            </p:nvGraphicFramePr>
            <p:xfrm>
              <a:off x="540056" y="1379303"/>
              <a:ext cx="4926013" cy="2541335"/>
            </p:xfrm>
            <a:graphic>
              <a:graphicData uri="http://schemas.openxmlformats.org/drawingml/2006/table">
                <a:tbl>
                  <a:tblPr/>
                  <a:tblGrid>
                    <a:gridCol w="492601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962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98095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6C1AF5-6E17-E9D9-75F0-2269C85F17A7}"/>
              </a:ext>
            </a:extLst>
          </p:cNvPr>
          <p:cNvSpPr txBox="1"/>
          <p:nvPr/>
        </p:nvSpPr>
        <p:spPr>
          <a:xfrm>
            <a:off x="4793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95" name="yt_shape_10395"/>
              <p:cNvSpPr txBox="1"/>
              <p:nvPr/>
            </p:nvSpPr>
            <p:spPr>
              <a:xfrm>
                <a:off x="540000" y="900000"/>
                <a:ext cx="7848302" cy="27476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	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	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95" name="yt_shape_10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48302" cy="2747612"/>
              </a:xfrm>
              <a:prstGeom prst="rect">
                <a:avLst/>
              </a:prstGeom>
              <a:blipFill>
                <a:blip r:embed="rId2"/>
                <a:stretch>
                  <a:fillRect l="-2409" t="-2000" r="-1399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74030F-E5C4-BE1F-0899-FFD7A327099A}"/>
                  </a:ext>
                </a:extLst>
              </p:cNvPr>
              <p:cNvSpPr txBox="1"/>
              <p:nvPr/>
            </p:nvSpPr>
            <p:spPr>
              <a:xfrm>
                <a:off x="449989" y="2001528"/>
                <a:ext cx="3845811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	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74030F-E5C4-BE1F-0899-FFD7A3270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528"/>
                <a:ext cx="3845811" cy="766458"/>
              </a:xfrm>
              <a:prstGeom prst="rect">
                <a:avLst/>
              </a:prstGeom>
              <a:blipFill>
                <a:blip r:embed="rId3"/>
                <a:stretch>
                  <a:fillRect l="-253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C29302F-F7CE-4E20-C81B-6DA6D2B39BA2}"/>
              </a:ext>
            </a:extLst>
          </p:cNvPr>
          <p:cNvSpPr txBox="1"/>
          <p:nvPr/>
        </p:nvSpPr>
        <p:spPr>
          <a:xfrm>
            <a:off x="449989" y="3149862"/>
            <a:ext cx="398982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	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4DB4F2-45B3-B754-994E-6992D8FCB77D}"/>
              </a:ext>
            </a:extLst>
          </p:cNvPr>
          <p:cNvSpPr txBox="1"/>
          <p:nvPr/>
        </p:nvSpPr>
        <p:spPr>
          <a:xfrm>
            <a:off x="5231904" y="2042973"/>
            <a:ext cx="25439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88479BD-9B74-460D-76A5-47DCF4BE04FC}"/>
              </a:ext>
            </a:extLst>
          </p:cNvPr>
          <p:cNvSpPr txBox="1"/>
          <p:nvPr/>
        </p:nvSpPr>
        <p:spPr>
          <a:xfrm>
            <a:off x="5231904" y="3284984"/>
            <a:ext cx="26159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2" name="yt_shape_10402"/>
          <p:cNvSpPr txBox="1"/>
          <p:nvPr/>
        </p:nvSpPr>
        <p:spPr>
          <a:xfrm>
            <a:off x="540000" y="900000"/>
            <a:ext cx="83676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由数轴上两点之间的距离求数时因考虑不全而漏解</a:t>
            </a:r>
          </a:p>
        </p:txBody>
      </p:sp>
      <p:sp>
        <p:nvSpPr>
          <p:cNvPr id="10403" name="yt_shape_1040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表示的数是互为相反数的两个数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02e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581854">
            <a:extLst>
              <a:ext uri="{FF2B5EF4-FFF2-40B4-BE49-F238E27FC236}">
                <a16:creationId xmlns:a16="http://schemas.microsoft.com/office/drawing/2014/main" id="{1119154C-90E2-E2B2-FA0C-D4A387890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0FDBCA-4F72-9D96-E141-75AE75702298}"/>
              </a:ext>
            </a:extLst>
          </p:cNvPr>
          <p:cNvSpPr txBox="1"/>
          <p:nvPr/>
        </p:nvSpPr>
        <p:spPr>
          <a:xfrm>
            <a:off x="6292108" y="1828247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5" name="yt_shape_1040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404" name="yt_image_10404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07" name="yt_shape_10407"/>
              <p:cNvSpPr txBox="1"/>
              <p:nvPr/>
            </p:nvSpPr>
            <p:spPr>
              <a:xfrm>
                <a:off x="540000" y="1591869"/>
                <a:ext cx="4733475" cy="15991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407" name="yt_shape_10407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4733475" cy="1599156"/>
              </a:xfrm>
              <a:prstGeom prst="rect">
                <a:avLst/>
              </a:prstGeom>
              <a:blipFill>
                <a:blip r:embed="rId3"/>
                <a:stretch>
                  <a:fillRect l="-3995" t="-3053" r="-2964" b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11" name="yt_table_1041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440027"/>
              </p:ext>
            </p:extLst>
          </p:nvPr>
        </p:nvGraphicFramePr>
        <p:xfrm>
          <a:off x="540056" y="324015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sp>
        <p:nvSpPr>
          <p:cNvPr id="10413" name="yt_shape_10413"/>
          <p:cNvSpPr txBox="1"/>
          <p:nvPr/>
        </p:nvSpPr>
        <p:spPr>
          <a:xfrm>
            <a:off x="540000" y="3766327"/>
            <a:ext cx="40892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4" name="yt_table_104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189350"/>
              </p:ext>
            </p:extLst>
          </p:nvPr>
        </p:nvGraphicFramePr>
        <p:xfrm>
          <a:off x="540056" y="4245630"/>
          <a:ext cx="78428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1AD55E4-ADA2-9689-0259-BA89544388D3}"/>
              </a:ext>
            </a:extLst>
          </p:cNvPr>
          <p:cNvSpPr txBox="1"/>
          <p:nvPr/>
        </p:nvSpPr>
        <p:spPr>
          <a:xfrm>
            <a:off x="4324886" y="154506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8C158F-D58B-035B-3246-A7AA50A56A6F}"/>
              </a:ext>
            </a:extLst>
          </p:cNvPr>
          <p:cNvSpPr txBox="1"/>
          <p:nvPr/>
        </p:nvSpPr>
        <p:spPr>
          <a:xfrm>
            <a:off x="3669439" y="37195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6" name="yt_shape_1041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洛阳东升二中单元卷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若一个数的相反数不是负数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3118"/>
              </a:rPr>
              <a:t>则这个数一定是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7" name="yt_table_104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633883"/>
              </p:ext>
            </p:extLst>
          </p:nvPr>
        </p:nvGraphicFramePr>
        <p:xfrm>
          <a:off x="540056" y="1859435"/>
          <a:ext cx="46755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sp>
        <p:nvSpPr>
          <p:cNvPr id="10419" name="yt_shape_10419"/>
          <p:cNvSpPr txBox="1"/>
          <p:nvPr/>
        </p:nvSpPr>
        <p:spPr>
          <a:xfrm>
            <a:off x="540120" y="286098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小明做题时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画了一条数轴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在数轴上原有一点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44e7"/>
              </a:rPr>
              <a:t>由于粗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把数轴的原点标错了位置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正好落在了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想一想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79db"/>
              </a:rPr>
              <a:t>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把数轴画正确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原点要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0" name="yt_table_104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628038"/>
              </p:ext>
            </p:extLst>
          </p:nvPr>
        </p:nvGraphicFramePr>
        <p:xfrm>
          <a:off x="540056" y="4300555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向左移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向左移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83100F1-DB4E-59AB-E6DF-1697AB2E7A0A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3D1774-D1AA-F19A-87BE-69B7890FD199}"/>
              </a:ext>
            </a:extLst>
          </p:cNvPr>
          <p:cNvSpPr txBox="1"/>
          <p:nvPr/>
        </p:nvSpPr>
        <p:spPr>
          <a:xfrm>
            <a:off x="4107709" y="37651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1639</Words>
  <Application>Microsoft Office PowerPoint</Application>
  <PresentationFormat>宽屏</PresentationFormat>
  <Paragraphs>147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12</cp:revision>
  <dcterms:created xsi:type="dcterms:W3CDTF">2024-07-27T08:54:53Z</dcterms:created>
  <dcterms:modified xsi:type="dcterms:W3CDTF">2024-07-27T10:29:52Z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