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78" r:id="rId6"/>
    <p:sldId id="368" r:id="rId7"/>
    <p:sldId id="370" r:id="rId8"/>
    <p:sldId id="371" r:id="rId9"/>
    <p:sldId id="373" r:id="rId10"/>
    <p:sldId id="375" r:id="rId11"/>
    <p:sldId id="376" r:id="rId12"/>
    <p:sldId id="381" r:id="rId13"/>
    <p:sldId id="382" r:id="rId14"/>
    <p:sldId id="377" r:id="rId15"/>
    <p:sldId id="383" r:id="rId16"/>
    <p:sldId id="385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yt_shape_15367"/>
          <p:cNvSpPr txBox="1"/>
          <p:nvPr/>
        </p:nvSpPr>
        <p:spPr>
          <a:xfrm>
            <a:off x="540000" y="900000"/>
            <a:ext cx="60304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相交线与平行线的相关概念及计算</a:t>
            </a:r>
          </a:p>
        </p:txBody>
      </p:sp>
      <p:sp>
        <p:nvSpPr>
          <p:cNvPr id="15368" name="yt_shape_15368"/>
          <p:cNvSpPr txBox="1"/>
          <p:nvPr/>
        </p:nvSpPr>
        <p:spPr>
          <a:xfrm>
            <a:off x="540000" y="1399565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下列说法是错误的是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69" name="yt_table_153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850164"/>
              </p:ext>
            </p:extLst>
          </p:nvPr>
        </p:nvGraphicFramePr>
        <p:xfrm>
          <a:off x="540056" y="1878868"/>
          <a:ext cx="82826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136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111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3"/>
                  </a:ext>
                </a:extLst>
              </a:tr>
            </a:tbl>
          </a:graphicData>
        </a:graphic>
      </p:graphicFrame>
      <p:sp>
        <p:nvSpPr>
          <p:cNvPr id="15371" name="yt_shape_15371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4ef8"/>
              </a:rPr>
              <a:t>则符合条件的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72" name="yt_table_153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30371"/>
              </p:ext>
            </p:extLst>
          </p:nvPr>
        </p:nvGraphicFramePr>
        <p:xfrm>
          <a:off x="540056" y="383985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13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3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4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4"/>
                  </a:ext>
                </a:extLst>
              </a:tr>
            </a:tbl>
          </a:graphicData>
        </a:graphic>
      </p:graphicFrame>
      <p:pic>
        <p:nvPicPr>
          <p:cNvPr id="3" name="yt_shape_1722071112767">
            <a:extLst>
              <a:ext uri="{FF2B5EF4-FFF2-40B4-BE49-F238E27FC236}">
                <a16:creationId xmlns:a16="http://schemas.microsoft.com/office/drawing/2014/main" id="{F2952A69-34E9-E3D8-DA6E-D780901EE8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695D8F-E7E9-99AA-647C-1131344A101E}"/>
              </a:ext>
            </a:extLst>
          </p:cNvPr>
          <p:cNvSpPr txBox="1"/>
          <p:nvPr/>
        </p:nvSpPr>
        <p:spPr>
          <a:xfrm>
            <a:off x="418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260D10-6C5D-1B2D-18A6-6790A66C9A7E}"/>
              </a:ext>
            </a:extLst>
          </p:cNvPr>
          <p:cNvSpPr txBox="1"/>
          <p:nvPr/>
        </p:nvSpPr>
        <p:spPr>
          <a:xfrm>
            <a:off x="2153496" y="33091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1" name="yt_shape_15421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阅读下列解答过程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fd5b"/>
              </a:rPr>
              <a:t>之间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22" name="yt_image_15422" title="H_120.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1903095"/>
            <a:ext cx="1734413" cy="152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24" name="yt_shape_15424"/>
          <p:cNvSpPr txBox="1"/>
          <p:nvPr/>
        </p:nvSpPr>
        <p:spPr>
          <a:xfrm>
            <a:off x="540119" y="1864133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平行于同一条直线的两条直线互相平行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请根据上述方法分别探索两图中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a81"/>
              </a:rPr>
              <a:t>之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33" name="yt_image_154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7505" y="3717032"/>
            <a:ext cx="3384376" cy="14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5" name="yt_shape_15435"/>
          <p:cNvSpPr txBox="1"/>
          <p:nvPr/>
        </p:nvSpPr>
        <p:spPr>
          <a:xfrm>
            <a:off x="540000" y="1893220"/>
            <a:ext cx="805348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PE'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平行于同一直线的两条直线互相平行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E'PC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APE'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E'PC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437" name="yt_shape_15437"/>
          <p:cNvSpPr txBox="1"/>
          <p:nvPr/>
        </p:nvSpPr>
        <p:spPr>
          <a:xfrm>
            <a:off x="540000" y="5405676"/>
            <a:ext cx="1848711" cy="15308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500" b="0" i="0" u="none" spc="-8500">
                <a:solidFill>
                  <a:srgbClr val="1EE3CF"/>
                </a:solidFill>
                <a:effectLst/>
                <a:latin typeface="Times New Roman" pitchFamily="85"/>
                <a:ea typeface="宋体" pitchFamily="85"/>
              </a:rPr>
              <a:t> </a:t>
            </a:r>
            <a:r>
              <a:rPr lang="en-US" altLang="zh-CN" sz="8500" b="0" i="0" u="none" spc="12291">
                <a:solidFill>
                  <a:srgbClr val="1EE3CF"/>
                </a:solidFill>
                <a:effectLst/>
                <a:latin typeface="Times New Roman" pitchFamily="85"/>
                <a:ea typeface="宋体" pitchFamily="85"/>
              </a:rPr>
              <a:t> </a:t>
            </a:r>
          </a:p>
        </p:txBody>
      </p:sp>
      <p:pic>
        <p:nvPicPr>
          <p:cNvPr id="15436" name="yt_image_15436" title="H_133.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5193" y="3659726"/>
            <a:ext cx="1830481" cy="169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864733-15E4-A501-A511-C9EF31629B27}"/>
              </a:ext>
            </a:extLst>
          </p:cNvPr>
          <p:cNvSpPr txBox="1"/>
          <p:nvPr/>
        </p:nvSpPr>
        <p:spPr>
          <a:xfrm>
            <a:off x="449989" y="1846414"/>
            <a:ext cx="443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47DE95-661F-7068-0129-B21F8D682E98}"/>
              </a:ext>
            </a:extLst>
          </p:cNvPr>
          <p:cNvSpPr txBox="1"/>
          <p:nvPr/>
        </p:nvSpPr>
        <p:spPr>
          <a:xfrm>
            <a:off x="449989" y="2321902"/>
            <a:ext cx="329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7A99F9-C4A9-2FD9-19E7-15D32B0D6B19}"/>
              </a:ext>
            </a:extLst>
          </p:cNvPr>
          <p:cNvSpPr txBox="1"/>
          <p:nvPr/>
        </p:nvSpPr>
        <p:spPr>
          <a:xfrm>
            <a:off x="449989" y="2797390"/>
            <a:ext cx="815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PE'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平行于同一直线的两条直线互相平行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24CC5C-0BC3-F2E6-BA69-7AEB588011C2}"/>
              </a:ext>
            </a:extLst>
          </p:cNvPr>
          <p:cNvSpPr txBox="1"/>
          <p:nvPr/>
        </p:nvSpPr>
        <p:spPr>
          <a:xfrm>
            <a:off x="449989" y="3272878"/>
            <a:ext cx="656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E68F49-9C60-0A74-2A4D-A215DF72D36C}"/>
              </a:ext>
            </a:extLst>
          </p:cNvPr>
          <p:cNvSpPr txBox="1"/>
          <p:nvPr/>
        </p:nvSpPr>
        <p:spPr>
          <a:xfrm>
            <a:off x="449989" y="3748366"/>
            <a:ext cx="6147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E'PC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40A549-15D9-58E7-4A4E-1260AD804116}"/>
              </a:ext>
            </a:extLst>
          </p:cNvPr>
          <p:cNvSpPr txBox="1"/>
          <p:nvPr/>
        </p:nvSpPr>
        <p:spPr>
          <a:xfrm>
            <a:off x="449989" y="4223854"/>
            <a:ext cx="424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E'PC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7221063-D9A6-2F7F-BA76-212DB15C62C6}"/>
              </a:ext>
            </a:extLst>
          </p:cNvPr>
          <p:cNvSpPr txBox="1"/>
          <p:nvPr/>
        </p:nvSpPr>
        <p:spPr>
          <a:xfrm>
            <a:off x="449989" y="4699342"/>
            <a:ext cx="5239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30D9E2D-7959-99EC-5720-06AE403EE672}"/>
              </a:ext>
            </a:extLst>
          </p:cNvPr>
          <p:cNvSpPr txBox="1"/>
          <p:nvPr/>
        </p:nvSpPr>
        <p:spPr>
          <a:xfrm>
            <a:off x="466518" y="908720"/>
            <a:ext cx="11532664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如图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和图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请根据上述方法分别探索两图中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与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7a81"/>
              </a:rPr>
              <a:t>之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间的关系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</a:p>
        </p:txBody>
      </p:sp>
      <p:pic>
        <p:nvPicPr>
          <p:cNvPr id="13" name="yt_image_15433">
            <a:extLst>
              <a:ext uri="{FF2B5EF4-FFF2-40B4-BE49-F238E27FC236}">
                <a16:creationId xmlns:a16="http://schemas.microsoft.com/office/drawing/2014/main" id="{03CB5EBA-C158-4FBA-F740-6B4C9A125E7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3487" y="1842125"/>
            <a:ext cx="3384376" cy="14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9" name="yt_shape_15439"/>
          <p:cNvSpPr txBox="1"/>
          <p:nvPr/>
        </p:nvSpPr>
        <p:spPr>
          <a:xfrm>
            <a:off x="540000" y="900000"/>
            <a:ext cx="668933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平行于同一直线的两条直线平行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441" name="yt_shape_15441"/>
          <p:cNvSpPr txBox="1"/>
          <p:nvPr/>
        </p:nvSpPr>
        <p:spPr>
          <a:xfrm>
            <a:off x="540000" y="4412456"/>
            <a:ext cx="1801968" cy="1503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50" b="0" i="0" u="none" spc="-8350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  <a:r>
              <a:rPr lang="en-US" altLang="zh-CN" sz="8350" b="0" i="0" u="none" spc="11964">
                <a:solidFill>
                  <a:srgbClr val="1EE3CF"/>
                </a:solidFill>
                <a:effectLst/>
                <a:latin typeface="Times New Roman" pitchFamily="84"/>
                <a:ea typeface="宋体" pitchFamily="84"/>
              </a:rPr>
              <a:t> </a:t>
            </a:r>
          </a:p>
        </p:txBody>
      </p:sp>
      <p:pic>
        <p:nvPicPr>
          <p:cNvPr id="15440" name="yt_image_15440" title="H_130.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216" y="2874589"/>
            <a:ext cx="1782567" cy="166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F75974-C9AC-933A-0896-8517029AEB6B}"/>
              </a:ext>
            </a:extLst>
          </p:cNvPr>
          <p:cNvSpPr txBox="1"/>
          <p:nvPr/>
        </p:nvSpPr>
        <p:spPr>
          <a:xfrm>
            <a:off x="449989" y="853194"/>
            <a:ext cx="3832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D1D173-652B-8278-3101-08984ECBDBBD}"/>
              </a:ext>
            </a:extLst>
          </p:cNvPr>
          <p:cNvSpPr txBox="1"/>
          <p:nvPr/>
        </p:nvSpPr>
        <p:spPr>
          <a:xfrm>
            <a:off x="449989" y="1328682"/>
            <a:ext cx="640822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1F3898-ECFF-5BFE-8190-AE892BE3FFD4}"/>
              </a:ext>
            </a:extLst>
          </p:cNvPr>
          <p:cNvSpPr txBox="1"/>
          <p:nvPr/>
        </p:nvSpPr>
        <p:spPr>
          <a:xfrm>
            <a:off x="449989" y="1804170"/>
            <a:ext cx="329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A1A6AC-1670-E1BE-920D-88661F754A80}"/>
              </a:ext>
            </a:extLst>
          </p:cNvPr>
          <p:cNvSpPr txBox="1"/>
          <p:nvPr/>
        </p:nvSpPr>
        <p:spPr>
          <a:xfrm>
            <a:off x="449989" y="2279658"/>
            <a:ext cx="680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平行于同一直线的两条直线平行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8DF670-9A36-9B79-6F3E-7410B6EC5BC8}"/>
              </a:ext>
            </a:extLst>
          </p:cNvPr>
          <p:cNvSpPr txBox="1"/>
          <p:nvPr/>
        </p:nvSpPr>
        <p:spPr>
          <a:xfrm>
            <a:off x="449989" y="2755146"/>
            <a:ext cx="648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3FB84D-DB0B-7545-070D-16E39B4C9A45}"/>
              </a:ext>
            </a:extLst>
          </p:cNvPr>
          <p:cNvSpPr txBox="1"/>
          <p:nvPr/>
        </p:nvSpPr>
        <p:spPr>
          <a:xfrm>
            <a:off x="449989" y="3230634"/>
            <a:ext cx="42666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B06CF4C-0367-160D-42FA-811A6FD5F160}"/>
              </a:ext>
            </a:extLst>
          </p:cNvPr>
          <p:cNvSpPr txBox="1"/>
          <p:nvPr/>
        </p:nvSpPr>
        <p:spPr>
          <a:xfrm>
            <a:off x="449989" y="3706122"/>
            <a:ext cx="5239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5433">
            <a:extLst>
              <a:ext uri="{FF2B5EF4-FFF2-40B4-BE49-F238E27FC236}">
                <a16:creationId xmlns:a16="http://schemas.microsoft.com/office/drawing/2014/main" id="{71221088-8698-00B1-E258-D1C9728FE39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5015" y="1156312"/>
            <a:ext cx="3384376" cy="1482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3" name="yt_shape_15443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一个长方形台球桌面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a1e09"/>
              </a:rPr>
              <a:t>已知台球在与台球桌边沿碰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撞的过程中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撞击路线与桌边的夹角等于反弹路线与桌边的夹角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44" name="yt_image_15444" title="H_166.290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95924" y="2011799"/>
            <a:ext cx="1200150" cy="211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46" name="yt_shape_15446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台球经过如图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所示的两次反弹后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撞击路线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和第二次反弹路线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0c6c"/>
              </a:rPr>
              <a:t>是否平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给出你的结论并说明理由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47" name="yt_image_15447" title="H_160.927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2003" y="1761328"/>
            <a:ext cx="1303020" cy="204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49" name="yt_shape_15449"/>
          <p:cNvSpPr txBox="1"/>
          <p:nvPr/>
        </p:nvSpPr>
        <p:spPr>
          <a:xfrm>
            <a:off x="540000" y="1963638"/>
            <a:ext cx="99835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AST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BSE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DTH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CTS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易知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AST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CTS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AST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BSE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DTH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CTS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TSE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AST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BSE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DTH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CTS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STH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ES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E9FF5B-ED77-1B3C-63A2-DE62C6B0EE69}"/>
              </a:ext>
            </a:extLst>
          </p:cNvPr>
          <p:cNvSpPr txBox="1"/>
          <p:nvPr/>
        </p:nvSpPr>
        <p:spPr>
          <a:xfrm>
            <a:off x="449989" y="1916832"/>
            <a:ext cx="452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DFD976-DC66-B267-A94D-9C4452B51227}"/>
              </a:ext>
            </a:extLst>
          </p:cNvPr>
          <p:cNvSpPr txBox="1"/>
          <p:nvPr/>
        </p:nvSpPr>
        <p:spPr>
          <a:xfrm>
            <a:off x="449989" y="2392320"/>
            <a:ext cx="661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AST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BSE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DTH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CTS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8A2096-5BA0-90D5-7EA8-9D163E890DF1}"/>
              </a:ext>
            </a:extLst>
          </p:cNvPr>
          <p:cNvSpPr txBox="1"/>
          <p:nvPr/>
        </p:nvSpPr>
        <p:spPr>
          <a:xfrm>
            <a:off x="449989" y="2867808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易知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AST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CTS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B9931E-B99A-AF4B-56C0-FAD0A733563D}"/>
              </a:ext>
            </a:extLst>
          </p:cNvPr>
          <p:cNvSpPr txBox="1"/>
          <p:nvPr/>
        </p:nvSpPr>
        <p:spPr>
          <a:xfrm>
            <a:off x="449989" y="3343296"/>
            <a:ext cx="547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AST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BSE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DTH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CTS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42B52BF-E8B6-BFD0-F0BB-E71AE6683C9C}"/>
              </a:ext>
            </a:extLst>
          </p:cNvPr>
          <p:cNvSpPr txBox="1"/>
          <p:nvPr/>
        </p:nvSpPr>
        <p:spPr>
          <a:xfrm>
            <a:off x="449989" y="3818784"/>
            <a:ext cx="10067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TSE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AST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BSE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DTH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CTS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STH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02DCC29-07B1-FF12-47D8-D9E4B517D348}"/>
              </a:ext>
            </a:extLst>
          </p:cNvPr>
          <p:cNvSpPr txBox="1"/>
          <p:nvPr/>
        </p:nvSpPr>
        <p:spPr>
          <a:xfrm>
            <a:off x="449989" y="4294272"/>
            <a:ext cx="193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0" name="yt_shape_1545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台球经过如图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所示的两次反弹后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撞击路线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和第二次反弹路线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b828"/>
              </a:rPr>
              <a:t>是否平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给出你的结论并说明理由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51" name="yt_image_15451" title="H_148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8916" y="1838973"/>
            <a:ext cx="1203976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53" name="yt_shape_15453"/>
          <p:cNvSpPr txBox="1"/>
          <p:nvPr/>
        </p:nvSpPr>
        <p:spPr>
          <a:xfrm>
            <a:off x="579749" y="1963638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BME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DNP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NME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NME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12ea8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ANM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EFAA9E-5184-4F8A-F83D-462121D17DD2}"/>
              </a:ext>
            </a:extLst>
          </p:cNvPr>
          <p:cNvSpPr txBox="1"/>
          <p:nvPr/>
        </p:nvSpPr>
        <p:spPr>
          <a:xfrm>
            <a:off x="489738" y="1916832"/>
            <a:ext cx="4628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A89BB5-759D-9471-24C6-49FDA702CF1F}"/>
              </a:ext>
            </a:extLst>
          </p:cNvPr>
          <p:cNvSpPr txBox="1"/>
          <p:nvPr/>
        </p:nvSpPr>
        <p:spPr>
          <a:xfrm>
            <a:off x="489738" y="2392320"/>
            <a:ext cx="4382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EC41CA-4C34-C216-0A60-70DBF60E7CAF}"/>
              </a:ext>
            </a:extLst>
          </p:cNvPr>
          <p:cNvSpPr txBox="1"/>
          <p:nvPr/>
        </p:nvSpPr>
        <p:spPr>
          <a:xfrm>
            <a:off x="489738" y="2867808"/>
            <a:ext cx="449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10942F-5B28-82DC-5593-2E9229054368}"/>
              </a:ext>
            </a:extLst>
          </p:cNvPr>
          <p:cNvSpPr txBox="1"/>
          <p:nvPr/>
        </p:nvSpPr>
        <p:spPr>
          <a:xfrm>
            <a:off x="489738" y="3343296"/>
            <a:ext cx="4399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7F06CD-D319-ACBD-649C-65E5F9E58521}"/>
              </a:ext>
            </a:extLst>
          </p:cNvPr>
          <p:cNvSpPr txBox="1"/>
          <p:nvPr/>
        </p:nvSpPr>
        <p:spPr>
          <a:xfrm>
            <a:off x="489738" y="3818784"/>
            <a:ext cx="409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48ADBD6-A7FE-9F72-24C6-3675E341F8B8}"/>
              </a:ext>
            </a:extLst>
          </p:cNvPr>
          <p:cNvSpPr txBox="1"/>
          <p:nvPr/>
        </p:nvSpPr>
        <p:spPr>
          <a:xfrm>
            <a:off x="489738" y="4294272"/>
            <a:ext cx="1051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12ea8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8F752F-3DCB-E75D-7468-D475E28226F8}"/>
              </a:ext>
            </a:extLst>
          </p:cNvPr>
          <p:cNvSpPr txBox="1"/>
          <p:nvPr/>
        </p:nvSpPr>
        <p:spPr>
          <a:xfrm>
            <a:off x="489738" y="4769760"/>
            <a:ext cx="8466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ANM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B18B36-D2FE-3AE1-4413-800A0368FCF6}"/>
              </a:ext>
            </a:extLst>
          </p:cNvPr>
          <p:cNvSpPr txBox="1"/>
          <p:nvPr/>
        </p:nvSpPr>
        <p:spPr>
          <a:xfrm>
            <a:off x="489738" y="5245248"/>
            <a:ext cx="2037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yt_shape_1537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数学推理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在同一平面内有两条直线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分别根据下列条件判断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a67,isEn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若它们没有公共点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若它们都平行于第三条直线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若过平面内不在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上的一点画它们的平行线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能画出两条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若过平面内不在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上的一点画它们的平行线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只能画出一条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A5DF5D-E18F-395E-06E3-E088A1E8BCA9}"/>
              </a:ext>
            </a:extLst>
          </p:cNvPr>
          <p:cNvSpPr txBox="1"/>
          <p:nvPr/>
        </p:nvSpPr>
        <p:spPr>
          <a:xfrm>
            <a:off x="4612533" y="1804170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24C8141-967D-ED25-2D3D-0E3B5D89CF80}"/>
              </a:ext>
            </a:extLst>
          </p:cNvPr>
          <p:cNvSpPr txBox="1"/>
          <p:nvPr/>
        </p:nvSpPr>
        <p:spPr>
          <a:xfrm>
            <a:off x="5831733" y="2279658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D9E00E-9F73-37DB-1A37-DC88381DDF2A}"/>
              </a:ext>
            </a:extLst>
          </p:cNvPr>
          <p:cNvSpPr txBox="1"/>
          <p:nvPr/>
        </p:nvSpPr>
        <p:spPr>
          <a:xfrm>
            <a:off x="10289432" y="2755146"/>
            <a:ext cx="131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eb7d"/>
              </a:rPr>
              <a:t>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9ADDD62-886E-4D4A-E9E5-319C1DAD7A06}"/>
              </a:ext>
            </a:extLst>
          </p:cNvPr>
          <p:cNvSpPr txBox="1"/>
          <p:nvPr/>
        </p:nvSpPr>
        <p:spPr>
          <a:xfrm>
            <a:off x="450108" y="32306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0679D0-684A-4943-6F78-3E384053562E}"/>
              </a:ext>
            </a:extLst>
          </p:cNvPr>
          <p:cNvSpPr txBox="1"/>
          <p:nvPr/>
        </p:nvSpPr>
        <p:spPr>
          <a:xfrm>
            <a:off x="10594232" y="3706122"/>
            <a:ext cx="78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109d6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B64B17-61E4-D60C-DE39-E8E48CA61837}"/>
              </a:ext>
            </a:extLst>
          </p:cNvPr>
          <p:cNvSpPr txBox="1"/>
          <p:nvPr/>
        </p:nvSpPr>
        <p:spPr>
          <a:xfrm>
            <a:off x="450108" y="4181610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9" name="yt_shape_15379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动态问题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ca4b"/>
              </a:rPr>
              <a:t>的一条射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382" name="yt_image_15382" title="H_105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0140" y="2491102"/>
            <a:ext cx="2071859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8E08BE-C4DF-92F2-92AB-B472180F7F6A}"/>
              </a:ext>
            </a:extLst>
          </p:cNvPr>
          <p:cNvSpPr txBox="1"/>
          <p:nvPr/>
        </p:nvSpPr>
        <p:spPr>
          <a:xfrm>
            <a:off x="450108" y="2279658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FD1793-02CA-9CF3-C9CA-06BB14F6F890}"/>
              </a:ext>
            </a:extLst>
          </p:cNvPr>
          <p:cNvSpPr txBox="1"/>
          <p:nvPr/>
        </p:nvSpPr>
        <p:spPr>
          <a:xfrm>
            <a:off x="450108" y="2755146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F7B60C-DBE3-7E22-9540-482947C82579}"/>
              </a:ext>
            </a:extLst>
          </p:cNvPr>
          <p:cNvSpPr txBox="1"/>
          <p:nvPr/>
        </p:nvSpPr>
        <p:spPr>
          <a:xfrm>
            <a:off x="450108" y="3230634"/>
            <a:ext cx="384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8E82A71-E114-702C-C8AB-C4F159BDA85C}"/>
              </a:ext>
            </a:extLst>
          </p:cNvPr>
          <p:cNvSpPr txBox="1"/>
          <p:nvPr/>
        </p:nvSpPr>
        <p:spPr>
          <a:xfrm>
            <a:off x="497733" y="3706122"/>
            <a:ext cx="347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DA4A1F-DC08-9FD6-4A96-B6A68BBC4BDD}"/>
              </a:ext>
            </a:extLst>
          </p:cNvPr>
          <p:cNvSpPr txBox="1"/>
          <p:nvPr/>
        </p:nvSpPr>
        <p:spPr>
          <a:xfrm>
            <a:off x="450108" y="4181610"/>
            <a:ext cx="758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BB1B32-F5A9-BB70-D7C1-3C22AC126673}"/>
              </a:ext>
            </a:extLst>
          </p:cNvPr>
          <p:cNvSpPr txBox="1"/>
          <p:nvPr/>
        </p:nvSpPr>
        <p:spPr>
          <a:xfrm>
            <a:off x="450108" y="4657098"/>
            <a:ext cx="4407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84" name="yt_shape_15384"/>
              <p:cNvSpPr txBox="1"/>
              <p:nvPr/>
            </p:nvSpPr>
            <p:spPr>
              <a:xfrm>
                <a:off x="540119" y="900000"/>
                <a:ext cx="11492915" cy="37175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旋转时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的度数是否改变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c363"/>
                  </a:rPr>
                  <a:t>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84" name="yt_shape_15384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17556"/>
              </a:xfrm>
              <a:prstGeom prst="rect">
                <a:avLst/>
              </a:prstGeom>
              <a:blipFill>
                <a:blip r:embed="rId2"/>
                <a:stretch>
                  <a:fillRect l="-1645" t="-1478" b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87" name="yt_image_15387" title="H_105.7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0140" y="1995319"/>
            <a:ext cx="2071859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6BC791-DCB6-C507-851B-84CA273800E3}"/>
              </a:ext>
            </a:extLst>
          </p:cNvPr>
          <p:cNvSpPr txBox="1"/>
          <p:nvPr/>
        </p:nvSpPr>
        <p:spPr>
          <a:xfrm>
            <a:off x="450108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5BEB23-45ED-9C9A-43BD-78386E15A4C1}"/>
              </a:ext>
            </a:extLst>
          </p:cNvPr>
          <p:cNvSpPr txBox="1"/>
          <p:nvPr/>
        </p:nvSpPr>
        <p:spPr>
          <a:xfrm>
            <a:off x="450108" y="2279658"/>
            <a:ext cx="5353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6E81360-68F4-76A0-E77F-F56E705EF3AC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0966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A6E81360-68F4-76A0-E77F-F56E705EF3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096698" cy="765061"/>
              </a:xfrm>
              <a:prstGeom prst="rect">
                <a:avLst/>
              </a:prstGeom>
              <a:blipFill>
                <a:blip r:embed="rId4"/>
                <a:stretch>
                  <a:fillRect l="-1600" r="-3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CEF5333-1662-9CC4-C43B-742741F6A91D}"/>
              </a:ext>
            </a:extLst>
          </p:cNvPr>
          <p:cNvSpPr txBox="1"/>
          <p:nvPr/>
        </p:nvSpPr>
        <p:spPr>
          <a:xfrm>
            <a:off x="450108" y="3426595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6FE9E87-8E06-9D7D-99B4-890331046E93}"/>
                  </a:ext>
                </a:extLst>
              </p:cNvPr>
              <p:cNvSpPr txBox="1"/>
              <p:nvPr/>
            </p:nvSpPr>
            <p:spPr>
              <a:xfrm>
                <a:off x="450108" y="3902083"/>
                <a:ext cx="86525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F6FE9E87-8E06-9D7D-99B4-890331046E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2083"/>
                <a:ext cx="8652573" cy="726326"/>
              </a:xfrm>
              <a:prstGeom prst="rect">
                <a:avLst/>
              </a:prstGeom>
              <a:blipFill>
                <a:blip r:embed="rId5"/>
                <a:stretch>
                  <a:fillRect l="-1128" r="-112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9" name="yt_shape_15389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三线八角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的识别</a:t>
            </a:r>
          </a:p>
        </p:txBody>
      </p:sp>
      <p:sp>
        <p:nvSpPr>
          <p:cNvPr id="15390" name="yt_shape_1539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52a5"/>
              </a:rPr>
              <a:t>的同位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的同旁内角的度数分别是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394" name="yt_table_1539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921116"/>
              </p:ext>
            </p:extLst>
          </p:nvPr>
        </p:nvGraphicFramePr>
        <p:xfrm>
          <a:off x="540056" y="2359000"/>
          <a:ext cx="8145780" cy="950976"/>
        </p:xfrm>
        <a:graphic>
          <a:graphicData uri="http://schemas.openxmlformats.org/drawingml/2006/table">
            <a:tbl>
              <a:tblPr/>
              <a:tblGrid>
                <a:gridCol w="4615180">
                  <a:extLst>
                    <a:ext uri="{9D8B030D-6E8A-4147-A177-3AD203B41FA5}">
                      <a16:colId xmlns:a16="http://schemas.microsoft.com/office/drawing/2014/main" val="11142"/>
                    </a:ext>
                  </a:extLst>
                </a:gridCol>
                <a:gridCol w="3530600">
                  <a:extLst>
                    <a:ext uri="{9D8B030D-6E8A-4147-A177-3AD203B41FA5}">
                      <a16:colId xmlns:a16="http://schemas.microsoft.com/office/drawing/2014/main" val="11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6"/>
                  </a:ext>
                </a:extLst>
              </a:tr>
            </a:tbl>
          </a:graphicData>
        </a:graphic>
      </p:graphicFrame>
      <p:grpSp>
        <p:nvGrpSpPr>
          <p:cNvPr id="15391" name="yt_shape_15391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3492" y="2359000"/>
            <a:ext cx="1486319" cy="1915047"/>
            <a:chOff x="0" y="0"/>
            <a:chExt cx="1486319" cy="1915047"/>
          </a:xfrm>
        </p:grpSpPr>
        <p:pic>
          <p:nvPicPr>
            <p:cNvPr id="2" name="yt_image_1539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6319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3" name="yt_shape_15393" descr="{&quot;rangeId&quot;:0,&quot;IgnoreLineSpacing&quot;:1}"/>
            <p:cNvSpPr txBox="1"/>
            <p:nvPr/>
          </p:nvSpPr>
          <p:spPr>
            <a:xfrm>
              <a:off x="209878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2071112864">
            <a:extLst>
              <a:ext uri="{FF2B5EF4-FFF2-40B4-BE49-F238E27FC236}">
                <a16:creationId xmlns:a16="http://schemas.microsoft.com/office/drawing/2014/main" id="{AA2724BF-F497-457D-33ED-7F0A62D988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C0EDFE2-EC65-E093-55C9-88D695DF6442}"/>
              </a:ext>
            </a:extLst>
          </p:cNvPr>
          <p:cNvSpPr txBox="1"/>
          <p:nvPr/>
        </p:nvSpPr>
        <p:spPr>
          <a:xfrm>
            <a:off x="74605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96" name="yt_shape_15396"/>
          <p:cNvSpPr txBox="1"/>
          <p:nvPr/>
        </p:nvSpPr>
        <p:spPr>
          <a:xfrm>
            <a:off x="540000" y="90000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5400" name="yt_shape_15400"/>
          <p:cNvSpPr txBox="1"/>
          <p:nvPr/>
        </p:nvSpPr>
        <p:spPr>
          <a:xfrm>
            <a:off x="540000" y="376562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97" name="yt_shape_15397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9440" y="1531667"/>
            <a:ext cx="1793118" cy="2183652"/>
            <a:chOff x="0" y="0"/>
            <a:chExt cx="1793118" cy="2183652"/>
          </a:xfrm>
        </p:grpSpPr>
        <p:pic>
          <p:nvPicPr>
            <p:cNvPr id="2" name="yt_image_1539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3118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9" name="yt_shape_15399" descr="{&quot;rangeId&quot;:0,&quot;IgnoreLineSpacing&quot;:1}"/>
            <p:cNvSpPr txBox="1"/>
            <p:nvPr/>
          </p:nvSpPr>
          <p:spPr>
            <a:xfrm>
              <a:off x="363278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5401" name="yt_shape_15401"/>
          <p:cNvSpPr txBox="1"/>
          <p:nvPr/>
        </p:nvSpPr>
        <p:spPr>
          <a:xfrm>
            <a:off x="540000" y="4139065"/>
            <a:ext cx="9007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402" name="yt_shape_15402"/>
          <p:cNvSpPr txBox="1"/>
          <p:nvPr/>
        </p:nvSpPr>
        <p:spPr>
          <a:xfrm>
            <a:off x="540000" y="4618368"/>
            <a:ext cx="90072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403" name="yt_shape_15403"/>
          <p:cNvSpPr txBox="1"/>
          <p:nvPr/>
        </p:nvSpPr>
        <p:spPr>
          <a:xfrm>
            <a:off x="540000" y="5097671"/>
            <a:ext cx="89896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所截构成的内错角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5404" name="yt_shape_15404"/>
          <p:cNvSpPr txBox="1"/>
          <p:nvPr/>
        </p:nvSpPr>
        <p:spPr>
          <a:xfrm>
            <a:off x="540000" y="5576974"/>
            <a:ext cx="94336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所截构成的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7E2C81-038E-BB3C-1D13-7ADB509DC729}"/>
              </a:ext>
            </a:extLst>
          </p:cNvPr>
          <p:cNvSpPr txBox="1"/>
          <p:nvPr/>
        </p:nvSpPr>
        <p:spPr>
          <a:xfrm>
            <a:off x="7084151" y="40922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9F1796-116A-54B1-8095-48379F98C064}"/>
              </a:ext>
            </a:extLst>
          </p:cNvPr>
          <p:cNvSpPr txBox="1"/>
          <p:nvPr/>
        </p:nvSpPr>
        <p:spPr>
          <a:xfrm>
            <a:off x="7084151" y="45715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E48A2E-B0D9-6322-8441-8E502BBA46DD}"/>
              </a:ext>
            </a:extLst>
          </p:cNvPr>
          <p:cNvSpPr txBox="1"/>
          <p:nvPr/>
        </p:nvSpPr>
        <p:spPr>
          <a:xfrm>
            <a:off x="5850664" y="5050865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FC1808-E2CC-7608-841D-C7BDAA5D7E11}"/>
              </a:ext>
            </a:extLst>
          </p:cNvPr>
          <p:cNvSpPr txBox="1"/>
          <p:nvPr/>
        </p:nvSpPr>
        <p:spPr>
          <a:xfrm>
            <a:off x="4469539" y="5530168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CCFDB4-7386-7326-9AA1-4AFA76FA229E}"/>
              </a:ext>
            </a:extLst>
          </p:cNvPr>
          <p:cNvSpPr txBox="1"/>
          <p:nvPr/>
        </p:nvSpPr>
        <p:spPr>
          <a:xfrm>
            <a:off x="8420826" y="5530168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5" name="yt_shape_15405"/>
          <p:cNvSpPr txBox="1"/>
          <p:nvPr/>
        </p:nvSpPr>
        <p:spPr>
          <a:xfrm>
            <a:off x="540000" y="900000"/>
            <a:ext cx="202940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漏解</a:t>
            </a:r>
          </a:p>
        </p:txBody>
      </p:sp>
      <p:sp>
        <p:nvSpPr>
          <p:cNvPr id="15406" name="yt_shape_1540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是三条互相平行的直线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64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07" name="yt_table_154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804896"/>
              </p:ext>
            </p:extLst>
          </p:nvPr>
        </p:nvGraphicFramePr>
        <p:xfrm>
          <a:off x="540056" y="2359000"/>
          <a:ext cx="5686743" cy="950976"/>
        </p:xfrm>
        <a:graphic>
          <a:graphicData uri="http://schemas.openxmlformats.org/drawingml/2006/table">
            <a:tbl>
              <a:tblPr/>
              <a:tblGrid>
                <a:gridCol w="3300730">
                  <a:extLst>
                    <a:ext uri="{9D8B030D-6E8A-4147-A177-3AD203B41FA5}">
                      <a16:colId xmlns:a16="http://schemas.microsoft.com/office/drawing/2014/main" val="11144"/>
                    </a:ext>
                  </a:extLst>
                </a:gridCol>
                <a:gridCol w="2386013">
                  <a:extLst>
                    <a:ext uri="{9D8B030D-6E8A-4147-A177-3AD203B41FA5}">
                      <a16:colId xmlns:a16="http://schemas.microsoft.com/office/drawing/2014/main" val="111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8"/>
                  </a:ext>
                </a:extLst>
              </a:tr>
            </a:tbl>
          </a:graphicData>
        </a:graphic>
      </p:graphicFrame>
      <p:pic>
        <p:nvPicPr>
          <p:cNvPr id="3" name="yt_shape_1722071112949">
            <a:extLst>
              <a:ext uri="{FF2B5EF4-FFF2-40B4-BE49-F238E27FC236}">
                <a16:creationId xmlns:a16="http://schemas.microsoft.com/office/drawing/2014/main" id="{C4F332CD-5E34-CA6B-0476-1CC7D4A95A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0BD87A-ED3F-C625-5836-3DF43BE2B655}"/>
              </a:ext>
            </a:extLst>
          </p:cNvPr>
          <p:cNvSpPr txBox="1"/>
          <p:nvPr/>
        </p:nvSpPr>
        <p:spPr>
          <a:xfrm>
            <a:off x="6149233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9" name="yt_shape_15409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平行线的判定和性质</a:t>
            </a:r>
          </a:p>
        </p:txBody>
      </p:sp>
      <p:sp>
        <p:nvSpPr>
          <p:cNvPr id="15410" name="yt_shape_15410"/>
          <p:cNvSpPr txBox="1"/>
          <p:nvPr/>
        </p:nvSpPr>
        <p:spPr>
          <a:xfrm>
            <a:off x="540000" y="1399565"/>
            <a:ext cx="7433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能判定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14" name="yt_table_1541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060618"/>
              </p:ext>
            </p:extLst>
          </p:nvPr>
        </p:nvGraphicFramePr>
        <p:xfrm>
          <a:off x="540056" y="1878868"/>
          <a:ext cx="7485381" cy="950976"/>
        </p:xfrm>
        <a:graphic>
          <a:graphicData uri="http://schemas.openxmlformats.org/drawingml/2006/table">
            <a:tbl>
              <a:tblPr/>
              <a:tblGrid>
                <a:gridCol w="4226243">
                  <a:extLst>
                    <a:ext uri="{9D8B030D-6E8A-4147-A177-3AD203B41FA5}">
                      <a16:colId xmlns:a16="http://schemas.microsoft.com/office/drawing/2014/main" val="11146"/>
                    </a:ext>
                  </a:extLst>
                </a:gridCol>
                <a:gridCol w="3259138">
                  <a:extLst>
                    <a:ext uri="{9D8B030D-6E8A-4147-A177-3AD203B41FA5}">
                      <a16:colId xmlns:a16="http://schemas.microsoft.com/office/drawing/2014/main" val="111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EFC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AFE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0"/>
                  </a:ext>
                </a:extLst>
              </a:tr>
            </a:tbl>
          </a:graphicData>
        </a:graphic>
      </p:graphicFrame>
      <p:grpSp>
        <p:nvGrpSpPr>
          <p:cNvPr id="15411" name="yt_shape_15411_skip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6079" y="1878868"/>
            <a:ext cx="1623762" cy="1959624"/>
            <a:chOff x="0" y="0"/>
            <a:chExt cx="1623762" cy="1959624"/>
          </a:xfrm>
        </p:grpSpPr>
        <p:pic>
          <p:nvPicPr>
            <p:cNvPr id="2" name="yt_image_1541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3762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13" name="yt_shape_15413" descr="{&quot;rangeId&quot;:0,&quot;IgnoreLineSpacing&quot;:1}"/>
            <p:cNvSpPr txBox="1"/>
            <p:nvPr/>
          </p:nvSpPr>
          <p:spPr>
            <a:xfrm>
              <a:off x="278600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4" name="yt_shape_1722071113019">
            <a:extLst>
              <a:ext uri="{FF2B5EF4-FFF2-40B4-BE49-F238E27FC236}">
                <a16:creationId xmlns:a16="http://schemas.microsoft.com/office/drawing/2014/main" id="{EF0FBD1C-E00C-544F-4678-A25F5E31AA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3EBBC2B-CAB9-47EF-DEE3-A89552DEDB8B}"/>
              </a:ext>
            </a:extLst>
          </p:cNvPr>
          <p:cNvSpPr txBox="1"/>
          <p:nvPr/>
        </p:nvSpPr>
        <p:spPr>
          <a:xfrm>
            <a:off x="69984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6" name="yt_shape_1541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如图是一条沿湖公路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若第一次拐弯后两条道路所成的角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242f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第二次所成的角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第三次所成的角是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17a9,isEnd"/>
              </a:rPr>
              <a:t>这时的道路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恰好和第一次拐弯之前的道路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20" name="yt_shape_15420"/>
          <p:cNvSpPr txBox="1"/>
          <p:nvPr/>
        </p:nvSpPr>
        <p:spPr>
          <a:xfrm>
            <a:off x="540000" y="410080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17" name="yt_shape_15417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1384" y="2491930"/>
            <a:ext cx="1989230" cy="1558431"/>
            <a:chOff x="0" y="0"/>
            <a:chExt cx="1989230" cy="1558431"/>
          </a:xfrm>
        </p:grpSpPr>
        <p:pic>
          <p:nvPicPr>
            <p:cNvPr id="2" name="yt_image_1541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89230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19" name="yt_shape_15419" descr="{&quot;rangeId&quot;:0,&quot;IgnoreLineSpacing&quot;:1}"/>
            <p:cNvSpPr txBox="1"/>
            <p:nvPr/>
          </p:nvSpPr>
          <p:spPr>
            <a:xfrm>
              <a:off x="46133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7093BE7-B9AF-8408-0A31-8A7F5E1F4A20}"/>
              </a:ext>
            </a:extLst>
          </p:cNvPr>
          <p:cNvSpPr txBox="1"/>
          <p:nvPr/>
        </p:nvSpPr>
        <p:spPr>
          <a:xfrm>
            <a:off x="9963996" y="1804170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2176</Words>
  <Application>Microsoft Office PowerPoint</Application>
  <PresentationFormat>宽屏</PresentationFormat>
  <Paragraphs>162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