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92" r:id="rId4"/>
    <p:sldId id="365" r:id="rId5"/>
    <p:sldId id="367" r:id="rId6"/>
    <p:sldId id="371" r:id="rId7"/>
    <p:sldId id="373" r:id="rId8"/>
    <p:sldId id="374" r:id="rId9"/>
    <p:sldId id="376" r:id="rId10"/>
    <p:sldId id="378" r:id="rId11"/>
    <p:sldId id="380" r:id="rId12"/>
    <p:sldId id="382" r:id="rId13"/>
    <p:sldId id="384" r:id="rId14"/>
    <p:sldId id="385" r:id="rId15"/>
    <p:sldId id="388" r:id="rId16"/>
    <p:sldId id="390" r:id="rId17"/>
    <p:sldId id="393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9" name="yt_shape_13799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98" name="yt_image_1379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01" name="yt_shape_13801"/>
          <p:cNvSpPr txBox="1"/>
          <p:nvPr/>
        </p:nvSpPr>
        <p:spPr>
          <a:xfrm>
            <a:off x="540000" y="1597583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射线和线段都是直线的部分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它们有如下区别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802" name="yt_table_13802" title="H_328.3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798037"/>
              </p:ext>
            </p:extLst>
          </p:nvPr>
        </p:nvGraphicFramePr>
        <p:xfrm>
          <a:off x="540000" y="2229250"/>
          <a:ext cx="11111998" cy="41696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80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5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27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667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583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c37ed,isEnd"/>
                        </a:rPr>
                        <a:t>名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图例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延伸性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3_3e00a,isEnd"/>
                        </a:rPr>
                        <a:t>端点个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表示方法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4114c,isEnd"/>
                        </a:rPr>
                        <a:t>直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05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Times New Roman" pitchFamily="2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7_11276,isEnd"/>
                        </a:rPr>
                        <a:t>       </a:t>
                      </a:r>
                      <a:b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{&quot;placeHolderSpace&quot;:&quot;1&quot;}"/>
                        </a:rPr>
                        <a:t> </a:t>
                      </a:r>
                      <a:r>
                        <a:rPr lang="en-US" altLang="zh-CN" sz="800" b="0" i="0" u="none">
                          <a:solidFill>
                            <a:srgbClr val="1EE3CF"/>
                          </a:solidFill>
                          <a:effectLst/>
                          <a:latin typeface="Times New Roman" pitchFamily="8"/>
                          <a:ea typeface="宋体" pitchFamily="8"/>
                          <a:sym typeface="{&quot;placeHolderSpace&quot;:&quot;1&quot;}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向两方无限延伸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    </a:t>
                      </a:r>
                      <a:r>
                        <a:rPr sz="7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433cf,isEnd"/>
                        </a:rPr>
                        <a:t>射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05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Times New Roman" pitchFamily="2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6_02872,isEnd"/>
                        </a:rPr>
                        <a:t>      </a:t>
                      </a:r>
                      <a:b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{&quot;placeHolderSpace&quot;:&quot;1&quot;}"/>
                        </a:rPr>
                        <a:t> </a:t>
                      </a:r>
                      <a:r>
                        <a:rPr lang="en-US" altLang="zh-CN" sz="1100" b="0" i="0" u="none">
                          <a:solidFill>
                            <a:srgbClr val="1EE3CF"/>
                          </a:solidFill>
                          <a:effectLst/>
                          <a:latin typeface="Times New Roman" pitchFamily="11"/>
                          <a:ea typeface="宋体" pitchFamily="11"/>
                          <a:sym typeface="{&quot;placeHolderSpace&quot;:&quot;1&quot;}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向一方无限延伸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</a:t>
                      </a:r>
                      <a:r>
                        <a:rPr sz="17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341f5,isEnd"/>
                        </a:rPr>
                        <a:t>线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550" b="0" i="0" u="none">
                          <a:solidFill>
                            <a:srgbClr val="1EE3CF"/>
                          </a:solidFill>
                          <a:effectLst/>
                          <a:latin typeface="Times New Roman" pitchFamily="26"/>
                          <a:ea typeface="Times New Roman" pitchFamily="2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1300" b="0" i="0" u="none">
                          <a:solidFill>
                            <a:srgbClr val="1EE3CF"/>
                          </a:solidFill>
                          <a:effectLst/>
                          <a:latin typeface="Times New Roman" pitchFamily="13"/>
                          <a:ea typeface="宋体" pitchFamily="13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不向任何一方延伸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4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    </a:t>
                      </a:r>
                      <a:r>
                        <a:rPr sz="7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</a:t>
                      </a:r>
                      <a:r>
                        <a:rPr sz="18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722070966364">
            <a:extLst>
              <a:ext uri="{FF2B5EF4-FFF2-40B4-BE49-F238E27FC236}">
                <a16:creationId xmlns:a16="http://schemas.microsoft.com/office/drawing/2014/main" id="{D73DB7DD-48BD-BBD4-A17C-EF8E4EE5C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20" y="3685049"/>
            <a:ext cx="663702" cy="215651"/>
          </a:xfrm>
          <a:prstGeom prst="rect">
            <a:avLst/>
          </a:prstGeom>
        </p:spPr>
      </p:pic>
      <p:pic>
        <p:nvPicPr>
          <p:cNvPr id="5" name="yt_shape_1722070966580">
            <a:extLst>
              <a:ext uri="{FF2B5EF4-FFF2-40B4-BE49-F238E27FC236}">
                <a16:creationId xmlns:a16="http://schemas.microsoft.com/office/drawing/2014/main" id="{E9CCED1F-AB43-2DC7-B3FE-BA2ED88056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20" y="4731672"/>
            <a:ext cx="587502" cy="207235"/>
          </a:xfrm>
          <a:prstGeom prst="rect">
            <a:avLst/>
          </a:prstGeom>
        </p:spPr>
      </p:pic>
      <p:pic>
        <p:nvPicPr>
          <p:cNvPr id="7" name="yt_shape_1722070966822">
            <a:extLst>
              <a:ext uri="{FF2B5EF4-FFF2-40B4-BE49-F238E27FC236}">
                <a16:creationId xmlns:a16="http://schemas.microsoft.com/office/drawing/2014/main" id="{E6F74BB6-078E-4C63-F947-9FE70E6A3A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20" y="5716889"/>
            <a:ext cx="503427" cy="32163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AEEF16-1B15-6F91-DB52-C31DB36761AB}"/>
              </a:ext>
            </a:extLst>
          </p:cNvPr>
          <p:cNvSpPr txBox="1"/>
          <p:nvPr/>
        </p:nvSpPr>
        <p:spPr>
          <a:xfrm>
            <a:off x="8176828" y="3611524"/>
            <a:ext cx="156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1F60FC-A996-FAF7-5183-96F2405607F6}"/>
              </a:ext>
            </a:extLst>
          </p:cNvPr>
          <p:cNvSpPr txBox="1"/>
          <p:nvPr/>
        </p:nvSpPr>
        <p:spPr>
          <a:xfrm>
            <a:off x="5448045" y="469204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B4BF5A-A2BC-7488-D307-0F98C2709052}"/>
              </a:ext>
            </a:extLst>
          </p:cNvPr>
          <p:cNvSpPr txBox="1"/>
          <p:nvPr/>
        </p:nvSpPr>
        <p:spPr>
          <a:xfrm>
            <a:off x="8176828" y="4663465"/>
            <a:ext cx="127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l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67FBC5-2EEA-1859-D2AC-4518B820A8FA}"/>
              </a:ext>
            </a:extLst>
          </p:cNvPr>
          <p:cNvSpPr txBox="1"/>
          <p:nvPr/>
        </p:nvSpPr>
        <p:spPr>
          <a:xfrm>
            <a:off x="5419470" y="574398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F7DC03F-3F87-CCE2-C555-75926EB1D98E}"/>
              </a:ext>
            </a:extLst>
          </p:cNvPr>
          <p:cNvSpPr txBox="1"/>
          <p:nvPr/>
        </p:nvSpPr>
        <p:spPr>
          <a:xfrm>
            <a:off x="6814753" y="5715405"/>
            <a:ext cx="1561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9B2BE3E-A9F6-B71D-61F7-4068FFD1DA3B}"/>
              </a:ext>
            </a:extLst>
          </p:cNvPr>
          <p:cNvSpPr txBox="1"/>
          <p:nvPr/>
        </p:nvSpPr>
        <p:spPr>
          <a:xfrm>
            <a:off x="10186603" y="5715405"/>
            <a:ext cx="1342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1" name="yt_shape_13851"/>
          <p:cNvSpPr txBox="1"/>
          <p:nvPr/>
        </p:nvSpPr>
        <p:spPr>
          <a:xfrm>
            <a:off x="540000" y="900000"/>
            <a:ext cx="652101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过两点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的意义理解不透而致错</a:t>
            </a:r>
          </a:p>
        </p:txBody>
      </p:sp>
      <p:sp>
        <p:nvSpPr>
          <p:cNvPr id="13852" name="yt_shape_13852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过两点只能画一条直线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过两点只能画一条射线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6bbe"/>
              </a:rPr>
              <a:t>过两点只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能画一条线段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过两点只能画两条射线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53" name="yt_table_1385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331298"/>
              </p:ext>
            </p:extLst>
          </p:nvPr>
        </p:nvGraphicFramePr>
        <p:xfrm>
          <a:off x="540056" y="235900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0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0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8"/>
                  </a:ext>
                </a:extLst>
              </a:tr>
            </a:tbl>
          </a:graphicData>
        </a:graphic>
      </p:graphicFrame>
      <p:pic>
        <p:nvPicPr>
          <p:cNvPr id="3" name="yt_shape_1722070967403">
            <a:extLst>
              <a:ext uri="{FF2B5EF4-FFF2-40B4-BE49-F238E27FC236}">
                <a16:creationId xmlns:a16="http://schemas.microsoft.com/office/drawing/2014/main" id="{FAEFBB05-61A9-7697-575E-69A8F4CF9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2565CF-A6DA-30BA-3499-6C903E752A0E}"/>
              </a:ext>
            </a:extLst>
          </p:cNvPr>
          <p:cNvSpPr txBox="1"/>
          <p:nvPr/>
        </p:nvSpPr>
        <p:spPr>
          <a:xfrm>
            <a:off x="8832107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6" name="yt_shape_1385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55" name="yt_image_13855" title="H_50.4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8" name="yt_shape_13858"/>
          <p:cNvSpPr txBox="1"/>
          <p:nvPr/>
        </p:nvSpPr>
        <p:spPr>
          <a:xfrm>
            <a:off x="540120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已知四条线段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7e460"/>
              </a:rPr>
              <a:t>中的一条与挡板另一侧的线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借助直尺判断该线段是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0" name="yt_table_1386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44813"/>
              </p:ext>
            </p:extLst>
          </p:nvPr>
        </p:nvGraphicFramePr>
        <p:xfrm>
          <a:off x="540056" y="2551304"/>
          <a:ext cx="7449504" cy="475488"/>
        </p:xfrm>
        <a:graphic>
          <a:graphicData uri="http://schemas.openxmlformats.org/drawingml/2006/table">
            <a:tbl>
              <a:tblPr/>
              <a:tblGrid>
                <a:gridCol w="2108518">
                  <a:extLst>
                    <a:ext uri="{9D8B030D-6E8A-4147-A177-3AD203B41FA5}">
                      <a16:colId xmlns:a16="http://schemas.microsoft.com/office/drawing/2014/main" val="10911"/>
                    </a:ext>
                  </a:extLst>
                </a:gridCol>
                <a:gridCol w="2091055">
                  <a:extLst>
                    <a:ext uri="{9D8B030D-6E8A-4147-A177-3AD203B41FA5}">
                      <a16:colId xmlns:a16="http://schemas.microsoft.com/office/drawing/2014/main" val="10912"/>
                    </a:ext>
                  </a:extLst>
                </a:gridCol>
                <a:gridCol w="2073593">
                  <a:extLst>
                    <a:ext uri="{9D8B030D-6E8A-4147-A177-3AD203B41FA5}">
                      <a16:colId xmlns:a16="http://schemas.microsoft.com/office/drawing/2014/main" val="10913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109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9"/>
                  </a:ext>
                </a:extLst>
              </a:tr>
            </a:tbl>
          </a:graphicData>
        </a:graphic>
      </p:graphicFrame>
      <p:pic>
        <p:nvPicPr>
          <p:cNvPr id="13859" name="yt_image_13859_skip" title="H_136.4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48766" y="2551304"/>
            <a:ext cx="1801114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3BB588-FE37-3607-909D-BC475A3461E3}"/>
              </a:ext>
            </a:extLst>
          </p:cNvPr>
          <p:cNvSpPr txBox="1"/>
          <p:nvPr/>
        </p:nvSpPr>
        <p:spPr>
          <a:xfrm>
            <a:off x="6862021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2" name="yt_shape_1386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毛泽东主席在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水调歌头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中写道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一桥飞架南北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61bd"/>
              </a:rPr>
              <a:t>天堑变通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正如从黄果树风景区到关岭县城的坝陵河大桥建成后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15f6"/>
              </a:rPr>
              <a:t>从黄果树风景区到关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岭县城经大桥通过的路程缩短了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0a27b"/>
              </a:rPr>
              <a:t>用所学数学知识解释这一现象恰当的是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3" name="yt_table_1386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795761"/>
              </p:ext>
            </p:extLst>
          </p:nvPr>
        </p:nvGraphicFramePr>
        <p:xfrm>
          <a:off x="540056" y="2819698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9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两点确定一条直线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有若干种连结方式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两点间线段的长度是两点间的距离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923317F-3188-D8E4-33EC-7CE9A2A7189A}"/>
              </a:ext>
            </a:extLst>
          </p:cNvPr>
          <p:cNvSpPr txBox="1"/>
          <p:nvPr/>
        </p:nvSpPr>
        <p:spPr>
          <a:xfrm>
            <a:off x="10597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5" name="yt_shape_13865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f077,isEnd"/>
              </a:rPr>
              <a:t>条射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其中可用图中两个字母表示的有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a775,isEnd"/>
              </a:rPr>
              <a:t>为端点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的线段有线段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66" name="yt_image_13866" title="H_84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6947" y="2491930"/>
            <a:ext cx="1398105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68" name="yt_shape_13868"/>
          <p:cNvSpPr txBox="1"/>
          <p:nvPr/>
        </p:nvSpPr>
        <p:spPr>
          <a:xfrm>
            <a:off x="540119" y="3616901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市开往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市的特快列车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途中要停靠两个站点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663c4,isEnd"/>
              </a:rPr>
              <a:t>如果任意两站间的票价都不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种不同的票价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F0E48E-10B5-209D-A40A-DD7F8E226BF3}"/>
              </a:ext>
            </a:extLst>
          </p:cNvPr>
          <p:cNvSpPr txBox="1"/>
          <p:nvPr/>
        </p:nvSpPr>
        <p:spPr>
          <a:xfrm>
            <a:off x="3421909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793AE5-0F9A-0B72-0418-6BDB157C095B}"/>
              </a:ext>
            </a:extLst>
          </p:cNvPr>
          <p:cNvSpPr txBox="1"/>
          <p:nvPr/>
        </p:nvSpPr>
        <p:spPr>
          <a:xfrm>
            <a:off x="6927108" y="853194"/>
            <a:ext cx="157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BFC5584-446E-C685-CAB7-F3625A689A87}"/>
              </a:ext>
            </a:extLst>
          </p:cNvPr>
          <p:cNvSpPr txBox="1"/>
          <p:nvPr/>
        </p:nvSpPr>
        <p:spPr>
          <a:xfrm>
            <a:off x="10154496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C5AE72-4349-774C-207E-70BEC18F173A}"/>
              </a:ext>
            </a:extLst>
          </p:cNvPr>
          <p:cNvSpPr txBox="1"/>
          <p:nvPr/>
        </p:nvSpPr>
        <p:spPr>
          <a:xfrm>
            <a:off x="563170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680C02-8E13-E2CF-2AF0-D087E8E0B415}"/>
              </a:ext>
            </a:extLst>
          </p:cNvPr>
          <p:cNvSpPr txBox="1"/>
          <p:nvPr/>
        </p:nvSpPr>
        <p:spPr>
          <a:xfrm>
            <a:off x="82225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0C51D1-8A28-6D88-E727-2F701BF4E851}"/>
              </a:ext>
            </a:extLst>
          </p:cNvPr>
          <p:cNvSpPr txBox="1"/>
          <p:nvPr/>
        </p:nvSpPr>
        <p:spPr>
          <a:xfrm>
            <a:off x="2631334" y="1804170"/>
            <a:ext cx="3236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8F1B1D-9DF5-A77D-E26F-D406DDEB0C2C}"/>
              </a:ext>
            </a:extLst>
          </p:cNvPr>
          <p:cNvSpPr txBox="1"/>
          <p:nvPr/>
        </p:nvSpPr>
        <p:spPr>
          <a:xfrm>
            <a:off x="2888508" y="404558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70" name="yt_image_138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6205" y="2890014"/>
            <a:ext cx="1790519" cy="13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2" name="yt_shape_13872"/>
          <p:cNvSpPr txBox="1"/>
          <p:nvPr/>
        </p:nvSpPr>
        <p:spPr>
          <a:xfrm>
            <a:off x="540000" y="2339225"/>
            <a:ext cx="4510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73" name="yt_shape_13873"/>
          <p:cNvSpPr txBox="1"/>
          <p:nvPr/>
        </p:nvSpPr>
        <p:spPr>
          <a:xfrm>
            <a:off x="540000" y="2818528"/>
            <a:ext cx="4510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74" name="yt_shape_13874"/>
          <p:cNvSpPr txBox="1"/>
          <p:nvPr/>
        </p:nvSpPr>
        <p:spPr>
          <a:xfrm>
            <a:off x="540000" y="3297831"/>
            <a:ext cx="46615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并将其反向延长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75" name="yt_shape_13875"/>
          <p:cNvSpPr txBox="1"/>
          <p:nvPr/>
        </p:nvSpPr>
        <p:spPr>
          <a:xfrm>
            <a:off x="540000" y="3777134"/>
            <a:ext cx="24894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76" name="yt_shape_13876"/>
          <p:cNvSpPr txBox="1"/>
          <p:nvPr/>
        </p:nvSpPr>
        <p:spPr>
          <a:xfrm>
            <a:off x="540000" y="4256437"/>
            <a:ext cx="42223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3877" name="yt_shape_13877"/>
          <p:cNvSpPr txBox="1"/>
          <p:nvPr/>
        </p:nvSpPr>
        <p:spPr>
          <a:xfrm>
            <a:off x="540000" y="4735740"/>
            <a:ext cx="4642296" cy="12246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68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68"/>
                <a:ea typeface="Times New Roman" pitchFamily="6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</a:t>
            </a:r>
            <a:r>
              <a:rPr lang="en-US" altLang="zh-CN" sz="12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</a:p>
        </p:txBody>
      </p:sp>
      <p:pic>
        <p:nvPicPr>
          <p:cNvPr id="3" name="yt_shape_1722070967540">
            <a:extLst>
              <a:ext uri="{FF2B5EF4-FFF2-40B4-BE49-F238E27FC236}">
                <a16:creationId xmlns:a16="http://schemas.microsoft.com/office/drawing/2014/main" id="{EAAEC2E8-B047-C825-B683-90993336E2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000" y="4782989"/>
            <a:ext cx="2311592" cy="111835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47C1DB-F284-9669-7D21-741A7799AE65}"/>
              </a:ext>
            </a:extLst>
          </p:cNvPr>
          <p:cNvSpPr txBox="1"/>
          <p:nvPr/>
        </p:nvSpPr>
        <p:spPr>
          <a:xfrm>
            <a:off x="449989" y="4688934"/>
            <a:ext cx="4777486" cy="130646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68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68"/>
                <a:ea typeface="Times New Roman" pitchFamily="68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</a:t>
            </a:r>
            <a:r>
              <a:rPr kumimoji="0" lang="en-US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2"/>
                <a:ea typeface="宋体" pitchFamily="12"/>
                <a:cs typeface="+mn-cs"/>
                <a:sym typeface="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A6CDAD1-E138-5114-E437-807CBD5B366B}"/>
              </a:ext>
            </a:extLst>
          </p:cNvPr>
          <p:cNvSpPr txBox="1"/>
          <p:nvPr/>
        </p:nvSpPr>
        <p:spPr>
          <a:xfrm>
            <a:off x="469600" y="1292981"/>
            <a:ext cx="11532664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教材第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152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页习题第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题变式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如图所示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已知平面上有</a:t>
            </a:r>
            <a:r>
              <a:rPr kumimoji="0" lang="en-US" altLang="zh-CN" sz="15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016b0,isEnd"/>
              </a:rPr>
              <a:t> </a:t>
            </a:r>
            <a:br>
              <a:rPr kumimoji="0" lang="en-US" altLang="zh-CN" sz="1500" b="0" i="1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四个点</a:t>
            </a:r>
            <a:r>
              <a:rPr kumimoji="0" lang="en-US" altLang="zh-CN" sz="2400" b="0" i="0" u="none" strike="noStrike" kern="1200" cap="none" spc="1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9" name="yt_shape_13879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78" name="yt_image_138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1" name="yt_shape_13881"/>
          <p:cNvSpPr txBox="1"/>
          <p:nvPr/>
        </p:nvSpPr>
        <p:spPr>
          <a:xfrm>
            <a:off x="540119" y="154679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任意三条直线都不交于一点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4da5"/>
              </a:rPr>
              <a:t>找出规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并解答问题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882" name="yt_shape_13882"/>
          <p:cNvSpPr txBox="1"/>
          <p:nvPr/>
        </p:nvSpPr>
        <p:spPr>
          <a:xfrm>
            <a:off x="540119" y="2489750"/>
            <a:ext cx="11492915" cy="389157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indent="761904" algn="l" eaLnBrk="1" latinLnBrk="0" hangingPunct="0">
              <a:lnSpc>
                <a:spcPct val="129999"/>
              </a:lnSpc>
            </a:pPr>
            <a:r>
              <a:rPr lang="en-US" altLang="zh-CN" sz="1850" b="0" i="0" u="none" dirty="0">
                <a:solidFill>
                  <a:srgbClr val="1EE3CF"/>
                </a:solidFill>
                <a:effectLst/>
                <a:latin typeface="Times New Roman" pitchFamily="18"/>
                <a:ea typeface="Times New Roman" pitchFamily="1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</a:t>
            </a:r>
            <a:r>
              <a:rPr lang="en-US" altLang="zh-CN" sz="1100" b="0" i="0" u="none" dirty="0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3150" b="0" i="0" u="none" dirty="0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 dirty="0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	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条直线相交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面被分成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个区域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平面被分成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个区域</a:t>
            </a:r>
          </a:p>
          <a:p>
            <a:pPr indent="761904" algn="l" eaLnBrk="1" latinLnBrk="0" hangingPunct="0">
              <a:lnSpc>
                <a:spcPct val="129999"/>
              </a:lnSpc>
            </a:pPr>
            <a:r>
              <a:rPr lang="en-US" altLang="zh-CN" sz="4150" b="0" i="0" u="none" dirty="0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300" b="0" i="0" u="none" dirty="0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abee"/>
              </a:rPr>
              <a:t>				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sym typeface="_⨹_9_6abee"/>
              </a:rPr>
              <a:t>                                         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条直线相交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	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条直线相交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平面被分成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个交点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平面被分成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个区域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个区域</a:t>
            </a:r>
          </a:p>
        </p:txBody>
      </p:sp>
      <p:pic>
        <p:nvPicPr>
          <p:cNvPr id="3" name="yt_shape_1722070967629">
            <a:extLst>
              <a:ext uri="{FF2B5EF4-FFF2-40B4-BE49-F238E27FC236}">
                <a16:creationId xmlns:a16="http://schemas.microsoft.com/office/drawing/2014/main" id="{80A860D5-9B98-A455-013A-DF6384E7D3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119" y="2688254"/>
            <a:ext cx="1313052" cy="227069"/>
          </a:xfrm>
          <a:prstGeom prst="rect">
            <a:avLst/>
          </a:prstGeom>
        </p:spPr>
      </p:pic>
      <p:pic>
        <p:nvPicPr>
          <p:cNvPr id="5" name="yt_shape_1722070967652">
            <a:extLst>
              <a:ext uri="{FF2B5EF4-FFF2-40B4-BE49-F238E27FC236}">
                <a16:creationId xmlns:a16="http://schemas.microsoft.com/office/drawing/2014/main" id="{55C81BA1-8532-C55D-264A-427AF7066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2575330"/>
            <a:ext cx="1116204" cy="452916"/>
          </a:xfrm>
          <a:prstGeom prst="rect">
            <a:avLst/>
          </a:prstGeom>
        </p:spPr>
      </p:pic>
      <p:pic>
        <p:nvPicPr>
          <p:cNvPr id="7" name="yt_shape_1722070967946">
            <a:extLst>
              <a:ext uri="{FF2B5EF4-FFF2-40B4-BE49-F238E27FC236}">
                <a16:creationId xmlns:a16="http://schemas.microsoft.com/office/drawing/2014/main" id="{05DEBB43-FE54-A0FE-3009-A93791B40F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119" y="4169305"/>
            <a:ext cx="979677" cy="613196"/>
          </a:xfrm>
          <a:prstGeom prst="rect">
            <a:avLst/>
          </a:prstGeom>
        </p:spPr>
      </p:pic>
      <p:pic>
        <p:nvPicPr>
          <p:cNvPr id="9" name="yt_shape_1722070968012">
            <a:extLst>
              <a:ext uri="{FF2B5EF4-FFF2-40B4-BE49-F238E27FC236}">
                <a16:creationId xmlns:a16="http://schemas.microsoft.com/office/drawing/2014/main" id="{9C454F84-C3B6-7E46-3341-5CFD459297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387" y="4145329"/>
            <a:ext cx="1211452" cy="83064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83" name="yt_shape_13883"/>
              <p:cNvSpPr txBox="1"/>
              <p:nvPr/>
            </p:nvSpPr>
            <p:spPr>
              <a:xfrm>
                <a:off x="540000" y="900000"/>
                <a:ext cx="9848850" cy="17485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条直线相交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平面被分成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个区域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探究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条直线相交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sz="4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应用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将一张圆饼切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不许重叠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最多可得到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块饼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83" name="yt_shape_138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48850" cy="1748556"/>
              </a:xfrm>
              <a:prstGeom prst="rect">
                <a:avLst/>
              </a:prstGeom>
              <a:blipFill>
                <a:blip r:embed="rId2"/>
                <a:stretch>
                  <a:fillRect l="-1920" t="-3147" r="-929" b="-101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A556AF5-4955-0DA3-BE74-0B4DC4AFFBC8}"/>
              </a:ext>
            </a:extLst>
          </p:cNvPr>
          <p:cNvSpPr txBox="1"/>
          <p:nvPr/>
        </p:nvSpPr>
        <p:spPr>
          <a:xfrm>
            <a:off x="4717189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CBF1D4-D36B-C3A8-029D-340F164CDAF8}"/>
              </a:ext>
            </a:extLst>
          </p:cNvPr>
          <p:cNvSpPr txBox="1"/>
          <p:nvPr/>
        </p:nvSpPr>
        <p:spPr>
          <a:xfrm>
            <a:off x="8374789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FE9178-B15D-9CBC-F33B-F3D87710B849}"/>
                  </a:ext>
                </a:extLst>
              </p:cNvPr>
              <p:cNvSpPr txBox="1"/>
              <p:nvPr/>
            </p:nvSpPr>
            <p:spPr>
              <a:xfrm>
                <a:off x="4959769" y="1137744"/>
                <a:ext cx="1725358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FE9178-B15D-9CBC-F33B-F3D87710B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59769" y="1137744"/>
                <a:ext cx="1725358" cy="925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E87B3F2-711F-B0DA-45A2-05E575EB86A4}"/>
              </a:ext>
            </a:extLst>
          </p:cNvPr>
          <p:cNvSpPr txBox="1"/>
          <p:nvPr/>
        </p:nvSpPr>
        <p:spPr>
          <a:xfrm>
            <a:off x="8527189" y="2160469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4" name="yt_shape_13804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用两个大写字母表示直线与线段时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两个字母可以交换位置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0d81"/>
              </a:rPr>
              <a:t>而表示射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线的两个大写字母不能交换位置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必须把端点字母放在前面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5" name="yt_shape_13805"/>
          <p:cNvSpPr txBox="1"/>
          <p:nvPr/>
        </p:nvSpPr>
        <p:spPr>
          <a:xfrm>
            <a:off x="540000" y="900000"/>
            <a:ext cx="1077218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基本事实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经过两点有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并且只有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即两点确定一条直线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就是两点间的距离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DA69BE-9378-FA89-B510-3363946AA703}"/>
              </a:ext>
            </a:extLst>
          </p:cNvPr>
          <p:cNvSpPr txBox="1"/>
          <p:nvPr/>
        </p:nvSpPr>
        <p:spPr>
          <a:xfrm>
            <a:off x="3040789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E5660A-2347-DEAF-D94F-BEF9EF115573}"/>
              </a:ext>
            </a:extLst>
          </p:cNvPr>
          <p:cNvSpPr txBox="1"/>
          <p:nvPr/>
        </p:nvSpPr>
        <p:spPr>
          <a:xfrm>
            <a:off x="30407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F60AAF-A2CA-9E6E-A47E-4288CE2DF4E8}"/>
              </a:ext>
            </a:extLst>
          </p:cNvPr>
          <p:cNvSpPr txBox="1"/>
          <p:nvPr/>
        </p:nvSpPr>
        <p:spPr>
          <a:xfrm>
            <a:off x="6393589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A8A923-C2E6-E7FF-05B0-A3488989D900}"/>
              </a:ext>
            </a:extLst>
          </p:cNvPr>
          <p:cNvSpPr txBox="1"/>
          <p:nvPr/>
        </p:nvSpPr>
        <p:spPr>
          <a:xfrm>
            <a:off x="4183789" y="22796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0" name="yt_shape_1381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09" name="yt_image_1380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2" name="yt_shape_13812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点、线段及线段的表示方法</a:t>
            </a:r>
          </a:p>
        </p:txBody>
      </p:sp>
      <p:sp>
        <p:nvSpPr>
          <p:cNvPr id="13813" name="yt_shape_13813"/>
          <p:cNvSpPr txBox="1"/>
          <p:nvPr/>
        </p:nvSpPr>
        <p:spPr>
          <a:xfrm>
            <a:off x="540000" y="2102862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下图是线段的是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14" name="yt_image_1381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34529"/>
            <a:ext cx="4726704" cy="55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6" name="yt_shape_13816"/>
          <p:cNvSpPr txBox="1"/>
          <p:nvPr/>
        </p:nvSpPr>
        <p:spPr>
          <a:xfrm>
            <a:off x="540000" y="3338407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下列各线段的表示方法正确的有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8" name="yt_table_138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78391"/>
              </p:ext>
            </p:extLst>
          </p:nvPr>
        </p:nvGraphicFramePr>
        <p:xfrm>
          <a:off x="540056" y="474447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9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9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8"/>
                  </a:ext>
                </a:extLst>
              </a:tr>
            </a:tbl>
          </a:graphicData>
        </a:graphic>
      </p:graphicFrame>
      <p:pic>
        <p:nvPicPr>
          <p:cNvPr id="13817" name="yt_image_13817_skip" title="H_72.9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15" y="3817710"/>
            <a:ext cx="3617919" cy="92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0" name="yt_shape_13820"/>
          <p:cNvSpPr txBox="1"/>
          <p:nvPr/>
        </p:nvSpPr>
        <p:spPr>
          <a:xfrm>
            <a:off x="540000" y="5270649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图中线段共有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22" name="yt_table_138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579725"/>
              </p:ext>
            </p:extLst>
          </p:nvPr>
        </p:nvGraphicFramePr>
        <p:xfrm>
          <a:off x="540056" y="574995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9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0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9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"/>
                  </a:ext>
                </a:extLst>
              </a:tr>
            </a:tbl>
          </a:graphicData>
        </a:graphic>
      </p:graphicFrame>
      <p:pic>
        <p:nvPicPr>
          <p:cNvPr id="13821" name="yt_image_13821_skip" title="H_20.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38858" y="5749952"/>
            <a:ext cx="2111090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67095">
            <a:extLst>
              <a:ext uri="{FF2B5EF4-FFF2-40B4-BE49-F238E27FC236}">
                <a16:creationId xmlns:a16="http://schemas.microsoft.com/office/drawing/2014/main" id="{9A1BAAAD-0DF4-0629-7318-7C8D5A9760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5CE2F0-8D1E-53CF-8CEF-05CE9E6709DF}"/>
              </a:ext>
            </a:extLst>
          </p:cNvPr>
          <p:cNvSpPr txBox="1"/>
          <p:nvPr/>
        </p:nvSpPr>
        <p:spPr>
          <a:xfrm>
            <a:off x="35741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88EFBB-3A29-4E5A-2514-92BD00CBCBC9}"/>
              </a:ext>
            </a:extLst>
          </p:cNvPr>
          <p:cNvSpPr txBox="1"/>
          <p:nvPr/>
        </p:nvSpPr>
        <p:spPr>
          <a:xfrm>
            <a:off x="5707789" y="32916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F9F3E4-4B00-9E08-A974-FAB6BE5C738C}"/>
              </a:ext>
            </a:extLst>
          </p:cNvPr>
          <p:cNvSpPr txBox="1"/>
          <p:nvPr/>
        </p:nvSpPr>
        <p:spPr>
          <a:xfrm>
            <a:off x="4183789" y="522384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" name="yt_shape_13824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线段的基本事实</a:t>
            </a:r>
          </a:p>
        </p:txBody>
      </p:sp>
      <p:sp>
        <p:nvSpPr>
          <p:cNvPr id="13825" name="yt_shape_13825"/>
          <p:cNvSpPr txBox="1"/>
          <p:nvPr/>
        </p:nvSpPr>
        <p:spPr>
          <a:xfrm>
            <a:off x="540000" y="1399565"/>
            <a:ext cx="10562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试一试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最短的路线是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29" name="yt_table_1382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999841"/>
              </p:ext>
            </p:extLst>
          </p:nvPr>
        </p:nvGraphicFramePr>
        <p:xfrm>
          <a:off x="540056" y="1878868"/>
          <a:ext cx="7504431" cy="950976"/>
        </p:xfrm>
        <a:graphic>
          <a:graphicData uri="http://schemas.openxmlformats.org/drawingml/2006/table">
            <a:tbl>
              <a:tblPr/>
              <a:tblGrid>
                <a:gridCol w="4537393">
                  <a:extLst>
                    <a:ext uri="{9D8B030D-6E8A-4147-A177-3AD203B41FA5}">
                      <a16:colId xmlns:a16="http://schemas.microsoft.com/office/drawing/2014/main" val="10902"/>
                    </a:ext>
                  </a:extLst>
                </a:gridCol>
                <a:gridCol w="2967038">
                  <a:extLst>
                    <a:ext uri="{9D8B030D-6E8A-4147-A177-3AD203B41FA5}">
                      <a16:colId xmlns:a16="http://schemas.microsoft.com/office/drawing/2014/main" val="109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G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1"/>
                  </a:ext>
                </a:extLst>
              </a:tr>
            </a:tbl>
          </a:graphicData>
        </a:graphic>
      </p:graphicFrame>
      <p:grpSp>
        <p:nvGrpSpPr>
          <p:cNvPr id="13826" name="yt_shape_13826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3976" y="1878868"/>
            <a:ext cx="1925931" cy="1712736"/>
            <a:chOff x="0" y="0"/>
            <a:chExt cx="1925931" cy="1712736"/>
          </a:xfrm>
        </p:grpSpPr>
        <p:pic>
          <p:nvPicPr>
            <p:cNvPr id="2" name="yt_image_1382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5931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28" name="yt_shape_13828" descr="{&quot;rangeId&quot;:0,&quot;IgnoreLineSpacing&quot;:1}"/>
            <p:cNvSpPr txBox="1"/>
            <p:nvPr/>
          </p:nvSpPr>
          <p:spPr>
            <a:xfrm>
              <a:off x="429684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2070967165">
            <a:extLst>
              <a:ext uri="{FF2B5EF4-FFF2-40B4-BE49-F238E27FC236}">
                <a16:creationId xmlns:a16="http://schemas.microsoft.com/office/drawing/2014/main" id="{133A0AF7-5BC9-4749-7810-7117AED9E9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E41B597-8FAD-63D0-AD5D-74DF231AE3F2}"/>
              </a:ext>
            </a:extLst>
          </p:cNvPr>
          <p:cNvSpPr txBox="1"/>
          <p:nvPr/>
        </p:nvSpPr>
        <p:spPr>
          <a:xfrm>
            <a:off x="100797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1" name="yt_shape_13831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把原来弯曲的河道改直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这样做能缩短航道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这是因为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835" name="yt_shape_13835"/>
          <p:cNvSpPr txBox="1"/>
          <p:nvPr/>
        </p:nvSpPr>
        <p:spPr>
          <a:xfrm>
            <a:off x="540000" y="44761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32" name="yt_shape_13832" title="H_191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19374" y="1995319"/>
            <a:ext cx="1553250" cy="2430540"/>
            <a:chOff x="0" y="0"/>
            <a:chExt cx="1553250" cy="2430540"/>
          </a:xfrm>
        </p:grpSpPr>
        <p:pic>
          <p:nvPicPr>
            <p:cNvPr id="2" name="yt_image_1383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3250" cy="20345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4" name="yt_shape_13834" descr="{&quot;rangeId&quot;:0,&quot;IgnoreLineSpacing&quot;:1}"/>
            <p:cNvSpPr txBox="1"/>
            <p:nvPr/>
          </p:nvSpPr>
          <p:spPr>
            <a:xfrm>
              <a:off x="243344" y="20705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6ACCC8-39BA-AFAD-3EE2-8780300A61C4}"/>
              </a:ext>
            </a:extLst>
          </p:cNvPr>
          <p:cNvSpPr txBox="1"/>
          <p:nvPr/>
        </p:nvSpPr>
        <p:spPr>
          <a:xfrm>
            <a:off x="9365507" y="853194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2_7cd6f"/>
              </a:rPr>
              <a:t>线段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C21C5D-764F-B92C-A8B5-08486C6FA651}"/>
              </a:ext>
            </a:extLst>
          </p:cNvPr>
          <p:cNvSpPr txBox="1"/>
          <p:nvPr/>
        </p:nvSpPr>
        <p:spPr>
          <a:xfrm>
            <a:off x="450108" y="1328682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6" name="yt_shape_13836"/>
          <p:cNvSpPr txBox="1"/>
          <p:nvPr/>
        </p:nvSpPr>
        <p:spPr>
          <a:xfrm>
            <a:off x="540000" y="900000"/>
            <a:ext cx="313547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射线、直线</a:t>
            </a:r>
          </a:p>
        </p:txBody>
      </p:sp>
      <p:sp>
        <p:nvSpPr>
          <p:cNvPr id="13837" name="yt_shape_13837"/>
          <p:cNvSpPr txBox="1"/>
          <p:nvPr/>
        </p:nvSpPr>
        <p:spPr>
          <a:xfrm>
            <a:off x="540000" y="1399565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下列几何语言描述正确的是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38" name="yt_table_1383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549129"/>
              </p:ext>
            </p:extLst>
          </p:nvPr>
        </p:nvGraphicFramePr>
        <p:xfrm>
          <a:off x="540056" y="1878868"/>
          <a:ext cx="4932363" cy="1901952"/>
        </p:xfrm>
        <a:graphic>
          <a:graphicData uri="http://schemas.openxmlformats.org/drawingml/2006/table">
            <a:tbl>
              <a:tblPr/>
              <a:tblGrid>
                <a:gridCol w="4932363">
                  <a:extLst>
                    <a:ext uri="{9D8B030D-6E8A-4147-A177-3AD203B41FA5}">
                      <a16:colId xmlns:a16="http://schemas.microsoft.com/office/drawing/2014/main" val="109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5"/>
                  </a:ext>
                </a:extLst>
              </a:tr>
            </a:tbl>
          </a:graphicData>
        </a:graphic>
      </p:graphicFrame>
      <p:pic>
        <p:nvPicPr>
          <p:cNvPr id="3" name="yt_shape_1722070967240">
            <a:extLst>
              <a:ext uri="{FF2B5EF4-FFF2-40B4-BE49-F238E27FC236}">
                <a16:creationId xmlns:a16="http://schemas.microsoft.com/office/drawing/2014/main" id="{423FDC67-951F-3D81-169F-832288B9E2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722A8A-9C69-FB08-8A9C-F98E5BF80941}"/>
              </a:ext>
            </a:extLst>
          </p:cNvPr>
          <p:cNvSpPr txBox="1"/>
          <p:nvPr/>
        </p:nvSpPr>
        <p:spPr>
          <a:xfrm>
            <a:off x="5098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0" name="yt_shape_13840"/>
          <p:cNvSpPr txBox="1"/>
          <p:nvPr/>
        </p:nvSpPr>
        <p:spPr>
          <a:xfrm>
            <a:off x="540000" y="900000"/>
            <a:ext cx="101105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下列四幅图中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是同一条射线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841" name="yt_image_13841" title="H_91.98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5026568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3" name="yt_shape_13843"/>
          <p:cNvSpPr txBox="1"/>
          <p:nvPr/>
        </p:nvSpPr>
        <p:spPr>
          <a:xfrm>
            <a:off x="540000" y="2750343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对直线的表示正确的是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5" name="yt_table_1384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852556"/>
              </p:ext>
            </p:extLst>
          </p:nvPr>
        </p:nvGraphicFramePr>
        <p:xfrm>
          <a:off x="540056" y="3229646"/>
          <a:ext cx="43707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90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9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7"/>
                  </a:ext>
                </a:extLst>
              </a:tr>
            </a:tbl>
          </a:graphicData>
        </a:graphic>
      </p:graphicFrame>
      <p:pic>
        <p:nvPicPr>
          <p:cNvPr id="13844" name="yt_image_13844_skip" title="H_65.6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5148" y="3229646"/>
            <a:ext cx="3695149" cy="83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722E39-B78B-76E9-202F-ACCC41DD0910}"/>
              </a:ext>
            </a:extLst>
          </p:cNvPr>
          <p:cNvSpPr txBox="1"/>
          <p:nvPr/>
        </p:nvSpPr>
        <p:spPr>
          <a:xfrm>
            <a:off x="9649933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52BDDB-43C7-4D79-E956-DCD160ED36BC}"/>
              </a:ext>
            </a:extLst>
          </p:cNvPr>
          <p:cNvSpPr txBox="1"/>
          <p:nvPr/>
        </p:nvSpPr>
        <p:spPr>
          <a:xfrm>
            <a:off x="5402989" y="27035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7" name="yt_shape_13847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直线的基本事实</a:t>
            </a:r>
          </a:p>
        </p:txBody>
      </p:sp>
      <p:sp>
        <p:nvSpPr>
          <p:cNvPr id="13848" name="yt_shape_13848"/>
          <p:cNvSpPr txBox="1"/>
          <p:nvPr/>
        </p:nvSpPr>
        <p:spPr>
          <a:xfrm>
            <a:off x="540119" y="139956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建筑工人在砌墙时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ff95,isEnd"/>
              </a:rPr>
              <a:t>经常在两个墙脚的位置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分别插一根木桩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然后拉一条直的参照线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运用到的数学原理是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49" name="yt_image_138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7180" y="2975016"/>
            <a:ext cx="1737639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67318">
            <a:extLst>
              <a:ext uri="{FF2B5EF4-FFF2-40B4-BE49-F238E27FC236}">
                <a16:creationId xmlns:a16="http://schemas.microsoft.com/office/drawing/2014/main" id="{215315A7-3BD5-831E-FFD3-EF87FB0DC4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7AFA31-ECC2-DAE2-457E-F6234B724516}"/>
              </a:ext>
            </a:extLst>
          </p:cNvPr>
          <p:cNvSpPr txBox="1"/>
          <p:nvPr/>
        </p:nvSpPr>
        <p:spPr>
          <a:xfrm>
            <a:off x="9289307" y="1828247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7_9fff0"/>
              </a:rPr>
              <a:t>两点确定一条直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89080F-B09B-9A9A-A9B7-0F7DFD797BDC}"/>
              </a:ext>
            </a:extLst>
          </p:cNvPr>
          <p:cNvSpPr txBox="1"/>
          <p:nvPr/>
        </p:nvSpPr>
        <p:spPr>
          <a:xfrm>
            <a:off x="450108" y="230373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1366</Words>
  <Application>Microsoft Office PowerPoint</Application>
  <PresentationFormat>宽屏</PresentationFormat>
  <Paragraphs>142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