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2" r:id="rId6"/>
    <p:sldId id="375" r:id="rId7"/>
    <p:sldId id="377" r:id="rId8"/>
    <p:sldId id="379" r:id="rId9"/>
    <p:sldId id="385" r:id="rId10"/>
    <p:sldId id="388" r:id="rId11"/>
    <p:sldId id="390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0" d="100"/>
          <a:sy n="90" d="100"/>
        </p:scale>
        <p:origin x="92" y="1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1" name="yt_shape_10641"/>
          <p:cNvSpPr txBox="1"/>
          <p:nvPr/>
        </p:nvSpPr>
        <p:spPr>
          <a:xfrm>
            <a:off x="540000" y="900000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一、数轴的应用</a:t>
            </a:r>
          </a:p>
        </p:txBody>
      </p:sp>
      <p:sp>
        <p:nvSpPr>
          <p:cNvPr id="10642" name="yt_shape_10642"/>
          <p:cNvSpPr txBox="1"/>
          <p:nvPr/>
        </p:nvSpPr>
        <p:spPr>
          <a:xfrm>
            <a:off x="540000" y="1379303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用数轴表示有理数</a:t>
            </a:r>
          </a:p>
        </p:txBody>
      </p:sp>
      <p:sp>
        <p:nvSpPr>
          <p:cNvPr id="10643" name="yt_shape_10643"/>
          <p:cNvSpPr txBox="1"/>
          <p:nvPr/>
        </p:nvSpPr>
        <p:spPr>
          <a:xfrm>
            <a:off x="540000" y="1878868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在原点右边的有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44" name="yt_table_106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351422"/>
              </p:ext>
            </p:extLst>
          </p:nvPr>
        </p:nvGraphicFramePr>
        <p:xfrm>
          <a:off x="540056" y="235817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sp>
        <p:nvSpPr>
          <p:cNvPr id="10646" name="yt_shape_10646"/>
          <p:cNvSpPr txBox="1"/>
          <p:nvPr/>
        </p:nvSpPr>
        <p:spPr>
          <a:xfrm>
            <a:off x="540119" y="288434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在数轴上每相邻两点间的距离为一个单位长度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76a4,isEnd"/>
              </a:rPr>
              <a:t>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647" name="yt_image_10647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1621" y="4241360"/>
            <a:ext cx="4533708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609233">
            <a:extLst>
              <a:ext uri="{FF2B5EF4-FFF2-40B4-BE49-F238E27FC236}">
                <a16:creationId xmlns:a16="http://schemas.microsoft.com/office/drawing/2014/main" id="{85D0E65F-D66A-195A-7F41-5E4FB0F5B6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070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AD50D6-F70A-4F3F-A5A0-FC2440B2994D}"/>
              </a:ext>
            </a:extLst>
          </p:cNvPr>
          <p:cNvSpPr txBox="1"/>
          <p:nvPr/>
        </p:nvSpPr>
        <p:spPr>
          <a:xfrm>
            <a:off x="9517789" y="18320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B4C6ED-7A6F-0187-A327-281422B56D35}"/>
              </a:ext>
            </a:extLst>
          </p:cNvPr>
          <p:cNvSpPr txBox="1"/>
          <p:nvPr/>
        </p:nvSpPr>
        <p:spPr>
          <a:xfrm>
            <a:off x="1059708" y="331302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314ED2-0CA1-57B1-0A28-20F9E09D7061}"/>
              </a:ext>
            </a:extLst>
          </p:cNvPr>
          <p:cNvSpPr txBox="1"/>
          <p:nvPr/>
        </p:nvSpPr>
        <p:spPr>
          <a:xfrm>
            <a:off x="3661621" y="331302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617548-07B5-A60C-104E-5AC88490095F}"/>
              </a:ext>
            </a:extLst>
          </p:cNvPr>
          <p:cNvSpPr txBox="1"/>
          <p:nvPr/>
        </p:nvSpPr>
        <p:spPr>
          <a:xfrm>
            <a:off x="8355857" y="331302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5" name="yt_shape_10715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利用数轴探究绝对值最值问题</a:t>
            </a:r>
          </a:p>
        </p:txBody>
      </p:sp>
      <p:sp>
        <p:nvSpPr>
          <p:cNvPr id="10716" name="yt_shape_10716"/>
          <p:cNvSpPr txBox="1"/>
          <p:nvPr/>
        </p:nvSpPr>
        <p:spPr>
          <a:xfrm>
            <a:off x="540000" y="1399565"/>
            <a:ext cx="60785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结合数轴与绝对值的知识解答下列问题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717" name="yt_shape_10717"/>
          <p:cNvSpPr txBox="1"/>
          <p:nvPr/>
        </p:nvSpPr>
        <p:spPr>
          <a:xfrm>
            <a:off x="540119" y="18788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f1c2,isEnd"/>
              </a:rPr>
              <a:t>两点之间的距离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718" name="yt_shape_10718"/>
          <p:cNvSpPr txBox="1"/>
          <p:nvPr/>
        </p:nvSpPr>
        <p:spPr>
          <a:xfrm>
            <a:off x="540000" y="2838303"/>
            <a:ext cx="64665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719" name="yt_shape_10719"/>
          <p:cNvSpPr txBox="1"/>
          <p:nvPr/>
        </p:nvSpPr>
        <p:spPr>
          <a:xfrm>
            <a:off x="540119" y="33176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在数轴上对应的点分别是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153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两点间的最大距离是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720" name="yt_shape_10720"/>
          <p:cNvSpPr txBox="1"/>
          <p:nvPr/>
        </p:nvSpPr>
        <p:spPr>
          <a:xfrm>
            <a:off x="540000" y="4277041"/>
            <a:ext cx="107529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的点位于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609806">
            <a:extLst>
              <a:ext uri="{FF2B5EF4-FFF2-40B4-BE49-F238E27FC236}">
                <a16:creationId xmlns:a16="http://schemas.microsoft.com/office/drawing/2014/main" id="{03DD62CC-4E22-F53D-F361-2BD36B2325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E82BD4-5149-1B59-4AE0-B36DD8624878}"/>
              </a:ext>
            </a:extLst>
          </p:cNvPr>
          <p:cNvSpPr txBox="1"/>
          <p:nvPr/>
        </p:nvSpPr>
        <p:spPr>
          <a:xfrm>
            <a:off x="6393708" y="183206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28621F-C8FC-ED90-67C9-5D58FD8FBD00}"/>
              </a:ext>
            </a:extLst>
          </p:cNvPr>
          <p:cNvSpPr txBox="1"/>
          <p:nvPr/>
        </p:nvSpPr>
        <p:spPr>
          <a:xfrm>
            <a:off x="1059708" y="230755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0E0564-81A2-C777-4A34-4E1F2E47ABF2}"/>
              </a:ext>
            </a:extLst>
          </p:cNvPr>
          <p:cNvSpPr txBox="1"/>
          <p:nvPr/>
        </p:nvSpPr>
        <p:spPr>
          <a:xfrm>
            <a:off x="9090871" y="2307550"/>
            <a:ext cx="1962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491C30-89D6-5141-F629-475C9C716260}"/>
              </a:ext>
            </a:extLst>
          </p:cNvPr>
          <p:cNvSpPr txBox="1"/>
          <p:nvPr/>
        </p:nvSpPr>
        <p:spPr>
          <a:xfrm>
            <a:off x="5329964" y="279149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5A735E-40C2-9CD4-29C3-B93D02EE9B5B}"/>
              </a:ext>
            </a:extLst>
          </p:cNvPr>
          <p:cNvSpPr txBox="1"/>
          <p:nvPr/>
        </p:nvSpPr>
        <p:spPr>
          <a:xfrm>
            <a:off x="5207846" y="374628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A36ADE0-5387-43CD-19AE-F8D79A6C5EC9}"/>
              </a:ext>
            </a:extLst>
          </p:cNvPr>
          <p:cNvSpPr txBox="1"/>
          <p:nvPr/>
        </p:nvSpPr>
        <p:spPr>
          <a:xfrm>
            <a:off x="7798646" y="374628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0AAFDAE-C027-A10E-89FF-FC3FE3A9ECF8}"/>
              </a:ext>
            </a:extLst>
          </p:cNvPr>
          <p:cNvSpPr txBox="1"/>
          <p:nvPr/>
        </p:nvSpPr>
        <p:spPr>
          <a:xfrm>
            <a:off x="10489339" y="42302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" name="yt_shape_10649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用数轴表示相反数</a:t>
            </a:r>
          </a:p>
        </p:txBody>
      </p:sp>
      <p:sp>
        <p:nvSpPr>
          <p:cNvPr id="10650" name="yt_shape_10650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f40c7,isEnd"/>
              </a:rPr>
              <a:t>则数轴上表示相反数的两点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0651" name="yt_image_106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36213" y="2511364"/>
            <a:ext cx="2719573" cy="31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3" name="yt_shape_10653"/>
          <p:cNvSpPr txBox="1"/>
          <p:nvPr/>
        </p:nvSpPr>
        <p:spPr>
          <a:xfrm>
            <a:off x="540000" y="2874122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54" name="yt_shape_10654"/>
          <p:cNvSpPr txBox="1"/>
          <p:nvPr/>
        </p:nvSpPr>
        <p:spPr>
          <a:xfrm>
            <a:off x="540000" y="3353425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分别指出表示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0655"/>
          <p:cNvSpPr txBox="1"/>
          <p:nvPr/>
        </p:nvSpPr>
        <p:spPr>
          <a:xfrm>
            <a:off x="540119" y="3985092"/>
            <a:ext cx="761208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的相反数的点分别是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e89c8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0656" name="yt_image_106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7169" y="3985092"/>
            <a:ext cx="3844830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8" name="yt_shape_10658"/>
          <p:cNvSpPr txBox="1"/>
          <p:nvPr/>
        </p:nvSpPr>
        <p:spPr>
          <a:xfrm>
            <a:off x="540000" y="4944326"/>
            <a:ext cx="818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各点表示的数分别是什么数的相反数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3" name="yt_shape_10659"/>
          <p:cNvSpPr txBox="1"/>
          <p:nvPr/>
        </p:nvSpPr>
        <p:spPr>
          <a:xfrm>
            <a:off x="540119" y="5575993"/>
            <a:ext cx="9568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各点表示的数分别是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的相反数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shape_1722070609302">
            <a:extLst>
              <a:ext uri="{FF2B5EF4-FFF2-40B4-BE49-F238E27FC236}">
                <a16:creationId xmlns:a16="http://schemas.microsoft.com/office/drawing/2014/main" id="{5ECD8E4E-2989-1DA6-F70E-7FB2F2A800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F371B63-ACC3-C79E-6469-D5ED6C1A3711}"/>
              </a:ext>
            </a:extLst>
          </p:cNvPr>
          <p:cNvSpPr txBox="1"/>
          <p:nvPr/>
        </p:nvSpPr>
        <p:spPr>
          <a:xfrm>
            <a:off x="1059708" y="1800500"/>
            <a:ext cx="199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60CB4F-A75C-329C-54C8-3C77AA8CEAAF}"/>
              </a:ext>
            </a:extLst>
          </p:cNvPr>
          <p:cNvSpPr txBox="1"/>
          <p:nvPr/>
        </p:nvSpPr>
        <p:spPr>
          <a:xfrm>
            <a:off x="450108" y="3938286"/>
            <a:ext cx="726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的相反数的点分别是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e89c8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B908B3-24E4-40F3-A743-251303AEAAFD}"/>
              </a:ext>
            </a:extLst>
          </p:cNvPr>
          <p:cNvSpPr txBox="1"/>
          <p:nvPr/>
        </p:nvSpPr>
        <p:spPr>
          <a:xfrm>
            <a:off x="450108" y="4413774"/>
            <a:ext cx="1262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421E50-414D-65D8-CE02-F6FDF2EB7054}"/>
              </a:ext>
            </a:extLst>
          </p:cNvPr>
          <p:cNvSpPr txBox="1"/>
          <p:nvPr/>
        </p:nvSpPr>
        <p:spPr>
          <a:xfrm>
            <a:off x="450108" y="5529187"/>
            <a:ext cx="965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各点表示的数分别是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的相反数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2" name="yt_shape_10662"/>
          <p:cNvSpPr txBox="1"/>
          <p:nvPr/>
        </p:nvSpPr>
        <p:spPr>
          <a:xfrm>
            <a:off x="540000" y="900000"/>
            <a:ext cx="479939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用数轴比较有理数的大小</a:t>
            </a:r>
          </a:p>
        </p:txBody>
      </p:sp>
      <p:sp>
        <p:nvSpPr>
          <p:cNvPr id="10663" name="yt_shape_1066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在数轴上表示的数分别是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30ba"/>
              </a:rPr>
              <a:t>则这四个数中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最大的一个是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65" name="yt_table_106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140681"/>
              </p:ext>
            </p:extLst>
          </p:nvPr>
        </p:nvGraphicFramePr>
        <p:xfrm>
          <a:off x="540056" y="2359000"/>
          <a:ext cx="7449504" cy="475488"/>
        </p:xfrm>
        <a:graphic>
          <a:graphicData uri="http://schemas.openxmlformats.org/drawingml/2006/table">
            <a:tbl>
              <a:tblPr/>
              <a:tblGrid>
                <a:gridCol w="2108518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val="10185"/>
                    </a:ext>
                  </a:extLst>
                </a:gridCol>
                <a:gridCol w="2073593">
                  <a:extLst>
                    <a:ext uri="{9D8B030D-6E8A-4147-A177-3AD203B41FA5}">
                      <a16:colId xmlns:a16="http://schemas.microsoft.com/office/drawing/2014/main" val="10186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</a:tbl>
          </a:graphicData>
        </a:graphic>
      </p:graphicFrame>
      <p:pic>
        <p:nvPicPr>
          <p:cNvPr id="10664" name="yt_image_10664_skip" title="H_40.95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6353" y="2359000"/>
            <a:ext cx="2473675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7" name="yt_shape_10667"/>
          <p:cNvSpPr txBox="1"/>
          <p:nvPr/>
        </p:nvSpPr>
        <p:spPr>
          <a:xfrm>
            <a:off x="540119" y="292985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将它们按从小到大的顺序排列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bdb2"/>
              </a:rPr>
              <a:t>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68" name="yt_shape_10668"/>
              <p:cNvSpPr txBox="1"/>
              <p:nvPr/>
            </p:nvSpPr>
            <p:spPr>
              <a:xfrm>
                <a:off x="4023317" y="3872808"/>
                <a:ext cx="414536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0668" name="yt_shape_10668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3317" y="3872808"/>
                <a:ext cx="4145366" cy="638893"/>
              </a:xfrm>
              <a:prstGeom prst="rect">
                <a:avLst/>
              </a:prstGeom>
              <a:blipFill>
                <a:blip r:embed="rId3"/>
                <a:stretch>
                  <a:fillRect l="-3971" r="-397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70" name="yt_shape_10670"/>
          <p:cNvSpPr txBox="1"/>
          <p:nvPr/>
        </p:nvSpPr>
        <p:spPr>
          <a:xfrm>
            <a:off x="540000" y="4562489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这些数在数轴上表示为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72" name="yt_shape_10672"/>
          <p:cNvSpPr txBox="1"/>
          <p:nvPr/>
        </p:nvSpPr>
        <p:spPr>
          <a:xfrm>
            <a:off x="540000" y="5177677"/>
            <a:ext cx="4704493" cy="63036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00" b="0" i="0" u="none" spc="-3500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  <a:r>
              <a:rPr lang="en-US" altLang="zh-CN" sz="3500" b="0" i="0" u="none" spc="35810">
                <a:solidFill>
                  <a:srgbClr val="1EE3CF"/>
                </a:solidFill>
                <a:effectLst/>
                <a:latin typeface="Times New Roman" pitchFamily="35"/>
                <a:ea typeface="宋体" pitchFamily="35"/>
              </a:rPr>
              <a:t> </a:t>
            </a:r>
          </a:p>
        </p:txBody>
      </p:sp>
      <p:pic>
        <p:nvPicPr>
          <p:cNvPr id="10671" name="yt_image_10671">
            <a:extLst>
              <a:ext uri="">
                <a16:creationId xmlns:p14="http://schemas.microsoft.com/office/powerpoint/2010/main"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177677"/>
            <a:ext cx="4657905" cy="70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74" name="yt_shape_10674"/>
              <p:cNvSpPr txBox="1"/>
              <p:nvPr/>
            </p:nvSpPr>
            <p:spPr>
              <a:xfrm>
                <a:off x="540000" y="5930112"/>
                <a:ext cx="660757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从小到大排列为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674" name="yt_shape_1067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930112"/>
                <a:ext cx="6607578" cy="638893"/>
              </a:xfrm>
              <a:prstGeom prst="rect">
                <a:avLst/>
              </a:prstGeom>
              <a:blipFill>
                <a:blip r:embed="rId5"/>
                <a:stretch>
                  <a:fillRect l="-2860" r="-17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609375">
            <a:extLst>
              <a:ext uri="{FF2B5EF4-FFF2-40B4-BE49-F238E27FC236}">
                <a16:creationId xmlns:a16="http://schemas.microsoft.com/office/drawing/2014/main" id="{9225A81E-0CAD-5714-4AEA-858A28CA4E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CA5873-A023-17E0-9700-768298DAE906}"/>
              </a:ext>
            </a:extLst>
          </p:cNvPr>
          <p:cNvSpPr txBox="1"/>
          <p:nvPr/>
        </p:nvSpPr>
        <p:spPr>
          <a:xfrm>
            <a:off x="28885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E061D0-BF74-7E43-95EF-6FD43B7E8627}"/>
              </a:ext>
            </a:extLst>
          </p:cNvPr>
          <p:cNvSpPr txBox="1"/>
          <p:nvPr/>
        </p:nvSpPr>
        <p:spPr>
          <a:xfrm>
            <a:off x="449989" y="4515683"/>
            <a:ext cx="5056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这些数在数轴上表示为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248FA1A-3559-7F1D-3644-F0FD12AEE7A4}"/>
                  </a:ext>
                </a:extLst>
              </p:cNvPr>
              <p:cNvSpPr txBox="1"/>
              <p:nvPr/>
            </p:nvSpPr>
            <p:spPr>
              <a:xfrm>
                <a:off x="449989" y="5883306"/>
                <a:ext cx="67237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从小到大排列为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5" name="文本框 4" descr="{'rangeId': 9, 'mathAnswerShape': 1}">
                <a:extLst>
                  <a:ext uri="{FF2B5EF4-FFF2-40B4-BE49-F238E27FC236}">
                    <a16:creationId xmlns:a16="http://schemas.microsoft.com/office/drawing/2014/main" id="{6248FA1A-3559-7F1D-3644-F0FD12AEE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3306"/>
                <a:ext cx="6723762" cy="726326"/>
              </a:xfrm>
              <a:prstGeom prst="rect">
                <a:avLst/>
              </a:prstGeom>
              <a:blipFill>
                <a:blip r:embed="rId7"/>
                <a:stretch>
                  <a:fillRect l="-1451" r="-136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6" name="yt_shape_10676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用数轴表示绝对值</a:t>
            </a:r>
          </a:p>
        </p:txBody>
      </p:sp>
      <p:sp>
        <p:nvSpPr>
          <p:cNvPr id="10677" name="yt_shape_10677"/>
          <p:cNvSpPr txBox="1"/>
          <p:nvPr/>
        </p:nvSpPr>
        <p:spPr>
          <a:xfrm>
            <a:off x="540000" y="1399565"/>
            <a:ext cx="10631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则该数轴的原点可能为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79" name="yt_table_106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601616"/>
              </p:ext>
            </p:extLst>
          </p:nvPr>
        </p:nvGraphicFramePr>
        <p:xfrm>
          <a:off x="540056" y="2306255"/>
          <a:ext cx="8986203" cy="475488"/>
        </p:xfrm>
        <a:graphic>
          <a:graphicData uri="http://schemas.openxmlformats.org/drawingml/2006/table">
            <a:tbl>
              <a:tblPr/>
              <a:tblGrid>
                <a:gridCol w="247523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457768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47523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1577975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pic>
        <p:nvPicPr>
          <p:cNvPr id="10678" name="yt_image_10678_skip" title="H_33.6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7031" y="1878868"/>
            <a:ext cx="2976143" cy="427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1" name="yt_shape_10681"/>
          <p:cNvSpPr txBox="1"/>
          <p:nvPr/>
        </p:nvSpPr>
        <p:spPr>
          <a:xfrm>
            <a:off x="540000" y="2832426"/>
            <a:ext cx="103489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682" name="yt_shape_10682"/>
          <p:cNvSpPr txBox="1"/>
          <p:nvPr/>
        </p:nvSpPr>
        <p:spPr>
          <a:xfrm>
            <a:off x="540119" y="33117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a0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683" name="yt_image_10683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6120" y="4715435"/>
            <a:ext cx="2918187" cy="241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85" name="yt_shape_10685"/>
          <p:cNvSpPr txBox="1"/>
          <p:nvPr/>
        </p:nvSpPr>
        <p:spPr>
          <a:xfrm>
            <a:off x="540000" y="4339671"/>
            <a:ext cx="450123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由数轴知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609445">
            <a:extLst>
              <a:ext uri="{FF2B5EF4-FFF2-40B4-BE49-F238E27FC236}">
                <a16:creationId xmlns:a16="http://schemas.microsoft.com/office/drawing/2014/main" id="{A91589BB-1017-E35F-5339-357B676F56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FD2D5FE-7918-4AE0-6026-58B1C5D8C769}"/>
              </a:ext>
            </a:extLst>
          </p:cNvPr>
          <p:cNvSpPr txBox="1"/>
          <p:nvPr/>
        </p:nvSpPr>
        <p:spPr>
          <a:xfrm>
            <a:off x="101654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A2F296-120F-405D-8B4E-B824CDE3A76B}"/>
              </a:ext>
            </a:extLst>
          </p:cNvPr>
          <p:cNvSpPr txBox="1"/>
          <p:nvPr/>
        </p:nvSpPr>
        <p:spPr>
          <a:xfrm>
            <a:off x="8012839" y="278562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806EF4-CACA-9B5F-0DD5-DC4B052E9AB8}"/>
              </a:ext>
            </a:extLst>
          </p:cNvPr>
          <p:cNvSpPr txBox="1"/>
          <p:nvPr/>
        </p:nvSpPr>
        <p:spPr>
          <a:xfrm>
            <a:off x="9936889" y="278562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FA9ABE-1469-68E8-BB40-282DA97505FF}"/>
              </a:ext>
            </a:extLst>
          </p:cNvPr>
          <p:cNvSpPr txBox="1"/>
          <p:nvPr/>
        </p:nvSpPr>
        <p:spPr>
          <a:xfrm>
            <a:off x="449989" y="4292865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ABAC50-9F43-A214-0DFA-3F980BF94A49}"/>
              </a:ext>
            </a:extLst>
          </p:cNvPr>
          <p:cNvSpPr txBox="1"/>
          <p:nvPr/>
        </p:nvSpPr>
        <p:spPr>
          <a:xfrm>
            <a:off x="449989" y="4768353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521F3B-8CE0-CABB-EF8B-5C00E5E82F2F}"/>
              </a:ext>
            </a:extLst>
          </p:cNvPr>
          <p:cNvSpPr txBox="1"/>
          <p:nvPr/>
        </p:nvSpPr>
        <p:spPr>
          <a:xfrm>
            <a:off x="449989" y="5243841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0EB4F0-CBC1-C648-48A3-3EA1952765A4}"/>
              </a:ext>
            </a:extLst>
          </p:cNvPr>
          <p:cNvSpPr txBox="1"/>
          <p:nvPr/>
        </p:nvSpPr>
        <p:spPr>
          <a:xfrm>
            <a:off x="449989" y="5719329"/>
            <a:ext cx="2656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6" name="yt_shape_10686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用数轴探究问题</a:t>
            </a:r>
          </a:p>
        </p:txBody>
      </p:sp>
      <p:sp>
        <p:nvSpPr>
          <p:cNvPr id="10687" name="yt_shape_10687"/>
          <p:cNvSpPr txBox="1"/>
          <p:nvPr/>
        </p:nvSpPr>
        <p:spPr>
          <a:xfrm>
            <a:off x="540119" y="1348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动点问题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e62d"/>
              </a:rPr>
              <a:t>对应的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109c2"/>
              </a:rPr>
              <a:t>个单位长度的速度沿数轴向左运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688" name="yt_image_106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04112" y="2793300"/>
            <a:ext cx="3698213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0" name="yt_shape_10690"/>
          <p:cNvSpPr txBox="1"/>
          <p:nvPr/>
        </p:nvSpPr>
        <p:spPr>
          <a:xfrm>
            <a:off x="540000" y="2866341"/>
            <a:ext cx="47496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691" name="yt_shape_10691"/>
          <p:cNvSpPr txBox="1"/>
          <p:nvPr/>
        </p:nvSpPr>
        <p:spPr>
          <a:xfrm>
            <a:off x="540000" y="3345644"/>
            <a:ext cx="38840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92" name="yt_shape_10692"/>
          <p:cNvSpPr txBox="1"/>
          <p:nvPr/>
        </p:nvSpPr>
        <p:spPr>
          <a:xfrm>
            <a:off x="540000" y="3824947"/>
            <a:ext cx="2462213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分两种情况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93" name="yt_shape_10693"/>
          <p:cNvSpPr txBox="1"/>
          <p:nvPr/>
        </p:nvSpPr>
        <p:spPr>
          <a:xfrm>
            <a:off x="540119" y="42877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ec31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694" name="yt_shape_10694"/>
          <p:cNvSpPr txBox="1"/>
          <p:nvPr/>
        </p:nvSpPr>
        <p:spPr>
          <a:xfrm>
            <a:off x="540119" y="524720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的左侧时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40e7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609516">
            <a:extLst>
              <a:ext uri="{FF2B5EF4-FFF2-40B4-BE49-F238E27FC236}">
                <a16:creationId xmlns:a16="http://schemas.microsoft.com/office/drawing/2014/main" id="{60DEC42B-DF1C-EA2D-A190-57B93FC51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BC661F-8C6F-ED90-8EB8-3FECB70D3B9F}"/>
              </a:ext>
            </a:extLst>
          </p:cNvPr>
          <p:cNvSpPr txBox="1"/>
          <p:nvPr/>
        </p:nvSpPr>
        <p:spPr>
          <a:xfrm>
            <a:off x="4391752" y="281953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53D0C4-03AC-B403-51E4-645EE0898C8F}"/>
              </a:ext>
            </a:extLst>
          </p:cNvPr>
          <p:cNvSpPr txBox="1"/>
          <p:nvPr/>
        </p:nvSpPr>
        <p:spPr>
          <a:xfrm>
            <a:off x="449989" y="3778141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856E38-2A04-7CAB-FD16-6EEC416A7113}"/>
              </a:ext>
            </a:extLst>
          </p:cNvPr>
          <p:cNvSpPr txBox="1"/>
          <p:nvPr/>
        </p:nvSpPr>
        <p:spPr>
          <a:xfrm>
            <a:off x="450108" y="4240965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ec31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73F9DC-F821-D726-9311-59539F667663}"/>
              </a:ext>
            </a:extLst>
          </p:cNvPr>
          <p:cNvSpPr txBox="1"/>
          <p:nvPr/>
        </p:nvSpPr>
        <p:spPr>
          <a:xfrm>
            <a:off x="450108" y="4716453"/>
            <a:ext cx="4321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478674-48B5-0FF4-2A3D-421DF32BAACF}"/>
              </a:ext>
            </a:extLst>
          </p:cNvPr>
          <p:cNvSpPr txBox="1"/>
          <p:nvPr/>
        </p:nvSpPr>
        <p:spPr>
          <a:xfrm>
            <a:off x="450108" y="5200401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的左侧时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40e7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A696E0-C0E7-F3F0-CDC1-E83520172B6B}"/>
              </a:ext>
            </a:extLst>
          </p:cNvPr>
          <p:cNvSpPr txBox="1"/>
          <p:nvPr/>
        </p:nvSpPr>
        <p:spPr>
          <a:xfrm>
            <a:off x="450108" y="5675888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6B6DB3C-CAC5-1905-DF3F-097DD4AD87C9}"/>
              </a:ext>
            </a:extLst>
          </p:cNvPr>
          <p:cNvSpPr txBox="1"/>
          <p:nvPr/>
        </p:nvSpPr>
        <p:spPr>
          <a:xfrm>
            <a:off x="450108" y="6151377"/>
            <a:ext cx="539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5" name="yt_shape_10695"/>
          <p:cNvSpPr txBox="1"/>
          <p:nvPr/>
        </p:nvSpPr>
        <p:spPr>
          <a:xfrm>
            <a:off x="540000" y="900000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二、绝对值的应用</a:t>
            </a:r>
          </a:p>
        </p:txBody>
      </p:sp>
      <p:sp>
        <p:nvSpPr>
          <p:cNvPr id="10696" name="yt_shape_10696"/>
          <p:cNvSpPr txBox="1"/>
          <p:nvPr/>
        </p:nvSpPr>
        <p:spPr>
          <a:xfrm>
            <a:off x="540000" y="1379303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利用绝对值比较有理数的大小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7" name="yt_shape_10697"/>
              <p:cNvSpPr txBox="1"/>
              <p:nvPr/>
            </p:nvSpPr>
            <p:spPr>
              <a:xfrm>
                <a:off x="540000" y="1878868"/>
                <a:ext cx="9983823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号连接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697" name="yt_shape_10697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9983823" cy="673774"/>
              </a:xfrm>
              <a:prstGeom prst="rect">
                <a:avLst/>
              </a:prstGeom>
              <a:blipFill>
                <a:blip r:embed="rId2"/>
                <a:stretch>
                  <a:fillRect l="-1894" r="-916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99" name="yt_table_10699" title="H_210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6595154"/>
                  </p:ext>
                </p:extLst>
              </p:nvPr>
            </p:nvGraphicFramePr>
            <p:xfrm>
              <a:off x="540056" y="2603430"/>
              <a:ext cx="4973955" cy="2669032"/>
            </p:xfrm>
            <a:graphic>
              <a:graphicData uri="http://schemas.openxmlformats.org/drawingml/2006/table">
                <a:tbl>
                  <a:tblPr/>
                  <a:tblGrid>
                    <a:gridCol w="4973955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699" name="yt_table_10699" descr="{&quot;rangeId&quot;:16,&quot;type&quot;:&quot;Option&quot;}" title="H_210.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6595154"/>
                  </p:ext>
                </p:extLst>
              </p:nvPr>
            </p:nvGraphicFramePr>
            <p:xfrm>
              <a:off x="540056" y="2603430"/>
              <a:ext cx="4973955" cy="2669032"/>
            </p:xfrm>
            <a:graphic>
              <a:graphicData uri="http://schemas.openxmlformats.org/drawingml/2006/table">
                <a:tbl>
                  <a:tblPr/>
                  <a:tblGrid>
                    <a:gridCol w="4973955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27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17" b="-2155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99091" b="-11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0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01835" b="-146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609585">
            <a:extLst>
              <a:ext uri="{FF2B5EF4-FFF2-40B4-BE49-F238E27FC236}">
                <a16:creationId xmlns:a16="http://schemas.microsoft.com/office/drawing/2014/main" id="{C3765413-B86A-6473-1A81-9553BBD1D9A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30707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44623A-45DD-EF3E-67A9-F8A619AF69A3}"/>
              </a:ext>
            </a:extLst>
          </p:cNvPr>
          <p:cNvSpPr txBox="1"/>
          <p:nvPr/>
        </p:nvSpPr>
        <p:spPr>
          <a:xfrm>
            <a:off x="9524457" y="1832062"/>
            <a:ext cx="383285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" name="yt_shape_10700"/>
          <p:cNvSpPr txBox="1"/>
          <p:nvPr/>
        </p:nvSpPr>
        <p:spPr>
          <a:xfrm>
            <a:off x="540000" y="900000"/>
            <a:ext cx="929882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比较下列各式的大小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｜；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68E77B-1F3D-C5EB-FFED-81632A374388}"/>
              </a:ext>
            </a:extLst>
          </p:cNvPr>
          <p:cNvSpPr txBox="1"/>
          <p:nvPr/>
        </p:nvSpPr>
        <p:spPr>
          <a:xfrm>
            <a:off x="31931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FFADE3-A006-5819-7AED-623448D659C4}"/>
              </a:ext>
            </a:extLst>
          </p:cNvPr>
          <p:cNvSpPr txBox="1"/>
          <p:nvPr/>
        </p:nvSpPr>
        <p:spPr>
          <a:xfrm>
            <a:off x="34979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800896-49FF-A541-5530-B07B0598BC39}"/>
              </a:ext>
            </a:extLst>
          </p:cNvPr>
          <p:cNvSpPr txBox="1"/>
          <p:nvPr/>
        </p:nvSpPr>
        <p:spPr>
          <a:xfrm>
            <a:off x="3193189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704" name="yt_shape_10704"/>
          <p:cNvSpPr txBox="1"/>
          <p:nvPr/>
        </p:nvSpPr>
        <p:spPr>
          <a:xfrm>
            <a:off x="540119" y="292494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通过以上的特殊例子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请你分析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补充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0788"/>
              </a:rPr>
              <a:t>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异号时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同号时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包括零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394086A-3197-7136-3345-62138648F33A}"/>
              </a:ext>
            </a:extLst>
          </p:cNvPr>
          <p:cNvSpPr txBox="1"/>
          <p:nvPr/>
        </p:nvSpPr>
        <p:spPr>
          <a:xfrm>
            <a:off x="450108" y="3829114"/>
            <a:ext cx="791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异号时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F34787-5A07-2A51-BFCF-457A95D274CE}"/>
              </a:ext>
            </a:extLst>
          </p:cNvPr>
          <p:cNvSpPr txBox="1"/>
          <p:nvPr/>
        </p:nvSpPr>
        <p:spPr>
          <a:xfrm>
            <a:off x="450108" y="4304602"/>
            <a:ext cx="7914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同号时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包括零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3ACE11-923D-400D-64CD-65B5A8059642}"/>
              </a:ext>
            </a:extLst>
          </p:cNvPr>
          <p:cNvSpPr txBox="1"/>
          <p:nvPr/>
        </p:nvSpPr>
        <p:spPr>
          <a:xfrm>
            <a:off x="450108" y="4780090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6" name="yt_shape_10706"/>
          <p:cNvSpPr txBox="1"/>
          <p:nvPr/>
        </p:nvSpPr>
        <p:spPr>
          <a:xfrm>
            <a:off x="540000" y="900000"/>
            <a:ext cx="54149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巧用绝对值的性质求字母的值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07" name="yt_shape_10707"/>
              <p:cNvSpPr txBox="1"/>
              <p:nvPr/>
            </p:nvSpPr>
            <p:spPr>
              <a:xfrm>
                <a:off x="540000" y="1399565"/>
                <a:ext cx="1047241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的值分别为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707" name="yt_shape_10707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10472419" cy="641201"/>
              </a:xfrm>
              <a:prstGeom prst="rect">
                <a:avLst/>
              </a:prstGeom>
              <a:blipFill>
                <a:blip r:embed="rId2"/>
                <a:stretch>
                  <a:fillRect l="-1805" r="-8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09" name="yt_table_10709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5435674"/>
                  </p:ext>
                </p:extLst>
              </p:nvPr>
            </p:nvGraphicFramePr>
            <p:xfrm>
              <a:off x="540056" y="2091554"/>
              <a:ext cx="5200968" cy="1270000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990725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6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709" name="yt_table_10709" descr="{&quot;rangeId&quot;:19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55435674"/>
                  </p:ext>
                </p:extLst>
              </p:nvPr>
            </p:nvGraphicFramePr>
            <p:xfrm>
              <a:off x="540056" y="2091554"/>
              <a:ext cx="5200968" cy="1270000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990725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2049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6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2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2049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1162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710" name="yt_shape_10710"/>
          <p:cNvSpPr txBox="1"/>
          <p:nvPr/>
        </p:nvSpPr>
        <p:spPr>
          <a:xfrm>
            <a:off x="540000" y="3412062"/>
            <a:ext cx="87395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11" name="yt_shape_10711"/>
          <p:cNvSpPr txBox="1"/>
          <p:nvPr/>
        </p:nvSpPr>
        <p:spPr>
          <a:xfrm>
            <a:off x="540000" y="3891365"/>
            <a:ext cx="619720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609664">
            <a:extLst>
              <a:ext uri="{FF2B5EF4-FFF2-40B4-BE49-F238E27FC236}">
                <a16:creationId xmlns:a16="http://schemas.microsoft.com/office/drawing/2014/main" id="{8306554E-DA25-2869-FB13-1721932AAD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241931-0C46-B5BE-39FE-87C2C20B94A8}"/>
              </a:ext>
            </a:extLst>
          </p:cNvPr>
          <p:cNvSpPr txBox="1"/>
          <p:nvPr/>
        </p:nvSpPr>
        <p:spPr>
          <a:xfrm>
            <a:off x="10008326" y="1352759"/>
            <a:ext cx="383285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43413A-90AB-47BA-C201-FD5283B12D56}"/>
              </a:ext>
            </a:extLst>
          </p:cNvPr>
          <p:cNvSpPr txBox="1"/>
          <p:nvPr/>
        </p:nvSpPr>
        <p:spPr>
          <a:xfrm>
            <a:off x="449989" y="3844560"/>
            <a:ext cx="6317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134967-05B5-5C3B-AA47-047CDF19676C}"/>
              </a:ext>
            </a:extLst>
          </p:cNvPr>
          <p:cNvSpPr txBox="1"/>
          <p:nvPr/>
        </p:nvSpPr>
        <p:spPr>
          <a:xfrm>
            <a:off x="449989" y="4320047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2E9EC7-C8D7-2CEB-2003-2B7F7ED8F807}"/>
              </a:ext>
            </a:extLst>
          </p:cNvPr>
          <p:cNvSpPr txBox="1"/>
          <p:nvPr/>
        </p:nvSpPr>
        <p:spPr>
          <a:xfrm>
            <a:off x="449989" y="4795535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6B3B9A-C08B-CD1E-786A-171FF909E214}"/>
              </a:ext>
            </a:extLst>
          </p:cNvPr>
          <p:cNvSpPr txBox="1"/>
          <p:nvPr/>
        </p:nvSpPr>
        <p:spPr>
          <a:xfrm>
            <a:off x="449989" y="5271023"/>
            <a:ext cx="414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2" name="yt_shape_10712"/>
          <p:cNvSpPr txBox="1"/>
          <p:nvPr/>
        </p:nvSpPr>
        <p:spPr>
          <a:xfrm>
            <a:off x="540000" y="900000"/>
            <a:ext cx="449161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绝对值在生活中的应用</a:t>
            </a:r>
          </a:p>
        </p:txBody>
      </p:sp>
      <p:sp>
        <p:nvSpPr>
          <p:cNvPr id="10713" name="yt_shape_10713"/>
          <p:cNvSpPr txBox="1"/>
          <p:nvPr/>
        </p:nvSpPr>
        <p:spPr>
          <a:xfrm>
            <a:off x="540119" y="13995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遂宁射洪中学单元卷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一只可爱的小虫从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93e1"/>
              </a:rPr>
              <a:t>在一条直线上来回爬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假定向右爬行的路程记为正数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向左爬行的路程记为负数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9e297"/>
              </a:rPr>
              <a:t>小虫爬行的各段路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5fba"/>
              </a:rPr>
              <a:t>在爬行过程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如果小虫每爬行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那么小虫一共可以得到多少粒芝麻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714" name="yt_shape_10714"/>
          <p:cNvSpPr txBox="1"/>
          <p:nvPr/>
        </p:nvSpPr>
        <p:spPr>
          <a:xfrm>
            <a:off x="540119" y="331926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小虫爬行的总路程为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aec77"/>
              </a:rPr>
              <a:t>｜＋｜＋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小虫得到的芝麻数为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609732">
            <a:extLst>
              <a:ext uri="{FF2B5EF4-FFF2-40B4-BE49-F238E27FC236}">
                <a16:creationId xmlns:a16="http://schemas.microsoft.com/office/drawing/2014/main" id="{07904D50-646F-FA05-47BB-EF7170A171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1E09E4-C354-B865-59F5-334D1AC6F68D}"/>
              </a:ext>
            </a:extLst>
          </p:cNvPr>
          <p:cNvSpPr txBox="1"/>
          <p:nvPr/>
        </p:nvSpPr>
        <p:spPr>
          <a:xfrm>
            <a:off x="450108" y="3272457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小虫爬行的总路程为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aec77"/>
              </a:rPr>
              <a:t>｜＋｜＋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405DA4-C7CA-8DB8-CD1E-A33177E4936B}"/>
              </a:ext>
            </a:extLst>
          </p:cNvPr>
          <p:cNvSpPr txBox="1"/>
          <p:nvPr/>
        </p:nvSpPr>
        <p:spPr>
          <a:xfrm>
            <a:off x="450108" y="3747945"/>
            <a:ext cx="771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0B634A-376B-1FB7-B426-B65CFEFE6305}"/>
              </a:ext>
            </a:extLst>
          </p:cNvPr>
          <p:cNvSpPr txBox="1"/>
          <p:nvPr/>
        </p:nvSpPr>
        <p:spPr>
          <a:xfrm>
            <a:off x="450108" y="4223433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小虫得到的芝麻数为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2039</Words>
  <Application>Microsoft Office PowerPoint</Application>
  <PresentationFormat>宽屏</PresentationFormat>
  <Paragraphs>134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2024-07-27T12:19:24Z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