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8" r:id="rId6"/>
    <p:sldId id="380" r:id="rId7"/>
    <p:sldId id="382" r:id="rId8"/>
    <p:sldId id="384" r:id="rId9"/>
    <p:sldId id="386" r:id="rId10"/>
    <p:sldId id="388" r:id="rId11"/>
    <p:sldId id="389" r:id="rId12"/>
    <p:sldId id="390" r:id="rId13"/>
    <p:sldId id="391" r:id="rId14"/>
    <p:sldId id="392" r:id="rId15"/>
    <p:sldId id="396" r:id="rId16"/>
    <p:sldId id="394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3" name="yt_shape_13453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52" name="yt_image_1345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55" name="yt_shape_13455"/>
          <p:cNvSpPr txBox="1"/>
          <p:nvPr/>
        </p:nvSpPr>
        <p:spPr>
          <a:xfrm>
            <a:off x="540119" y="1597583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用光线照射物体在某个面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墙壁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幕布等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59f06,isEnd"/>
              </a:rPr>
              <a:t>上得到的影子叫做物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照射光线叫做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投影所在的面叫做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由平行光线形成的投影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投影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由一点发出的光线形成的投影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db2d,isEnd"/>
              </a:rPr>
              <a:t>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投影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从正面得到的投影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得到的投影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称为俯视图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4d8c,isEnd"/>
              </a:rPr>
              <a:t>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得到的投影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称为侧视图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投影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方向不同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9d89,isEnd"/>
              </a:rPr>
              <a:t>有左视图和右视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通常将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视图称为一个物体的三视图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90B5603-1534-6FE5-07C5-C2EBC1590E0B}"/>
              </a:ext>
            </a:extLst>
          </p:cNvPr>
          <p:cNvSpPr txBox="1"/>
          <p:nvPr/>
        </p:nvSpPr>
        <p:spPr>
          <a:xfrm>
            <a:off x="13645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投影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529B71-8437-6C78-511E-ECACE79908FE}"/>
              </a:ext>
            </a:extLst>
          </p:cNvPr>
          <p:cNvSpPr txBox="1"/>
          <p:nvPr/>
        </p:nvSpPr>
        <p:spPr>
          <a:xfrm>
            <a:off x="4717308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投影线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7F223A-F630-6CE0-BB2E-18E0747D6BEA}"/>
              </a:ext>
            </a:extLst>
          </p:cNvPr>
          <p:cNvSpPr txBox="1"/>
          <p:nvPr/>
        </p:nvSpPr>
        <p:spPr>
          <a:xfrm>
            <a:off x="8984507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投影面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7026C3-B003-A8B9-D9D5-B7E631D41823}"/>
              </a:ext>
            </a:extLst>
          </p:cNvPr>
          <p:cNvSpPr txBox="1"/>
          <p:nvPr/>
        </p:nvSpPr>
        <p:spPr>
          <a:xfrm>
            <a:off x="5098308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A22BCC6-ECE4-FBFD-2126-07B2D5203817}"/>
              </a:ext>
            </a:extLst>
          </p:cNvPr>
          <p:cNvSpPr txBox="1"/>
          <p:nvPr/>
        </p:nvSpPr>
        <p:spPr>
          <a:xfrm>
            <a:off x="1059708" y="29772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6342ABC-5C2A-A9E4-C00F-9C675577186B}"/>
              </a:ext>
            </a:extLst>
          </p:cNvPr>
          <p:cNvSpPr txBox="1"/>
          <p:nvPr/>
        </p:nvSpPr>
        <p:spPr>
          <a:xfrm>
            <a:off x="4488708" y="3452729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主视图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22102A9-E250-D60D-CABD-0C4A27796D71}"/>
              </a:ext>
            </a:extLst>
          </p:cNvPr>
          <p:cNvSpPr txBox="1"/>
          <p:nvPr/>
        </p:nvSpPr>
        <p:spPr>
          <a:xfrm>
            <a:off x="6622307" y="345272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上面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0460F26-D53D-ACC6-C9B6-B2C6FED7819F}"/>
              </a:ext>
            </a:extLst>
          </p:cNvPr>
          <p:cNvSpPr txBox="1"/>
          <p:nvPr/>
        </p:nvSpPr>
        <p:spPr>
          <a:xfrm>
            <a:off x="1059708" y="392821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侧面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8476DCD-8683-A9F4-4B87-F1A1CC210AC6}"/>
              </a:ext>
            </a:extLst>
          </p:cNvPr>
          <p:cNvSpPr txBox="1"/>
          <p:nvPr/>
        </p:nvSpPr>
        <p:spPr>
          <a:xfrm>
            <a:off x="2202708" y="440370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主视图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161E830-4D4F-3E4E-4492-CF594FF0A80D}"/>
              </a:ext>
            </a:extLst>
          </p:cNvPr>
          <p:cNvSpPr txBox="1"/>
          <p:nvPr/>
        </p:nvSpPr>
        <p:spPr>
          <a:xfrm>
            <a:off x="4031508" y="4403705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俯视图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7" name="yt_shape_13507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在如图所示的四个几何体中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主视图与左视图相同的几何体有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3508" name="yt_image_13508" title="H_109.7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6522" y="1995319"/>
            <a:ext cx="4558955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822B4E4-9EB9-CF1E-0EB9-665407FB63B1}"/>
              </a:ext>
            </a:extLst>
          </p:cNvPr>
          <p:cNvSpPr txBox="1"/>
          <p:nvPr/>
        </p:nvSpPr>
        <p:spPr>
          <a:xfrm>
            <a:off x="11041907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9d749"/>
              </a:rPr>
              <a:t>①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B6228D-38EB-7C71-9022-87922B664779}"/>
              </a:ext>
            </a:extLst>
          </p:cNvPr>
          <p:cNvSpPr txBox="1"/>
          <p:nvPr/>
        </p:nvSpPr>
        <p:spPr>
          <a:xfrm>
            <a:off x="450108" y="1328682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0" name="yt_shape_13510"/>
          <p:cNvSpPr txBox="1"/>
          <p:nvPr/>
        </p:nvSpPr>
        <p:spPr>
          <a:xfrm>
            <a:off x="540000" y="900000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请你在如图所示的方格中画出该几何体的三视图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511" name="yt_image_13511" title="H_132.322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2754" y="1531667"/>
            <a:ext cx="6206490" cy="1680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4" name="yt_shape_13514"/>
          <p:cNvSpPr txBox="1"/>
          <p:nvPr/>
        </p:nvSpPr>
        <p:spPr>
          <a:xfrm>
            <a:off x="540000" y="3414942"/>
            <a:ext cx="4573111" cy="13056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50" b="0" i="0" u="none" spc="-72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  <a:r>
              <a:rPr lang="en-US" altLang="zh-CN" sz="7250" b="0" i="0" u="none" spc="33848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</a:p>
        </p:txBody>
      </p:sp>
      <p:pic>
        <p:nvPicPr>
          <p:cNvPr id="13513" name="yt_image_13513" title="H_114.0777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5720" y="3849801"/>
            <a:ext cx="5250176" cy="1680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" name="yt_shape_13516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个棱长为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7c7df"/>
              </a:rPr>
              <a:t>的正方体组成如图所示的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几何体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517" name="yt_image_1351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2024" y="1995319"/>
            <a:ext cx="1227951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9" name="yt_shape_13519"/>
          <p:cNvSpPr txBox="1"/>
          <p:nvPr/>
        </p:nvSpPr>
        <p:spPr>
          <a:xfrm>
            <a:off x="540000" y="3257420"/>
            <a:ext cx="47865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该几何体的体积是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520" name="yt_shape_13520"/>
          <p:cNvSpPr txBox="1"/>
          <p:nvPr/>
        </p:nvSpPr>
        <p:spPr>
          <a:xfrm>
            <a:off x="540000" y="3736723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画出该几何体的主视图和左视图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521" name="yt_shape_13521"/>
          <p:cNvSpPr txBox="1"/>
          <p:nvPr/>
        </p:nvSpPr>
        <p:spPr>
          <a:xfrm>
            <a:off x="540000" y="4216026"/>
            <a:ext cx="4488408" cy="102656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57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57"/>
                <a:ea typeface="Times New Roman" pitchFamily="57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</a:t>
            </a:r>
            <a:r>
              <a:rPr lang="en-US" altLang="zh-CN" sz="23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</a:p>
        </p:txBody>
      </p:sp>
      <p:pic>
        <p:nvPicPr>
          <p:cNvPr id="3" name="yt_shape_1722070936131">
            <a:extLst>
              <a:ext uri="{FF2B5EF4-FFF2-40B4-BE49-F238E27FC236}">
                <a16:creationId xmlns:a16="http://schemas.microsoft.com/office/drawing/2014/main" id="{B3CF2C0C-F32F-7C2A-190F-C29BF7F951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120" y="4524196"/>
            <a:ext cx="2006792" cy="9210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E869D1F-102D-CAC7-6E1D-B7176B9B8572}"/>
              </a:ext>
            </a:extLst>
          </p:cNvPr>
          <p:cNvSpPr txBox="1"/>
          <p:nvPr/>
        </p:nvSpPr>
        <p:spPr>
          <a:xfrm>
            <a:off x="3955189" y="321061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F4A9EE-52A6-4C43-F389-8F694463A445}"/>
              </a:ext>
            </a:extLst>
          </p:cNvPr>
          <p:cNvSpPr txBox="1"/>
          <p:nvPr/>
        </p:nvSpPr>
        <p:spPr>
          <a:xfrm>
            <a:off x="449989" y="4169220"/>
            <a:ext cx="4625086" cy="111024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57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57"/>
                <a:ea typeface="Times New Roman" pitchFamily="57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                      </a:t>
            </a:r>
            <a:r>
              <a:rPr kumimoji="0" lang="en-US" altLang="zh-CN" sz="23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3"/>
                <a:ea typeface="宋体" pitchFamily="23"/>
                <a:cs typeface="+mn-cs"/>
                <a:sym typeface="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3" name="yt_shape_13523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522" name="yt_image_1352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25" name="yt_shape_13525"/>
          <p:cNvSpPr txBox="1"/>
          <p:nvPr/>
        </p:nvSpPr>
        <p:spPr>
          <a:xfrm>
            <a:off x="540000" y="1597583"/>
            <a:ext cx="109613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用棱长为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的几个小正方体摆成如图所示的几何体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526" name="yt_image_13526" title="H_147.2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2419" y="2229250"/>
            <a:ext cx="1807160" cy="186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28" name="yt_shape_13528"/>
          <p:cNvSpPr txBox="1"/>
          <p:nvPr/>
        </p:nvSpPr>
        <p:spPr>
          <a:xfrm>
            <a:off x="540120" y="41495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从六个方向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看这个几何体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ca04a,isEnd"/>
              </a:rPr>
              <a:t>每个方向都可以看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个边长为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该几何体的表面积为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0C65CA4-801C-A026-71A1-3B9D53673F73}"/>
              </a:ext>
            </a:extLst>
          </p:cNvPr>
          <p:cNvSpPr txBox="1"/>
          <p:nvPr/>
        </p:nvSpPr>
        <p:spPr>
          <a:xfrm>
            <a:off x="1059709" y="457825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9AF0B7-FD55-021D-AFEA-5FF59EBA545F}"/>
              </a:ext>
            </a:extLst>
          </p:cNvPr>
          <p:cNvSpPr txBox="1"/>
          <p:nvPr/>
        </p:nvSpPr>
        <p:spPr>
          <a:xfrm>
            <a:off x="3088534" y="4578255"/>
            <a:ext cx="684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F9A1A3-440F-FF46-472D-A7A8A5321ED7}"/>
              </a:ext>
            </a:extLst>
          </p:cNvPr>
          <p:cNvSpPr txBox="1"/>
          <p:nvPr/>
        </p:nvSpPr>
        <p:spPr>
          <a:xfrm>
            <a:off x="8841633" y="4578255"/>
            <a:ext cx="10913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9" name="yt_shape_13529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依图中摆放的方法类推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如果该几何体摆放了上下共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28dc6"/>
              </a:rPr>
              <a:t>求该几何体的表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从六个方向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前、后、左、右、上、下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看这个几何体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6_7e9b3"/>
              </a:rPr>
              <a:t>每个方向都可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以看到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楷体" pitchFamily="24"/>
                <a:ea typeface="楷体" pitchFamily="24"/>
              </a:rPr>
              <a:t>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个边长为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的小正方形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所以该几何体的表面积为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1260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9EEA9E-28B6-5D11-622E-25D08A7958F7}"/>
              </a:ext>
            </a:extLst>
          </p:cNvPr>
          <p:cNvSpPr txBox="1"/>
          <p:nvPr/>
        </p:nvSpPr>
        <p:spPr>
          <a:xfrm>
            <a:off x="450108" y="1804170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从六个方向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前、后、左、右、上、下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看这个几何体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6_7e9b3"/>
              </a:rPr>
              <a:t>每个方向都可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AE4843-C6F7-79C9-67AC-10509E8AB757}"/>
              </a:ext>
            </a:extLst>
          </p:cNvPr>
          <p:cNvSpPr txBox="1"/>
          <p:nvPr/>
        </p:nvSpPr>
        <p:spPr>
          <a:xfrm>
            <a:off x="450108" y="2279658"/>
            <a:ext cx="7809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以看到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个边长为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的小正方形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E4E550-707C-EE3A-EC1C-DF7231E31223}"/>
              </a:ext>
            </a:extLst>
          </p:cNvPr>
          <p:cNvSpPr txBox="1"/>
          <p:nvPr/>
        </p:nvSpPr>
        <p:spPr>
          <a:xfrm>
            <a:off x="450108" y="2755146"/>
            <a:ext cx="72000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所以该几何体的表面积为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2" name="yt_shape_13532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531" name="yt_image_135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34" name="yt_shape_13534"/>
          <p:cNvSpPr txBox="1"/>
          <p:nvPr/>
        </p:nvSpPr>
        <p:spPr>
          <a:xfrm>
            <a:off x="540000" y="1350999"/>
            <a:ext cx="11492915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2_1c9c2"/>
              </a:rPr>
              <a:t>主视图、左视图和俯视图是分别从正面、左面和上面看到的立体图形的平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行投影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indent="609523" algn="ctr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在画三视图时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看得见部分的轮廓线画实线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f2a2e"/>
              </a:rPr>
              <a:t>看不见部分的轮廓线画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虚线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9" name="yt_shape_13459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58" name="yt_image_134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61" name="yt_shape_13461"/>
          <p:cNvSpPr txBox="1"/>
          <p:nvPr/>
        </p:nvSpPr>
        <p:spPr>
          <a:xfrm>
            <a:off x="540000" y="1603297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视图与投影</a:t>
            </a:r>
          </a:p>
        </p:txBody>
      </p:sp>
      <p:sp>
        <p:nvSpPr>
          <p:cNvPr id="13462" name="yt_shape_13462"/>
          <p:cNvSpPr txBox="1"/>
          <p:nvPr/>
        </p:nvSpPr>
        <p:spPr>
          <a:xfrm>
            <a:off x="540119" y="21028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把一个正六棱柱如图摆放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e799a"/>
              </a:rPr>
              <a:t>光线由上向下照射此正六棱柱时的正投影是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463" name="yt_image_1346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08920"/>
            <a:ext cx="4748774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65" name="yt_shape_13465"/>
          <p:cNvSpPr txBox="1"/>
          <p:nvPr/>
        </p:nvSpPr>
        <p:spPr>
          <a:xfrm>
            <a:off x="540000" y="3839604"/>
            <a:ext cx="101309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下列四幅图中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能表示两棵树在同一时刻太阳光下的影子的是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466" name="yt_image_1346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471271"/>
            <a:ext cx="4828811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935864">
            <a:extLst>
              <a:ext uri="{FF2B5EF4-FFF2-40B4-BE49-F238E27FC236}">
                <a16:creationId xmlns:a16="http://schemas.microsoft.com/office/drawing/2014/main" id="{44BE9043-7DD7-3526-5E5B-221C1E93A36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6813A21-0968-3E6B-F637-41EF2AC5C47F}"/>
              </a:ext>
            </a:extLst>
          </p:cNvPr>
          <p:cNvSpPr txBox="1"/>
          <p:nvPr/>
        </p:nvSpPr>
        <p:spPr>
          <a:xfrm>
            <a:off x="10848528" y="20455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FD21CD-0D46-4827-2B22-47F0B1696D05}"/>
              </a:ext>
            </a:extLst>
          </p:cNvPr>
          <p:cNvSpPr txBox="1"/>
          <p:nvPr/>
        </p:nvSpPr>
        <p:spPr>
          <a:xfrm>
            <a:off x="9670189" y="37927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8" name="yt_shape_13468"/>
          <p:cNvSpPr txBox="1"/>
          <p:nvPr/>
        </p:nvSpPr>
        <p:spPr>
          <a:xfrm>
            <a:off x="540000" y="900000"/>
            <a:ext cx="9156353" cy="281269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下列投影是平行投影的是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是中心投影的是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太阳光下窗户的影子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台灯下书本的影子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在手电筒照射下纸片的影子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路灯下行人的影子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太阳光下跑步运动员的影子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750B08-22D6-BCE8-DF19-FC24EBF7127F}"/>
              </a:ext>
            </a:extLst>
          </p:cNvPr>
          <p:cNvSpPr txBox="1"/>
          <p:nvPr/>
        </p:nvSpPr>
        <p:spPr>
          <a:xfrm>
            <a:off x="4488589" y="8531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93E9B4-975E-3B3A-329D-F7857AC11781}"/>
              </a:ext>
            </a:extLst>
          </p:cNvPr>
          <p:cNvSpPr txBox="1"/>
          <p:nvPr/>
        </p:nvSpPr>
        <p:spPr>
          <a:xfrm>
            <a:off x="8146189" y="85319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4" name="yt_shape_13474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立体图形的三视图</a:t>
            </a:r>
          </a:p>
        </p:txBody>
      </p:sp>
      <p:sp>
        <p:nvSpPr>
          <p:cNvPr id="13475" name="yt_shape_13475"/>
          <p:cNvSpPr txBox="1"/>
          <p:nvPr/>
        </p:nvSpPr>
        <p:spPr>
          <a:xfrm>
            <a:off x="540000" y="1399565"/>
            <a:ext cx="92252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下列立体图形中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俯视图是三角形的是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476" name="yt_image_134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1232"/>
            <a:ext cx="4527171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935932">
            <a:extLst>
              <a:ext uri="{FF2B5EF4-FFF2-40B4-BE49-F238E27FC236}">
                <a16:creationId xmlns:a16="http://schemas.microsoft.com/office/drawing/2014/main" id="{55777C78-0C37-7D8C-9B20-8C8295FA0F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2EFD90-87E4-569D-5630-18B10CDC5E8B}"/>
              </a:ext>
            </a:extLst>
          </p:cNvPr>
          <p:cNvSpPr txBox="1"/>
          <p:nvPr/>
        </p:nvSpPr>
        <p:spPr>
          <a:xfrm>
            <a:off x="87557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8" name="yt_shape_13478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该几何体是由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个大小相同的正方体组成的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107f"/>
              </a:rPr>
              <a:t>它的俯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479" name="yt_image_13479" title="H_168.8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1799"/>
            <a:ext cx="4624947" cy="2144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81" name="yt_shape_13481"/>
          <p:cNvSpPr txBox="1"/>
          <p:nvPr/>
        </p:nvSpPr>
        <p:spPr>
          <a:xfrm>
            <a:off x="540119" y="4206382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如图是一个由一些相同的小正方体搭成的立体图形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）～（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f732"/>
              </a:rPr>
              <a:t>是它的三视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试标出各个视图的名称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482" name="yt_image_13482" title="H_100.1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90910" y="5301701"/>
            <a:ext cx="4810179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E7EF971-E02C-7FBE-388D-5A392F8B1323}"/>
              </a:ext>
            </a:extLst>
          </p:cNvPr>
          <p:cNvSpPr txBox="1"/>
          <p:nvPr/>
        </p:nvSpPr>
        <p:spPr>
          <a:xfrm>
            <a:off x="197410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98F67C5-79EC-AD8C-2CB5-1B4A496FB35D}"/>
              </a:ext>
            </a:extLst>
          </p:cNvPr>
          <p:cNvSpPr/>
          <p:nvPr/>
        </p:nvSpPr>
        <p:spPr>
          <a:xfrm>
            <a:off x="5015880" y="6309320"/>
            <a:ext cx="979244" cy="212186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422C5DBA-4C78-B6EB-AEEE-6C14F8600576}"/>
              </a:ext>
            </a:extLst>
          </p:cNvPr>
          <p:cNvSpPr/>
          <p:nvPr/>
        </p:nvSpPr>
        <p:spPr>
          <a:xfrm>
            <a:off x="6196878" y="6309320"/>
            <a:ext cx="979244" cy="212186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0C94D94-4C6F-A308-48DA-0632730BF35F}"/>
              </a:ext>
            </a:extLst>
          </p:cNvPr>
          <p:cNvSpPr/>
          <p:nvPr/>
        </p:nvSpPr>
        <p:spPr>
          <a:xfrm>
            <a:off x="7464152" y="6298230"/>
            <a:ext cx="979244" cy="212186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4" name="yt_shape_13484"/>
          <p:cNvSpPr txBox="1"/>
          <p:nvPr/>
        </p:nvSpPr>
        <p:spPr>
          <a:xfrm>
            <a:off x="540000" y="900000"/>
            <a:ext cx="621323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忽视看不见的线要用虚线表示致错</a:t>
            </a:r>
          </a:p>
        </p:txBody>
      </p:sp>
      <p:sp>
        <p:nvSpPr>
          <p:cNvPr id="13485" name="yt_shape_13485"/>
          <p:cNvSpPr txBox="1"/>
          <p:nvPr/>
        </p:nvSpPr>
        <p:spPr>
          <a:xfrm>
            <a:off x="540000" y="1399565"/>
            <a:ext cx="83019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贵州省中考改编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如图所示几何体的俯视图是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486" name="yt_image_1348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1232"/>
            <a:ext cx="4784617" cy="2161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936000">
            <a:extLst>
              <a:ext uri="{FF2B5EF4-FFF2-40B4-BE49-F238E27FC236}">
                <a16:creationId xmlns:a16="http://schemas.microsoft.com/office/drawing/2014/main" id="{136ADF1E-06E9-11DF-27FC-956C153570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EC8949B-06A4-A010-A453-038A1DE1287D}"/>
              </a:ext>
            </a:extLst>
          </p:cNvPr>
          <p:cNvSpPr txBox="1"/>
          <p:nvPr/>
        </p:nvSpPr>
        <p:spPr>
          <a:xfrm>
            <a:off x="7841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9" name="yt_shape_13489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88" name="yt_image_13488" title="H_50.4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91" name="yt_shape_13491"/>
          <p:cNvSpPr txBox="1"/>
          <p:nvPr/>
        </p:nvSpPr>
        <p:spPr>
          <a:xfrm>
            <a:off x="540119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晚上小亮在路灯下散步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在小亮由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处径直走到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7c7b"/>
              </a:rPr>
              <a:t>处这一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他在地上的影子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93" name="yt_table_1349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647466"/>
              </p:ext>
            </p:extLst>
          </p:nvPr>
        </p:nvGraphicFramePr>
        <p:xfrm>
          <a:off x="540056" y="2551304"/>
          <a:ext cx="6621780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860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108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逐渐变短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先变短后变长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先变长后变短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逐渐变长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1"/>
                  </a:ext>
                </a:extLst>
              </a:tr>
            </a:tbl>
          </a:graphicData>
        </a:graphic>
      </p:graphicFrame>
      <p:pic>
        <p:nvPicPr>
          <p:cNvPr id="13492" name="yt_image_13492_skip" title="H_127.4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76019" y="2551304"/>
            <a:ext cx="1973898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BC2327-109F-38D9-7DD7-CF1C1C70043B}"/>
              </a:ext>
            </a:extLst>
          </p:cNvPr>
          <p:cNvSpPr txBox="1"/>
          <p:nvPr/>
        </p:nvSpPr>
        <p:spPr>
          <a:xfrm>
            <a:off x="4412508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5" name="yt_shape_1349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小明拿一个等边三角形木框在太阳下玩耍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0e33b"/>
              </a:rPr>
              <a:t>发现等边三角形木框在地面上的投影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496" name="yt_image_13496" title="H_45.36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1799"/>
            <a:ext cx="4551510" cy="57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98" name="yt_shape_13498"/>
          <p:cNvSpPr txBox="1"/>
          <p:nvPr/>
        </p:nvSpPr>
        <p:spPr>
          <a:xfrm>
            <a:off x="540119" y="263853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个相同的小正方体搭成的立体图形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若由图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变到图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f444"/>
              </a:rPr>
              <a:t>不改变的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00" name="yt_table_1350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739753"/>
              </p:ext>
            </p:extLst>
          </p:nvPr>
        </p:nvGraphicFramePr>
        <p:xfrm>
          <a:off x="540056" y="3597967"/>
          <a:ext cx="60471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862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8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主视图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左视图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俯视图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左视图和俯视图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3"/>
                  </a:ext>
                </a:extLst>
              </a:tr>
            </a:tbl>
          </a:graphicData>
        </a:graphic>
      </p:graphicFrame>
      <p:pic>
        <p:nvPicPr>
          <p:cNvPr id="13499" name="yt_image_13499_skip" title="H_98.4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91195" y="3597967"/>
            <a:ext cx="3359028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2F73C5-4222-3D61-171D-4D3F141ACA2D}"/>
              </a:ext>
            </a:extLst>
          </p:cNvPr>
          <p:cNvSpPr txBox="1"/>
          <p:nvPr/>
        </p:nvSpPr>
        <p:spPr>
          <a:xfrm>
            <a:off x="22789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916CA2-7E08-C85D-4753-932D9C428791}"/>
              </a:ext>
            </a:extLst>
          </p:cNvPr>
          <p:cNvSpPr txBox="1"/>
          <p:nvPr/>
        </p:nvSpPr>
        <p:spPr>
          <a:xfrm>
            <a:off x="1364508" y="306721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2" name="yt_shape_13502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衡阳市中考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作为中国非物质文化遗产之一的紫砂壶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成型工艺特别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5a8b"/>
              </a:rPr>
              <a:t>造型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式样丰富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陶器色泽古朴典雅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从一个方面鲜明地反映了中华民族造型审美意识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1f3a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右图是一把做工精湛的紫砂壶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景舟石瓢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其左视图的大致形状是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503" name="yt_image_13503" title="H_75.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91930"/>
            <a:ext cx="1880330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05" name="yt_image_13505" title="H_71.2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659561"/>
            <a:ext cx="4654051" cy="90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B7F1D7-6B16-24D6-7ADE-B0EA4237B918}"/>
              </a:ext>
            </a:extLst>
          </p:cNvPr>
          <p:cNvSpPr txBox="1"/>
          <p:nvPr/>
        </p:nvSpPr>
        <p:spPr>
          <a:xfrm>
            <a:off x="102037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1139</Words>
  <Application>Microsoft Office PowerPoint</Application>
  <PresentationFormat>宽屏</PresentationFormat>
  <Paragraphs>85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2024-07-27T14:00:08Z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