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5" r:id="rId4"/>
    <p:sldId id="366" r:id="rId5"/>
    <p:sldId id="367" r:id="rId6"/>
    <p:sldId id="369" r:id="rId7"/>
    <p:sldId id="371" r:id="rId8"/>
    <p:sldId id="256" r:id="rId9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51" d="100"/>
          <a:sy n="51" d="100"/>
        </p:scale>
        <p:origin x="64" y="74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bin"/><Relationship Id="rId2" Type="http://schemas.openxmlformats.org/officeDocument/2006/relationships/image" Target="../media/image7.bin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bin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85" name="yt_shape_15285"/>
          <p:cNvSpPr txBox="1"/>
          <p:nvPr/>
        </p:nvSpPr>
        <p:spPr>
          <a:xfrm>
            <a:off x="540119" y="1328515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楷体" pitchFamily="24"/>
                <a:ea typeface="楷体" pitchFamily="24"/>
              </a:rPr>
              <a:t>——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教材第</a:t>
            </a:r>
            <a:r>
              <a:rPr lang="en-US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页第</a:t>
            </a:r>
            <a:r>
              <a:rPr lang="en-US" altLang="zh-CN" sz="2400" b="1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题变式探究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变式探究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如图是小亮绘制的潜望镜原理示意图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两个平面镜的镜面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cf203"/>
              </a:rPr>
              <a:t> </a:t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入射光线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l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与出射光线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若入射光线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l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与镜面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的夹角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f91ca"/>
              </a:rPr>
              <a:t>＝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的度数为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5288" name="yt_table_15288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5932231"/>
              </p:ext>
            </p:extLst>
          </p:nvPr>
        </p:nvGraphicFramePr>
        <p:xfrm>
          <a:off x="540119" y="3156357"/>
          <a:ext cx="5091430" cy="950976"/>
        </p:xfrm>
        <a:graphic>
          <a:graphicData uri="http://schemas.openxmlformats.org/drawingml/2006/table">
            <a:tbl>
              <a:tblPr/>
              <a:tblGrid>
                <a:gridCol w="3088005">
                  <a:extLst>
                    <a:ext uri="{9D8B030D-6E8A-4147-A177-3AD203B41FA5}">
                      <a16:colId xmlns:a16="http://schemas.microsoft.com/office/drawing/2014/main" val="11130"/>
                    </a:ext>
                  </a:extLst>
                </a:gridCol>
                <a:gridCol w="2003425">
                  <a:extLst>
                    <a:ext uri="{9D8B030D-6E8A-4147-A177-3AD203B41FA5}">
                      <a16:colId xmlns:a16="http://schemas.microsoft.com/office/drawing/2014/main" val="1113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100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40'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99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80'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99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99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40'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99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20'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000"/>
                  </a:ext>
                </a:extLst>
              </a:tr>
            </a:tbl>
          </a:graphicData>
        </a:graphic>
      </p:graphicFrame>
      <p:pic>
        <p:nvPicPr>
          <p:cNvPr id="15287" name="yt_image_15287_skip" title="H_143.37">
            <a:extLst>
              <a:ext uri="">
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178951" y="2768081"/>
            <a:ext cx="1470855" cy="18207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0E2187A4-4F87-AEE2-8D5C-1CAC5EF1AD8C}"/>
              </a:ext>
            </a:extLst>
          </p:cNvPr>
          <p:cNvSpPr txBox="1"/>
          <p:nvPr/>
        </p:nvSpPr>
        <p:spPr>
          <a:xfrm>
            <a:off x="4325196" y="2708173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90" name="yt_shape_15290"/>
          <p:cNvSpPr txBox="1"/>
          <p:nvPr/>
        </p:nvSpPr>
        <p:spPr>
          <a:xfrm>
            <a:off x="540120" y="900000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变式探究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是光的反射规律示意图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PO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是入射光线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OQ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252a6"/>
              </a:rPr>
              <a:t>是反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射光线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法线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KO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POK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是入射角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KOQ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是反射角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KOQ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3063d"/>
              </a:rPr>
              <a:t> </a:t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POK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光线自点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射入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经镜面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EF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反射后经过的点是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5292" name="yt_table_15292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11172229"/>
              </p:ext>
            </p:extLst>
          </p:nvPr>
        </p:nvGraphicFramePr>
        <p:xfrm>
          <a:off x="540056" y="3929128"/>
          <a:ext cx="8986203" cy="475488"/>
        </p:xfrm>
        <a:graphic>
          <a:graphicData uri="http://schemas.openxmlformats.org/drawingml/2006/table">
            <a:tbl>
              <a:tblPr/>
              <a:tblGrid>
                <a:gridCol w="2475230">
                  <a:extLst>
                    <a:ext uri="{9D8B030D-6E8A-4147-A177-3AD203B41FA5}">
                      <a16:colId xmlns:a16="http://schemas.microsoft.com/office/drawing/2014/main" val="11132"/>
                    </a:ext>
                  </a:extLst>
                </a:gridCol>
                <a:gridCol w="2457768">
                  <a:extLst>
                    <a:ext uri="{9D8B030D-6E8A-4147-A177-3AD203B41FA5}">
                      <a16:colId xmlns:a16="http://schemas.microsoft.com/office/drawing/2014/main" val="11133"/>
                    </a:ext>
                  </a:extLst>
                </a:gridCol>
                <a:gridCol w="2475230">
                  <a:extLst>
                    <a:ext uri="{9D8B030D-6E8A-4147-A177-3AD203B41FA5}">
                      <a16:colId xmlns:a16="http://schemas.microsoft.com/office/drawing/2014/main" val="11134"/>
                    </a:ext>
                  </a:extLst>
                </a:gridCol>
                <a:gridCol w="1577975">
                  <a:extLst>
                    <a:ext uri="{9D8B030D-6E8A-4147-A177-3AD203B41FA5}">
                      <a16:colId xmlns:a16="http://schemas.microsoft.com/office/drawing/2014/main" val="1113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001"/>
                  </a:ext>
                </a:extLst>
              </a:tr>
            </a:tbl>
          </a:graphicData>
        </a:graphic>
      </p:graphicFrame>
      <p:pic>
        <p:nvPicPr>
          <p:cNvPr id="15291" name="yt_image_15291_skip" title="H_125.19">
            <a:extLst>
              <a:ext uri="">
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48978" y="2339566"/>
            <a:ext cx="4892671" cy="15899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C17BC288-E129-C3C2-BB9D-B104495FCD27}"/>
              </a:ext>
            </a:extLst>
          </p:cNvPr>
          <p:cNvSpPr txBox="1"/>
          <p:nvPr/>
        </p:nvSpPr>
        <p:spPr>
          <a:xfrm>
            <a:off x="9856046" y="1804170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94" name="yt_shape_15294"/>
          <p:cNvSpPr txBox="1"/>
          <p:nvPr/>
        </p:nvSpPr>
        <p:spPr>
          <a:xfrm>
            <a:off x="540119" y="900000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变式探究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光线在不同介质中传播速度不同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3_e7a31"/>
              </a:rPr>
              <a:t>从一种介质射向另一种介质时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会发生折射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水面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与水杯下沿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光线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EF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1_58502"/>
              </a:rPr>
              <a:t>从水中射向空气时发生折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光线变成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FH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G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在射线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EF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HFB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FED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1e26a"/>
              </a:rPr>
              <a:t> </a:t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GFH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的度数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5295" name="yt_image_15295" title="H_108.36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95963" y="2972062"/>
            <a:ext cx="1600072" cy="13761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297" name="yt_shape_15297"/>
          <p:cNvSpPr txBox="1"/>
          <p:nvPr/>
        </p:nvSpPr>
        <p:spPr>
          <a:xfrm>
            <a:off x="540000" y="4398718"/>
            <a:ext cx="6888104" cy="186891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GFB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FED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HFB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GFH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GFB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HFB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B5EEEDEA-F5FF-884A-9BF8-3314074CD306}"/>
              </a:ext>
            </a:extLst>
          </p:cNvPr>
          <p:cNvSpPr txBox="1"/>
          <p:nvPr/>
        </p:nvSpPr>
        <p:spPr>
          <a:xfrm>
            <a:off x="449989" y="4351912"/>
            <a:ext cx="26899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B7BF1A6-8DB3-F4A4-0155-C172888078E1}"/>
              </a:ext>
            </a:extLst>
          </p:cNvPr>
          <p:cNvSpPr txBox="1"/>
          <p:nvPr/>
        </p:nvSpPr>
        <p:spPr>
          <a:xfrm>
            <a:off x="449989" y="4827400"/>
            <a:ext cx="38408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GFB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FED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9984A51-ECB7-28DA-DEE6-69459C097FAD}"/>
              </a:ext>
            </a:extLst>
          </p:cNvPr>
          <p:cNvSpPr txBox="1"/>
          <p:nvPr/>
        </p:nvSpPr>
        <p:spPr>
          <a:xfrm>
            <a:off x="449989" y="5302888"/>
            <a:ext cx="26962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HFB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C24EC84-4D55-BB21-53C9-D244766EE56B}"/>
              </a:ext>
            </a:extLst>
          </p:cNvPr>
          <p:cNvSpPr txBox="1"/>
          <p:nvPr/>
        </p:nvSpPr>
        <p:spPr>
          <a:xfrm>
            <a:off x="449989" y="5778376"/>
            <a:ext cx="700157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GFH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GFB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HFB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98" name="yt_shape_15298"/>
          <p:cNvSpPr txBox="1"/>
          <p:nvPr/>
        </p:nvSpPr>
        <p:spPr>
          <a:xfrm>
            <a:off x="540119" y="900000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变式探究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展示了光线反射定律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EF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是镜面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的垂线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一束光线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5d5bb"/>
              </a:rPr>
              <a:t>射到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平面镜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被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反射后的光线为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则入射光线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反射光线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与垂线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EF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3962a"/>
              </a:rPr>
              <a:t>所夹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的锐角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θ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θ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即入射角等于反射角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5299" name="yt_image_15299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832304" y="2852936"/>
            <a:ext cx="1794976" cy="19545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301" name="yt_shape_15301"/>
          <p:cNvSpPr txBox="1"/>
          <p:nvPr/>
        </p:nvSpPr>
        <p:spPr>
          <a:xfrm>
            <a:off x="540000" y="2348200"/>
            <a:ext cx="461664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试说明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</p:txBody>
      </p:sp>
      <p:sp>
        <p:nvSpPr>
          <p:cNvPr id="15302" name="yt_shape_15302"/>
          <p:cNvSpPr txBox="1"/>
          <p:nvPr/>
        </p:nvSpPr>
        <p:spPr>
          <a:xfrm>
            <a:off x="540000" y="2827503"/>
            <a:ext cx="4789773" cy="186891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EF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是镜面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的垂线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AFE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BFE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θ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θ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77A67312-E0F1-84D9-DFEB-46BB9572D3F1}"/>
              </a:ext>
            </a:extLst>
          </p:cNvPr>
          <p:cNvSpPr txBox="1"/>
          <p:nvPr/>
        </p:nvSpPr>
        <p:spPr>
          <a:xfrm>
            <a:off x="449989" y="2780697"/>
            <a:ext cx="49235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EF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是镜面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的垂线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ECB4ABF-89CF-0174-FC13-78B7191497D4}"/>
              </a:ext>
            </a:extLst>
          </p:cNvPr>
          <p:cNvSpPr txBox="1"/>
          <p:nvPr/>
        </p:nvSpPr>
        <p:spPr>
          <a:xfrm>
            <a:off x="449989" y="3256185"/>
            <a:ext cx="37710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AFE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BFE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457D549-97AB-AC39-7D0C-691A643B776D}"/>
              </a:ext>
            </a:extLst>
          </p:cNvPr>
          <p:cNvSpPr txBox="1"/>
          <p:nvPr/>
        </p:nvSpPr>
        <p:spPr>
          <a:xfrm>
            <a:off x="449989" y="3731673"/>
            <a:ext cx="18945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θ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θ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FE944DB4-DBFB-00ED-F96A-5E0C52901350}"/>
              </a:ext>
            </a:extLst>
          </p:cNvPr>
          <p:cNvSpPr txBox="1"/>
          <p:nvPr/>
        </p:nvSpPr>
        <p:spPr>
          <a:xfrm>
            <a:off x="449989" y="4207161"/>
            <a:ext cx="1856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03" name="yt_shape_15303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是平面镜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入射光线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经过两次反射后得到反射光线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e52ea"/>
              </a:rPr>
              <a:t>，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判断直线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与直线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的位置关系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并说明理由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</p:txBody>
      </p:sp>
      <p:pic>
        <p:nvPicPr>
          <p:cNvPr id="15304" name="yt_image_15304" title="H_176.84984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003275" y="3178828"/>
            <a:ext cx="1643173" cy="22459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306" name="yt_shape_15306"/>
          <p:cNvSpPr txBox="1"/>
          <p:nvPr/>
        </p:nvSpPr>
        <p:spPr>
          <a:xfrm>
            <a:off x="540000" y="1971191"/>
            <a:ext cx="7848302" cy="282917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理由如下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如图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由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可得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180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120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180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180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15308" name="yt_shape_15308"/>
          <p:cNvSpPr txBox="1"/>
          <p:nvPr/>
        </p:nvSpPr>
        <p:spPr>
          <a:xfrm>
            <a:off x="540000" y="5003515"/>
            <a:ext cx="1244251" cy="13778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7650" b="0" i="0" u="none" spc="-7650">
                <a:solidFill>
                  <a:srgbClr val="1EE3CF"/>
                </a:solidFill>
                <a:effectLst/>
                <a:latin typeface="Times New Roman" pitchFamily="76"/>
                <a:ea typeface="宋体" pitchFamily="76"/>
              </a:rPr>
              <a:t> </a:t>
            </a:r>
            <a:r>
              <a:rPr lang="en-US" altLang="zh-CN" sz="7650" b="0" i="0" u="none" spc="7790">
                <a:solidFill>
                  <a:srgbClr val="1EE3CF"/>
                </a:solidFill>
                <a:effectLst/>
                <a:latin typeface="Times New Roman" pitchFamily="76"/>
                <a:ea typeface="宋体" pitchFamily="76"/>
              </a:rPr>
              <a:t> </a:t>
            </a:r>
          </a:p>
        </p:txBody>
      </p:sp>
      <p:pic>
        <p:nvPicPr>
          <p:cNvPr id="15307" name="yt_image_15307" title="H_120.51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00745" y="3369039"/>
            <a:ext cx="1230382" cy="15304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CDB20104-855F-F994-8199-F955E02F377D}"/>
              </a:ext>
            </a:extLst>
          </p:cNvPr>
          <p:cNvSpPr txBox="1"/>
          <p:nvPr/>
        </p:nvSpPr>
        <p:spPr>
          <a:xfrm>
            <a:off x="449989" y="1924385"/>
            <a:ext cx="40964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理由如下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4468E75-96B3-1C94-B393-47AA6BA8E147}"/>
              </a:ext>
            </a:extLst>
          </p:cNvPr>
          <p:cNvSpPr txBox="1"/>
          <p:nvPr/>
        </p:nvSpPr>
        <p:spPr>
          <a:xfrm>
            <a:off x="449989" y="2399873"/>
            <a:ext cx="7952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如图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由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可得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EC13C6C-1A75-345A-D675-717AB87BED34}"/>
              </a:ext>
            </a:extLst>
          </p:cNvPr>
          <p:cNvSpPr txBox="1"/>
          <p:nvPr/>
        </p:nvSpPr>
        <p:spPr>
          <a:xfrm>
            <a:off x="449989" y="2875361"/>
            <a:ext cx="4904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180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84F3CB6-96DD-49CD-BE37-349333A11304}"/>
              </a:ext>
            </a:extLst>
          </p:cNvPr>
          <p:cNvSpPr txBox="1"/>
          <p:nvPr/>
        </p:nvSpPr>
        <p:spPr>
          <a:xfrm>
            <a:off x="449989" y="3350849"/>
            <a:ext cx="444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180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968578D6-C57E-409C-F2DB-107F4A4BDA7B}"/>
              </a:ext>
            </a:extLst>
          </p:cNvPr>
          <p:cNvSpPr txBox="1"/>
          <p:nvPr/>
        </p:nvSpPr>
        <p:spPr>
          <a:xfrm>
            <a:off x="449989" y="3826337"/>
            <a:ext cx="3075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180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E03FE342-6C8B-7087-96DF-43E5679A5C09}"/>
              </a:ext>
            </a:extLst>
          </p:cNvPr>
          <p:cNvSpPr txBox="1"/>
          <p:nvPr/>
        </p:nvSpPr>
        <p:spPr>
          <a:xfrm>
            <a:off x="449989" y="4301825"/>
            <a:ext cx="150564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53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10" name="yt_shape_15310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是潜望镜工作原理示意图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是平行放置的两面平面镜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7f6d9"/>
              </a:rPr>
              <a:t>请解释进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入潜望镜的光线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为什么和离开潜望镜的光线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是平行的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</p:txBody>
      </p:sp>
      <p:pic>
        <p:nvPicPr>
          <p:cNvPr id="15311" name="yt_image_15311" title="H_126.9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08789" y="2011799"/>
            <a:ext cx="1774420" cy="16116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313" name="yt_shape_15313"/>
          <p:cNvSpPr txBox="1"/>
          <p:nvPr/>
        </p:nvSpPr>
        <p:spPr>
          <a:xfrm>
            <a:off x="540000" y="3673861"/>
            <a:ext cx="5539978" cy="282917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由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可得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180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180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即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DC2563B3-0AAE-3C90-DED7-C10EA956C115}"/>
              </a:ext>
            </a:extLst>
          </p:cNvPr>
          <p:cNvSpPr txBox="1"/>
          <p:nvPr/>
        </p:nvSpPr>
        <p:spPr>
          <a:xfrm>
            <a:off x="449989" y="3627055"/>
            <a:ext cx="51283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1D8E981-BDAE-A1C0-F0B9-3A61C6D58EA1}"/>
              </a:ext>
            </a:extLst>
          </p:cNvPr>
          <p:cNvSpPr txBox="1"/>
          <p:nvPr/>
        </p:nvSpPr>
        <p:spPr>
          <a:xfrm>
            <a:off x="449989" y="4102543"/>
            <a:ext cx="5209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由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可得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DD205BC-A68F-57C6-66BD-10723C6D1FF7}"/>
              </a:ext>
            </a:extLst>
          </p:cNvPr>
          <p:cNvSpPr txBox="1"/>
          <p:nvPr/>
        </p:nvSpPr>
        <p:spPr>
          <a:xfrm>
            <a:off x="449989" y="4578031"/>
            <a:ext cx="3532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41B3B36A-1BD7-568D-E427-C53317EF7FE1}"/>
              </a:ext>
            </a:extLst>
          </p:cNvPr>
          <p:cNvSpPr txBox="1"/>
          <p:nvPr/>
        </p:nvSpPr>
        <p:spPr>
          <a:xfrm>
            <a:off x="449989" y="5053519"/>
            <a:ext cx="5666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180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180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DC4D4B88-ACAB-BD65-410D-091A5822D0C9}"/>
              </a:ext>
            </a:extLst>
          </p:cNvPr>
          <p:cNvSpPr txBox="1"/>
          <p:nvPr/>
        </p:nvSpPr>
        <p:spPr>
          <a:xfrm>
            <a:off x="449989" y="5529007"/>
            <a:ext cx="2008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7BC0CB90-FD39-7906-EC7E-8155DC085639}"/>
              </a:ext>
            </a:extLst>
          </p:cNvPr>
          <p:cNvSpPr txBox="1"/>
          <p:nvPr/>
        </p:nvSpPr>
        <p:spPr>
          <a:xfrm>
            <a:off x="449989" y="6004496"/>
            <a:ext cx="150564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1027</Words>
  <Application>Microsoft Office PowerPoint</Application>
  <PresentationFormat>宽屏</PresentationFormat>
  <Paragraphs>64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7</vt:i4>
      </vt:variant>
    </vt:vector>
  </HeadingPairs>
  <TitlesOfParts>
    <vt:vector size="18" baseType="lpstr">
      <vt:lpstr>等线</vt:lpstr>
      <vt:lpstr>等线 Light</vt:lpstr>
      <vt:lpstr>黑体</vt:lpstr>
      <vt:lpstr>楷体</vt:lpstr>
      <vt:lpstr>宋体</vt:lpstr>
      <vt:lpstr>微软雅黑</vt:lpstr>
      <vt:lpstr>Arial</vt:lpstr>
      <vt:lpstr>Calibri Light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3204169298@qq.com</cp:lastModifiedBy>
  <cp:revision>7</cp:revision>
  <dcterms:created xsi:type="dcterms:W3CDTF">2024-07-27T08:54:53Z</dcterms:created>
  <dcterms:modified xsi:type="dcterms:W3CDTF">2024-07-27T14:41:36Z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