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3" r:id="rId6"/>
    <p:sldId id="376" r:id="rId7"/>
    <p:sldId id="378" r:id="rId8"/>
    <p:sldId id="381" r:id="rId9"/>
    <p:sldId id="383" r:id="rId10"/>
    <p:sldId id="386" r:id="rId11"/>
    <p:sldId id="389" r:id="rId12"/>
    <p:sldId id="392" r:id="rId13"/>
    <p:sldId id="394" r:id="rId14"/>
    <p:sldId id="396" r:id="rId15"/>
    <p:sldId id="397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6" name="yt_shape_12646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45" name="yt_image_1264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8" name="yt_shape_12648"/>
          <p:cNvSpPr txBox="1"/>
          <p:nvPr/>
        </p:nvSpPr>
        <p:spPr>
          <a:xfrm>
            <a:off x="540119" y="1597583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多项式的项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在多项式中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叫做多项式的项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3700d,isEnd"/>
              </a:rPr>
              <a:t>其中不含字母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的项叫做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一个多项式含有几项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就叫做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多项式的次数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次数最高项的次数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就是这个多项式的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统称为整式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9602B3-BFA5-64B7-139F-31FEB30C82B5}"/>
              </a:ext>
            </a:extLst>
          </p:cNvPr>
          <p:cNvSpPr txBox="1"/>
          <p:nvPr/>
        </p:nvSpPr>
        <p:spPr>
          <a:xfrm>
            <a:off x="3345708" y="20262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B48B5B-22E0-3E79-C080-00D11B50F33D}"/>
              </a:ext>
            </a:extLst>
          </p:cNvPr>
          <p:cNvSpPr txBox="1"/>
          <p:nvPr/>
        </p:nvSpPr>
        <p:spPr>
          <a:xfrm>
            <a:off x="5784108" y="250175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FE86D3-47B2-5D60-2DBA-380D81B7874B}"/>
              </a:ext>
            </a:extLst>
          </p:cNvPr>
          <p:cNvSpPr txBox="1"/>
          <p:nvPr/>
        </p:nvSpPr>
        <p:spPr>
          <a:xfrm>
            <a:off x="1974108" y="297724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常数项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7E2F96-1FA1-C5BC-44E3-F83385EBCCB8}"/>
              </a:ext>
            </a:extLst>
          </p:cNvPr>
          <p:cNvSpPr txBox="1"/>
          <p:nvPr/>
        </p:nvSpPr>
        <p:spPr>
          <a:xfrm>
            <a:off x="7765307" y="297724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几项式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04D6BC-E307-4CB8-2D64-12B44B5F081F}"/>
              </a:ext>
            </a:extLst>
          </p:cNvPr>
          <p:cNvSpPr txBox="1"/>
          <p:nvPr/>
        </p:nvSpPr>
        <p:spPr>
          <a:xfrm>
            <a:off x="10356107" y="345272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次数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96B29E-4A99-AEBB-E369-F6E3C3E95778}"/>
              </a:ext>
            </a:extLst>
          </p:cNvPr>
          <p:cNvSpPr txBox="1"/>
          <p:nvPr/>
        </p:nvSpPr>
        <p:spPr>
          <a:xfrm>
            <a:off x="2050308" y="392821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单项式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37CDB6-66B2-2EF7-A288-69FAB3330128}"/>
              </a:ext>
            </a:extLst>
          </p:cNvPr>
          <p:cNvSpPr txBox="1"/>
          <p:nvPr/>
        </p:nvSpPr>
        <p:spPr>
          <a:xfrm>
            <a:off x="3879108" y="392821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多项式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3" name="yt_shape_12713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ba10,isEnd"/>
              </a:rPr>
              <a:t>则此多项式的常数项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观察下列多项式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314d,isEnd"/>
              </a:rPr>
              <a:t>个多项式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D5B5BD-E67B-1918-0629-9C13C19B54F8}"/>
              </a:ext>
            </a:extLst>
          </p:cNvPr>
          <p:cNvSpPr txBox="1"/>
          <p:nvPr/>
        </p:nvSpPr>
        <p:spPr>
          <a:xfrm>
            <a:off x="10597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9B0155-37E2-0FAB-352C-CA070A28B265}"/>
              </a:ext>
            </a:extLst>
          </p:cNvPr>
          <p:cNvSpPr txBox="1"/>
          <p:nvPr/>
        </p:nvSpPr>
        <p:spPr>
          <a:xfrm>
            <a:off x="1059708" y="2279658"/>
            <a:ext cx="2701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16" name="yt_shape_12716"/>
              <p:cNvSpPr txBox="1"/>
              <p:nvPr/>
            </p:nvSpPr>
            <p:spPr>
              <a:xfrm>
                <a:off x="540000" y="1900126"/>
                <a:ext cx="9877704" cy="44049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依题意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求此多项式的值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此多项式的值为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716" name="yt_shape_127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0126"/>
                <a:ext cx="9877704" cy="4404988"/>
              </a:xfrm>
              <a:prstGeom prst="rect">
                <a:avLst/>
              </a:prstGeom>
              <a:blipFill>
                <a:blip r:embed="rId2"/>
                <a:stretch>
                  <a:fillRect l="-1914" t="-1247" r="-864" b="-1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B8DAF0A-FA59-9ADB-5C6B-C54143A5B8AE}"/>
              </a:ext>
            </a:extLst>
          </p:cNvPr>
          <p:cNvSpPr txBox="1"/>
          <p:nvPr/>
        </p:nvSpPr>
        <p:spPr>
          <a:xfrm>
            <a:off x="449989" y="2328808"/>
            <a:ext cx="5677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依题意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FFA60E-5D09-B8DB-BCF7-8BE7550E19FC}"/>
              </a:ext>
            </a:extLst>
          </p:cNvPr>
          <p:cNvSpPr txBox="1"/>
          <p:nvPr/>
        </p:nvSpPr>
        <p:spPr>
          <a:xfrm>
            <a:off x="449989" y="2804296"/>
            <a:ext cx="2019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68EC35-8F71-30BA-292E-BD5D161A2FDC}"/>
              </a:ext>
            </a:extLst>
          </p:cNvPr>
          <p:cNvSpPr txBox="1"/>
          <p:nvPr/>
        </p:nvSpPr>
        <p:spPr>
          <a:xfrm>
            <a:off x="449989" y="3279784"/>
            <a:ext cx="2324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9F99B5-5105-71C2-4924-0A0C128A8E09}"/>
              </a:ext>
            </a:extLst>
          </p:cNvPr>
          <p:cNvSpPr txBox="1"/>
          <p:nvPr/>
        </p:nvSpPr>
        <p:spPr>
          <a:xfrm>
            <a:off x="449989" y="3755272"/>
            <a:ext cx="2019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5C0BE1C-8317-49AC-A8BD-F9B20E694043}"/>
                  </a:ext>
                </a:extLst>
              </p:cNvPr>
              <p:cNvSpPr txBox="1"/>
              <p:nvPr/>
            </p:nvSpPr>
            <p:spPr>
              <a:xfrm>
                <a:off x="449989" y="4903225"/>
                <a:ext cx="69602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此多项式的值为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5C0BE1C-8317-49AC-A8BD-F9B20E6940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03225"/>
                <a:ext cx="6960298" cy="766077"/>
              </a:xfrm>
              <a:prstGeom prst="rect">
                <a:avLst/>
              </a:prstGeom>
              <a:blipFill>
                <a:blip r:embed="rId3"/>
                <a:stretch>
                  <a:fillRect l="-1401" r="-131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4C86CD1-A630-962D-0B04-EEE6D485EDA2}"/>
                  </a:ext>
                </a:extLst>
              </p:cNvPr>
              <p:cNvSpPr txBox="1"/>
              <p:nvPr/>
            </p:nvSpPr>
            <p:spPr>
              <a:xfrm>
                <a:off x="449989" y="5575691"/>
                <a:ext cx="9962262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4C86CD1-A630-962D-0B04-EEE6D485ED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75691"/>
                <a:ext cx="9962262" cy="733629"/>
              </a:xfrm>
              <a:prstGeom prst="rect">
                <a:avLst/>
              </a:prstGeom>
              <a:blipFill>
                <a:blip r:embed="rId4"/>
                <a:stretch>
                  <a:fillRect l="-979" r="-91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2E31D6E-C6ED-3E7B-C14E-A46A28F0B1F9}"/>
              </a:ext>
            </a:extLst>
          </p:cNvPr>
          <p:cNvSpPr txBox="1"/>
          <p:nvPr/>
        </p:nvSpPr>
        <p:spPr>
          <a:xfrm>
            <a:off x="449989" y="858752"/>
            <a:ext cx="11478659" cy="984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原创题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已知多项式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zh-CN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是关于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4_e224e,isEnd"/>
              </a:rPr>
              <a:t>的四次三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项式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3" name="yt_shape_1272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722" name="yt_image_1272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25" name="yt_shape_12725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在边长为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的正方形工件上打四个半径为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0ceb,isEnd"/>
              </a:rPr>
              <a:t> </a:t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的圆孔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图中阴影部分的面积为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2728" name="yt_image_12728" title="H_139.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91286" y="3172205"/>
            <a:ext cx="1760713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0F80BD4-4512-0BFE-632B-62B1579AEB6E}"/>
              </a:ext>
            </a:extLst>
          </p:cNvPr>
          <p:cNvSpPr txBox="1"/>
          <p:nvPr/>
        </p:nvSpPr>
        <p:spPr>
          <a:xfrm>
            <a:off x="4612533" y="2501753"/>
            <a:ext cx="1618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0" name="yt_shape_12730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中的代数式是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若是单项式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写出它的系数和次数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若是多项式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63436,isEnd"/>
              </a:rPr>
              <a:t>写出它的项及每一项的系数和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并说明它是几次几项式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它的项分别是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的系数是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、次数是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的系数是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d511a,isEnd"/>
              </a:rPr>
              <a:t>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、次数是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它是二次二项式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733" name="yt_image_12733" title="H_139.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3429000"/>
            <a:ext cx="1760713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C18538-842A-1FEC-57C8-788A403BD2A2}"/>
              </a:ext>
            </a:extLst>
          </p:cNvPr>
          <p:cNvSpPr txBox="1"/>
          <p:nvPr/>
        </p:nvSpPr>
        <p:spPr>
          <a:xfrm>
            <a:off x="4412508" y="85319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A702F7-154B-C97D-FCB7-2C08F65A1649}"/>
              </a:ext>
            </a:extLst>
          </p:cNvPr>
          <p:cNvSpPr txBox="1"/>
          <p:nvPr/>
        </p:nvSpPr>
        <p:spPr>
          <a:xfrm>
            <a:off x="450108" y="2279658"/>
            <a:ext cx="11381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它的项分别是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的系数是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的系数是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d511a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DA85CB-FD04-184C-8C75-C7E36578E9DE}"/>
              </a:ext>
            </a:extLst>
          </p:cNvPr>
          <p:cNvSpPr txBox="1"/>
          <p:nvPr/>
        </p:nvSpPr>
        <p:spPr>
          <a:xfrm>
            <a:off x="450108" y="2755146"/>
            <a:ext cx="4296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它是二次二项式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5" name="yt_shape_12735"/>
          <p:cNvSpPr txBox="1"/>
          <p:nvPr/>
        </p:nvSpPr>
        <p:spPr>
          <a:xfrm>
            <a:off x="540000" y="900000"/>
            <a:ext cx="954748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图中阴影部分的面积是多少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图中阴影部分的面积是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737" name="yt_image_12737" title="H_139.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1286" y="1531667"/>
            <a:ext cx="1760713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002C9C-03A7-23E2-8576-CA30DB521E90}"/>
              </a:ext>
            </a:extLst>
          </p:cNvPr>
          <p:cNvSpPr txBox="1"/>
          <p:nvPr/>
        </p:nvSpPr>
        <p:spPr>
          <a:xfrm>
            <a:off x="449989" y="1328682"/>
            <a:ext cx="429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84D08D-B822-A49B-A543-44507B4490D7}"/>
              </a:ext>
            </a:extLst>
          </p:cNvPr>
          <p:cNvSpPr txBox="1"/>
          <p:nvPr/>
        </p:nvSpPr>
        <p:spPr>
          <a:xfrm>
            <a:off x="497614" y="1804170"/>
            <a:ext cx="4872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966CEC-D1DF-7495-8E03-730A35B0E5CC}"/>
              </a:ext>
            </a:extLst>
          </p:cNvPr>
          <p:cNvSpPr txBox="1"/>
          <p:nvPr/>
        </p:nvSpPr>
        <p:spPr>
          <a:xfrm>
            <a:off x="449989" y="2279658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r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E42CF0-56AD-32C7-3E73-9AB7F0425226}"/>
              </a:ext>
            </a:extLst>
          </p:cNvPr>
          <p:cNvSpPr txBox="1"/>
          <p:nvPr/>
        </p:nvSpPr>
        <p:spPr>
          <a:xfrm>
            <a:off x="449989" y="2755146"/>
            <a:ext cx="4601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图中阴影部分的面积是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4" name="yt_shape_12654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53" name="yt_image_12653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56" name="yt_shape_12656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多项式的概念</a:t>
            </a:r>
          </a:p>
        </p:txBody>
      </p:sp>
      <p:sp>
        <p:nvSpPr>
          <p:cNvPr id="12657" name="yt_shape_12657"/>
          <p:cNvSpPr txBox="1"/>
          <p:nvPr/>
        </p:nvSpPr>
        <p:spPr>
          <a:xfrm>
            <a:off x="540000" y="2102862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58" name="yt_table_12658" title="H_9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8970960"/>
                  </p:ext>
                </p:extLst>
              </p:nvPr>
            </p:nvGraphicFramePr>
            <p:xfrm>
              <a:off x="540056" y="2582165"/>
              <a:ext cx="8071740" cy="1151446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3243517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是多项式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不是多项式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是多项式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是多项式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658" name="yt_table_12658" descr="{&quot;rangeId&quot;:5,&quot;type&quot;:&quot;Option&quot;}" title="H_9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8970960"/>
                  </p:ext>
                </p:extLst>
              </p:nvPr>
            </p:nvGraphicFramePr>
            <p:xfrm>
              <a:off x="540056" y="2582165"/>
              <a:ext cx="8071740" cy="1151446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657"/>
                        </a:ext>
                      </a:extLst>
                    </a:gridCol>
                    <a:gridCol w="3243517">
                      <a:extLst>
                        <a:ext uri="{9D8B030D-6E8A-4147-A177-3AD203B41FA5}">
                          <a16:colId xmlns:a16="http://schemas.microsoft.com/office/drawing/2014/main" val="10658"/>
                        </a:ext>
                      </a:extLst>
                    </a:gridCol>
                  </a:tblGrid>
                  <a:tr h="72707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7087" b="-8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9060" b="-8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是多项式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是多项式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59" name="yt_shape_12659"/>
              <p:cNvSpPr txBox="1"/>
              <p:nvPr/>
            </p:nvSpPr>
            <p:spPr>
              <a:xfrm>
                <a:off x="540000" y="3784145"/>
                <a:ext cx="10628166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2659" name="yt_shape_12659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4145"/>
                <a:ext cx="10628166" cy="641201"/>
              </a:xfrm>
              <a:prstGeom prst="rect">
                <a:avLst/>
              </a:prstGeom>
              <a:blipFill>
                <a:blip r:embed="rId4"/>
                <a:stretch>
                  <a:fillRect l="-1779" r="-74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61" name="yt_table_1266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713613"/>
              </p:ext>
            </p:extLst>
          </p:nvPr>
        </p:nvGraphicFramePr>
        <p:xfrm>
          <a:off x="540056" y="447613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9"/>
                  </a:ext>
                </a:extLst>
              </a:tr>
            </a:tbl>
          </a:graphicData>
        </a:graphic>
      </p:graphicFrame>
      <p:pic>
        <p:nvPicPr>
          <p:cNvPr id="3" name="yt_shape_1722070844072">
            <a:extLst>
              <a:ext uri="{FF2B5EF4-FFF2-40B4-BE49-F238E27FC236}">
                <a16:creationId xmlns:a16="http://schemas.microsoft.com/office/drawing/2014/main" id="{D34E2B9E-A812-1626-5094-455FB433B4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AE6088-1A6F-F828-8F0D-9EA55020FC0F}"/>
              </a:ext>
            </a:extLst>
          </p:cNvPr>
          <p:cNvSpPr txBox="1"/>
          <p:nvPr/>
        </p:nvSpPr>
        <p:spPr>
          <a:xfrm>
            <a:off x="41837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4050E3-5F69-3506-3FDC-318B839ED059}"/>
              </a:ext>
            </a:extLst>
          </p:cNvPr>
          <p:cNvSpPr txBox="1"/>
          <p:nvPr/>
        </p:nvSpPr>
        <p:spPr>
          <a:xfrm>
            <a:off x="10162567" y="3737339"/>
            <a:ext cx="383286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3" name="yt_shape_12663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多项式的相关概念</a:t>
            </a:r>
          </a:p>
        </p:txBody>
      </p:sp>
      <p:sp>
        <p:nvSpPr>
          <p:cNvPr id="12664" name="yt_shape_12664"/>
          <p:cNvSpPr txBox="1"/>
          <p:nvPr/>
        </p:nvSpPr>
        <p:spPr>
          <a:xfrm>
            <a:off x="540000" y="1399565"/>
            <a:ext cx="65130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的各项分别是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65" name="yt_table_1266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854023"/>
              </p:ext>
            </p:extLst>
          </p:nvPr>
        </p:nvGraphicFramePr>
        <p:xfrm>
          <a:off x="540056" y="1878868"/>
          <a:ext cx="7685406" cy="950976"/>
        </p:xfrm>
        <a:graphic>
          <a:graphicData uri="http://schemas.openxmlformats.org/drawingml/2006/table">
            <a:tbl>
              <a:tblPr/>
              <a:tblGrid>
                <a:gridCol w="4461193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  <a:gridCol w="3224213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"/>
                  </a:ext>
                </a:extLst>
              </a:tr>
            </a:tbl>
          </a:graphicData>
        </a:graphic>
      </p:graphicFrame>
      <p:sp>
        <p:nvSpPr>
          <p:cNvPr id="12667" name="yt_shape_12667"/>
          <p:cNvSpPr txBox="1"/>
          <p:nvPr/>
        </p:nvSpPr>
        <p:spPr>
          <a:xfrm>
            <a:off x="540000" y="2880422"/>
            <a:ext cx="8170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68" name="yt_table_126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577405"/>
              </p:ext>
            </p:extLst>
          </p:nvPr>
        </p:nvGraphicFramePr>
        <p:xfrm>
          <a:off x="540056" y="3359725"/>
          <a:ext cx="7547293" cy="950976"/>
        </p:xfrm>
        <a:graphic>
          <a:graphicData uri="http://schemas.openxmlformats.org/drawingml/2006/table">
            <a:tbl>
              <a:tblPr/>
              <a:tblGrid>
                <a:gridCol w="4461193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  <a:gridCol w="3086100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一次项系数是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最高次项是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常数项是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是四次三项式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"/>
                  </a:ext>
                </a:extLst>
              </a:tr>
            </a:tbl>
          </a:graphicData>
        </a:graphic>
      </p:graphicFrame>
      <p:sp>
        <p:nvSpPr>
          <p:cNvPr id="12670" name="yt_shape_12670"/>
          <p:cNvSpPr txBox="1"/>
          <p:nvPr/>
        </p:nvSpPr>
        <p:spPr>
          <a:xfrm>
            <a:off x="540119" y="436127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的三次三项式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6607"/>
              </a:rPr>
              <a:t>等于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71" name="yt_table_1267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915998"/>
              </p:ext>
            </p:extLst>
          </p:nvPr>
        </p:nvGraphicFramePr>
        <p:xfrm>
          <a:off x="540056" y="5320714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  <a:gridCol w="2357781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  <a:gridCol w="1843379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</a:tbl>
          </a:graphicData>
        </a:graphic>
      </p:graphicFrame>
      <p:pic>
        <p:nvPicPr>
          <p:cNvPr id="3" name="yt_shape_1722070844142">
            <a:extLst>
              <a:ext uri="{FF2B5EF4-FFF2-40B4-BE49-F238E27FC236}">
                <a16:creationId xmlns:a16="http://schemas.microsoft.com/office/drawing/2014/main" id="{B68759C4-991D-C557-986D-CCFBAFF8C5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F7E78C-A613-3BBB-D965-A1DFD246C250}"/>
              </a:ext>
            </a:extLst>
          </p:cNvPr>
          <p:cNvSpPr txBox="1"/>
          <p:nvPr/>
        </p:nvSpPr>
        <p:spPr>
          <a:xfrm>
            <a:off x="606973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5F5206-64ED-20BA-23E3-D8F835D1B3B1}"/>
              </a:ext>
            </a:extLst>
          </p:cNvPr>
          <p:cNvSpPr txBox="1"/>
          <p:nvPr/>
        </p:nvSpPr>
        <p:spPr>
          <a:xfrm>
            <a:off x="7728676" y="28336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1E344C-842B-D697-B5F9-84C45E28A371}"/>
              </a:ext>
            </a:extLst>
          </p:cNvPr>
          <p:cNvSpPr txBox="1"/>
          <p:nvPr/>
        </p:nvSpPr>
        <p:spPr>
          <a:xfrm>
            <a:off x="1059708" y="478996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3" name="yt_shape_12673"/>
          <p:cNvSpPr txBox="1"/>
          <p:nvPr/>
        </p:nvSpPr>
        <p:spPr>
          <a:xfrm>
            <a:off x="540000" y="900000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按要求完成下表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2674" name="yt_table_12674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807311"/>
              </p:ext>
            </p:extLst>
          </p:nvPr>
        </p:nvGraphicFramePr>
        <p:xfrm>
          <a:off x="540000" y="1531667"/>
          <a:ext cx="11111998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094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67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846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31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多项式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次数最高项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一次项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几次几项式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二次三项式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二次二项式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楷体" pitchFamily="24"/>
                        </a:rPr>
                        <a:t>三次三项式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2676" name="yt_shape_12676"/>
              <p:cNvSpPr txBox="1"/>
              <p:nvPr/>
            </p:nvSpPr>
            <p:spPr>
              <a:xfrm>
                <a:off x="540119" y="3849667"/>
                <a:ext cx="11492915" cy="17894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最高次项是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ab</a:t>
                </a:r>
                <a:r>
                  <a:rPr lang="en-US" altLang="zh-CN" sz="2400" b="0" i="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_⨹_1_a2b69IsAddLine,isEnd"/>
                  </a:rPr>
                  <a:t> </a:t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</a:b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最高次项的系数是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常数项是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676" name="yt_shape_126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49667"/>
                <a:ext cx="11492915" cy="1789401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269A72A-C2D4-6EBC-A4E3-E986946A8C1F}"/>
              </a:ext>
            </a:extLst>
          </p:cNvPr>
          <p:cNvSpPr txBox="1"/>
          <p:nvPr/>
        </p:nvSpPr>
        <p:spPr>
          <a:xfrm>
            <a:off x="3318261" y="2181278"/>
            <a:ext cx="616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B62FFF-AE89-CB6F-1F93-264FE5B7BA24}"/>
              </a:ext>
            </a:extLst>
          </p:cNvPr>
          <p:cNvSpPr txBox="1"/>
          <p:nvPr/>
        </p:nvSpPr>
        <p:spPr>
          <a:xfrm>
            <a:off x="5743101" y="2238428"/>
            <a:ext cx="103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B23CB5-2E81-793F-B7F2-59263A14223F}"/>
              </a:ext>
            </a:extLst>
          </p:cNvPr>
          <p:cNvSpPr txBox="1"/>
          <p:nvPr/>
        </p:nvSpPr>
        <p:spPr>
          <a:xfrm>
            <a:off x="8651649" y="2181278"/>
            <a:ext cx="1875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E7EF92-7129-28AE-2830-3B272161FB82}"/>
              </a:ext>
            </a:extLst>
          </p:cNvPr>
          <p:cNvSpPr txBox="1"/>
          <p:nvPr/>
        </p:nvSpPr>
        <p:spPr>
          <a:xfrm>
            <a:off x="3365886" y="2805356"/>
            <a:ext cx="562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0E09CEC-C8F6-1541-B2E3-798B9173F2F5}"/>
              </a:ext>
            </a:extLst>
          </p:cNvPr>
          <p:cNvSpPr txBox="1"/>
          <p:nvPr/>
        </p:nvSpPr>
        <p:spPr>
          <a:xfrm>
            <a:off x="5943126" y="2805356"/>
            <a:ext cx="58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6E0042-CA61-E7DE-CCEE-DC29ACEB588D}"/>
              </a:ext>
            </a:extLst>
          </p:cNvPr>
          <p:cNvSpPr txBox="1"/>
          <p:nvPr/>
        </p:nvSpPr>
        <p:spPr>
          <a:xfrm>
            <a:off x="9261249" y="2780928"/>
            <a:ext cx="715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13E2FF-11C1-AC3D-610C-4E05C9DC1FCB}"/>
              </a:ext>
            </a:extLst>
          </p:cNvPr>
          <p:cNvSpPr txBox="1"/>
          <p:nvPr/>
        </p:nvSpPr>
        <p:spPr>
          <a:xfrm>
            <a:off x="2784861" y="3343709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二次三项式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AA1AFE-0012-2A0C-85E5-4CE6CBB43793}"/>
              </a:ext>
            </a:extLst>
          </p:cNvPr>
          <p:cNvSpPr txBox="1"/>
          <p:nvPr/>
        </p:nvSpPr>
        <p:spPr>
          <a:xfrm>
            <a:off x="5381151" y="335323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二次二项式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EF7CA04-C37E-6330-41E6-525E6BCB8F1C}"/>
              </a:ext>
            </a:extLst>
          </p:cNvPr>
          <p:cNvSpPr txBox="1"/>
          <p:nvPr/>
        </p:nvSpPr>
        <p:spPr>
          <a:xfrm>
            <a:off x="8718324" y="335323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三次三项式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8654C9-7BF1-63A2-B518-1BA01C38E3D2}"/>
              </a:ext>
            </a:extLst>
          </p:cNvPr>
          <p:cNvSpPr txBox="1"/>
          <p:nvPr/>
        </p:nvSpPr>
        <p:spPr>
          <a:xfrm>
            <a:off x="5291983" y="3802861"/>
            <a:ext cx="7896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5587E1F-1BE7-18DB-1ACD-ABCF2FD99AA6}"/>
              </a:ext>
            </a:extLst>
          </p:cNvPr>
          <p:cNvSpPr txBox="1"/>
          <p:nvPr/>
        </p:nvSpPr>
        <p:spPr>
          <a:xfrm>
            <a:off x="6511182" y="3802861"/>
            <a:ext cx="7896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06B2CE1-A0FA-D1C1-8287-E5DF924DB4A0}"/>
                  </a:ext>
                </a:extLst>
              </p:cNvPr>
              <p:cNvSpPr txBox="1"/>
              <p:nvPr/>
            </p:nvSpPr>
            <p:spPr>
              <a:xfrm>
                <a:off x="9863982" y="3802861"/>
                <a:ext cx="121037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_⨹_1_a2b69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" name="文本框 12" descr="{'rangeId': 12, 'hasSerialNum': 1, 'mathAnswerShape': 1}">
                <a:extLst>
                  <a:ext uri="{FF2B5EF4-FFF2-40B4-BE49-F238E27FC236}">
                    <a16:creationId xmlns:a16="http://schemas.microsoft.com/office/drawing/2014/main" id="{F06B2CE1-A0FA-D1C1-8287-E5DF924DB4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63982" y="3802861"/>
                <a:ext cx="1210374" cy="767474"/>
              </a:xfrm>
              <a:prstGeom prst="rect">
                <a:avLst/>
              </a:prstGeom>
              <a:blipFill>
                <a:blip r:embed="rId3"/>
                <a:stretch>
                  <a:fillRect l="-7538" t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214A571-DC8C-9F6F-5CCB-1BD16A37CE65}"/>
              </a:ext>
            </a:extLst>
          </p:cNvPr>
          <p:cNvCxnSpPr/>
          <p:nvPr/>
        </p:nvCxnSpPr>
        <p:spPr>
          <a:xfrm>
            <a:off x="9649194" y="4365104"/>
            <a:ext cx="13351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A7695E4D-8009-37DB-F8F2-C4FBECFB9404}"/>
              </a:ext>
            </a:extLst>
          </p:cNvPr>
          <p:cNvSpPr txBox="1"/>
          <p:nvPr/>
        </p:nvSpPr>
        <p:spPr>
          <a:xfrm>
            <a:off x="450108" y="4476723"/>
            <a:ext cx="667449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1C1D5F0-BD63-09B9-6F6A-D7C5896B7DB4}"/>
                  </a:ext>
                </a:extLst>
              </p:cNvPr>
              <p:cNvSpPr txBox="1"/>
              <p:nvPr/>
            </p:nvSpPr>
            <p:spPr>
              <a:xfrm>
                <a:off x="3985471" y="4293096"/>
                <a:ext cx="10135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1C1D5F0-BD63-09B9-6F6A-D7C5896B7D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5471" y="4293096"/>
                <a:ext cx="1013524" cy="767474"/>
              </a:xfrm>
              <a:prstGeom prst="rect">
                <a:avLst/>
              </a:prstGeom>
              <a:blipFill>
                <a:blip r:embed="rId4"/>
                <a:stretch>
                  <a:fillRect l="-963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CBB84299-80E9-D674-BF2C-69BDE2A135EC}"/>
              </a:ext>
            </a:extLst>
          </p:cNvPr>
          <p:cNvSpPr txBox="1"/>
          <p:nvPr/>
        </p:nvSpPr>
        <p:spPr>
          <a:xfrm>
            <a:off x="6647707" y="4476723"/>
            <a:ext cx="7388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5" grpId="0" build="allAtOnce"/>
      <p:bldP spid="16" grpId="0" build="allAtOnce"/>
      <p:bldP spid="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79" name="yt_shape_12679"/>
              <p:cNvSpPr txBox="1"/>
              <p:nvPr/>
            </p:nvSpPr>
            <p:spPr>
              <a:xfrm>
                <a:off x="540000" y="1645592"/>
                <a:ext cx="7671972" cy="2268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二次三项式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各项分别是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三次四项式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各项分别是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679" name="yt_shape_126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45592"/>
                <a:ext cx="7671972" cy="2268634"/>
              </a:xfrm>
              <a:prstGeom prst="rect">
                <a:avLst/>
              </a:prstGeom>
              <a:blipFill>
                <a:blip r:embed="rId2"/>
                <a:stretch>
                  <a:fillRect l="-2464" r="-1510" b="-72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679DD4A-FA35-9FEA-3022-B89E69A7FFAC}"/>
                  </a:ext>
                </a:extLst>
              </p:cNvPr>
              <p:cNvSpPr txBox="1"/>
              <p:nvPr/>
            </p:nvSpPr>
            <p:spPr>
              <a:xfrm>
                <a:off x="449989" y="2272204"/>
                <a:ext cx="6696773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二次三项式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各项分别是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679DD4A-FA35-9FEA-3022-B89E69A7FF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2204"/>
                <a:ext cx="6696773" cy="767029"/>
              </a:xfrm>
              <a:prstGeom prst="rect">
                <a:avLst/>
              </a:prstGeom>
              <a:blipFill>
                <a:blip r:embed="rId3"/>
                <a:stretch>
                  <a:fillRect l="-1457" r="-14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FFDE9C0-0C98-2F7C-7671-471BDBC03567}"/>
              </a:ext>
            </a:extLst>
          </p:cNvPr>
          <p:cNvSpPr txBox="1"/>
          <p:nvPr/>
        </p:nvSpPr>
        <p:spPr>
          <a:xfrm>
            <a:off x="449989" y="3421109"/>
            <a:ext cx="77778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三次四项式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各项分别是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1231F4-D8CB-95D0-7919-545EA23C3C1A}"/>
              </a:ext>
            </a:extLst>
          </p:cNvPr>
          <p:cNvSpPr txBox="1"/>
          <p:nvPr/>
        </p:nvSpPr>
        <p:spPr>
          <a:xfrm>
            <a:off x="517742" y="1124744"/>
            <a:ext cx="11388648" cy="520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教材第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98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页练习变式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下列多项式是几次几项式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？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分别写出各多项式中的项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5" name="yt_shape_12685"/>
          <p:cNvSpPr txBox="1"/>
          <p:nvPr/>
        </p:nvSpPr>
        <p:spPr>
          <a:xfrm>
            <a:off x="540000" y="900000"/>
            <a:ext cx="2212144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86" name="yt_shape_12686"/>
              <p:cNvSpPr txBox="1"/>
              <p:nvPr/>
            </p:nvSpPr>
            <p:spPr>
              <a:xfrm>
                <a:off x="540119" y="1399565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f0e1"/>
                  </a:rPr>
                  <a:t>整式共有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686" name="yt_shape_12686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88" name="yt_table_126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459876"/>
              </p:ext>
            </p:extLst>
          </p:nvPr>
        </p:nvGraphicFramePr>
        <p:xfrm>
          <a:off x="540056" y="256046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690" name="yt_shape_12690"/>
              <p:cNvSpPr txBox="1"/>
              <p:nvPr/>
            </p:nvSpPr>
            <p:spPr>
              <a:xfrm>
                <a:off x="540119" y="3086636"/>
                <a:ext cx="11492915" cy="10936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给出下列式子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80ac,isEnd"/>
                  </a:rPr>
                  <a:t>其中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单项式有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多项式有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整式有</a:t>
                </a:r>
                <a:r>
                  <a:rPr sz="2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填序号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690" name="yt_shape_126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86636"/>
                <a:ext cx="11492915" cy="1093633"/>
              </a:xfrm>
              <a:prstGeom prst="rect">
                <a:avLst/>
              </a:prstGeom>
              <a:blipFill>
                <a:blip r:embed="rId3"/>
                <a:stretch>
                  <a:fillRect l="-1645" b="-1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844220">
            <a:extLst>
              <a:ext uri="{FF2B5EF4-FFF2-40B4-BE49-F238E27FC236}">
                <a16:creationId xmlns:a16="http://schemas.microsoft.com/office/drawing/2014/main" id="{EA112BD0-3E0B-AAA1-1A17-2605CDD891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E4AF9A-8135-A09E-F641-932F4697DCC0}"/>
              </a:ext>
            </a:extLst>
          </p:cNvPr>
          <p:cNvSpPr txBox="1"/>
          <p:nvPr/>
        </p:nvSpPr>
        <p:spPr>
          <a:xfrm>
            <a:off x="1059708" y="20277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503DA0-55B6-B3AA-4473-C2B8F384E9CD}"/>
              </a:ext>
            </a:extLst>
          </p:cNvPr>
          <p:cNvSpPr txBox="1"/>
          <p:nvPr/>
        </p:nvSpPr>
        <p:spPr>
          <a:xfrm>
            <a:off x="1974108" y="371483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C04998-9C43-3E4F-9105-A3BA6CD220F1}"/>
              </a:ext>
            </a:extLst>
          </p:cNvPr>
          <p:cNvSpPr txBox="1"/>
          <p:nvPr/>
        </p:nvSpPr>
        <p:spPr>
          <a:xfrm>
            <a:off x="5022108" y="3714835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C2052E-8625-8EB2-1310-0EB1FA172536}"/>
              </a:ext>
            </a:extLst>
          </p:cNvPr>
          <p:cNvSpPr txBox="1"/>
          <p:nvPr/>
        </p:nvSpPr>
        <p:spPr>
          <a:xfrm>
            <a:off x="7460507" y="3714835"/>
            <a:ext cx="2008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①②③④⑤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2" name="yt_shape_12692"/>
          <p:cNvSpPr txBox="1"/>
          <p:nvPr/>
        </p:nvSpPr>
        <p:spPr>
          <a:xfrm>
            <a:off x="540000" y="900000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对多项式的相关概念理解不清致错</a:t>
            </a:r>
          </a:p>
        </p:txBody>
      </p:sp>
      <p:sp>
        <p:nvSpPr>
          <p:cNvPr id="12693" name="yt_shape_12693"/>
          <p:cNvSpPr txBox="1"/>
          <p:nvPr/>
        </p:nvSpPr>
        <p:spPr>
          <a:xfrm>
            <a:off x="540000" y="1399565"/>
            <a:ext cx="4733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94" name="yt_table_12694" title="H_180.8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6051344"/>
                  </p:ext>
                </p:extLst>
              </p:nvPr>
            </p:nvGraphicFramePr>
            <p:xfrm>
              <a:off x="540056" y="1878868"/>
              <a:ext cx="4805363" cy="2296797"/>
            </p:xfrm>
            <a:graphic>
              <a:graphicData uri="http://schemas.openxmlformats.org/drawingml/2006/table">
                <a:tbl>
                  <a:tblPr/>
                  <a:tblGrid>
                    <a:gridCol w="4805363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不是整式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多项式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的常数项是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694" name="yt_table_12694" descr="{&quot;rangeId&quot;:17,&quot;type&quot;:&quot;Option&quot;}" title="H_180.85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06051344"/>
                  </p:ext>
                </p:extLst>
              </p:nvPr>
            </p:nvGraphicFramePr>
            <p:xfrm>
              <a:off x="540056" y="1878868"/>
              <a:ext cx="4805363" cy="2296797"/>
            </p:xfrm>
            <a:graphic>
              <a:graphicData uri="http://schemas.openxmlformats.org/drawingml/2006/table">
                <a:tbl>
                  <a:tblPr/>
                  <a:tblGrid>
                    <a:gridCol w="4805363">
                      <a:extLst>
                        <a:ext uri="{9D8B030D-6E8A-4147-A177-3AD203B41FA5}">
                          <a16:colId xmlns:a16="http://schemas.microsoft.com/office/drawing/2014/main" val="10675"/>
                        </a:ext>
                      </a:extLst>
                    </a:gridCol>
                  </a:tblGrid>
                  <a:tr h="5972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020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6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4231" b="-1846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8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5904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844284">
            <a:extLst>
              <a:ext uri="{FF2B5EF4-FFF2-40B4-BE49-F238E27FC236}">
                <a16:creationId xmlns:a16="http://schemas.microsoft.com/office/drawing/2014/main" id="{93A2D69E-55EE-16E6-14AD-DF3F576C24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3E0CE6-0738-FB57-36D9-D85293B3746B}"/>
              </a:ext>
            </a:extLst>
          </p:cNvPr>
          <p:cNvSpPr txBox="1"/>
          <p:nvPr/>
        </p:nvSpPr>
        <p:spPr>
          <a:xfrm>
            <a:off x="4324886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6" name="yt_shape_1269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95" name="yt_image_12695" title="H_50.49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698" name="yt_shape_12698"/>
              <p:cNvSpPr txBox="1"/>
              <p:nvPr/>
            </p:nvSpPr>
            <p:spPr>
              <a:xfrm>
                <a:off x="540119" y="1591869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若多项式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的二次三项式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0523"/>
                  </a:rPr>
                  <a:t>的值是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698" name="yt_shape_12698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1869"/>
                <a:ext cx="11492915" cy="1106521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00" name="yt_table_1270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43299"/>
              </p:ext>
            </p:extLst>
          </p:nvPr>
        </p:nvGraphicFramePr>
        <p:xfrm>
          <a:off x="540056" y="2749178"/>
          <a:ext cx="4792980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1"/>
                  </a:ext>
                </a:extLst>
              </a:tr>
            </a:tbl>
          </a:graphicData>
        </a:graphic>
      </p:graphicFrame>
      <p:sp>
        <p:nvSpPr>
          <p:cNvPr id="12702" name="yt_shape_12702"/>
          <p:cNvSpPr txBox="1"/>
          <p:nvPr/>
        </p:nvSpPr>
        <p:spPr>
          <a:xfrm>
            <a:off x="540000" y="3750732"/>
            <a:ext cx="93791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如果一个多项式是六次多项式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那么它任何一项的次数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03" name="yt_table_127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309816"/>
              </p:ext>
            </p:extLst>
          </p:nvPr>
        </p:nvGraphicFramePr>
        <p:xfrm>
          <a:off x="540056" y="4230035"/>
          <a:ext cx="5724843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40ED2DE-D197-7816-9FC2-57465CC16FC9}"/>
              </a:ext>
            </a:extLst>
          </p:cNvPr>
          <p:cNvSpPr txBox="1"/>
          <p:nvPr/>
        </p:nvSpPr>
        <p:spPr>
          <a:xfrm>
            <a:off x="1059708" y="22165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54AAE8-4473-D38D-8575-E795FDBB2BF1}"/>
              </a:ext>
            </a:extLst>
          </p:cNvPr>
          <p:cNvSpPr txBox="1"/>
          <p:nvPr/>
        </p:nvSpPr>
        <p:spPr>
          <a:xfrm>
            <a:off x="8908189" y="37039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5" name="yt_shape_1270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的五次二项式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ec8f"/>
              </a:rPr>
              <a:t>的值为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06" name="yt_table_1270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734862"/>
              </p:ext>
            </p:extLst>
          </p:nvPr>
        </p:nvGraphicFramePr>
        <p:xfrm>
          <a:off x="540056" y="1859435"/>
          <a:ext cx="7263448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  <a:gridCol w="2740025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为任意数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5"/>
                  </a:ext>
                </a:extLst>
              </a:tr>
            </a:tbl>
          </a:graphicData>
        </a:graphic>
      </p:graphicFrame>
      <p:sp>
        <p:nvSpPr>
          <p:cNvPr id="12708" name="yt_shape_12708"/>
          <p:cNvSpPr txBox="1"/>
          <p:nvPr/>
        </p:nvSpPr>
        <p:spPr>
          <a:xfrm>
            <a:off x="540119" y="286098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洛阳市期末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如果一个多项式的各项的次数都相同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c2c5b"/>
              </a:rPr>
              <a:t>那么这个多项式叫做齐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是三次齐次多项式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72b0"/>
              </a:rPr>
              <a:t>是齐次多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09" name="yt_table_127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023319"/>
              </p:ext>
            </p:extLst>
          </p:nvPr>
        </p:nvGraphicFramePr>
        <p:xfrm>
          <a:off x="540056" y="4300555"/>
          <a:ext cx="7809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6"/>
                  </a:ext>
                </a:extLst>
              </a:tr>
            </a:tbl>
          </a:graphicData>
        </a:graphic>
      </p:graphicFrame>
      <p:sp>
        <p:nvSpPr>
          <p:cNvPr id="12711" name="yt_shape_12711"/>
          <p:cNvSpPr txBox="1"/>
          <p:nvPr/>
        </p:nvSpPr>
        <p:spPr>
          <a:xfrm>
            <a:off x="540119" y="482672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如图是一位同学数学笔记可见的一部分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cdf5b,isEnd"/>
              </a:rPr>
              <a:t>若要将这个代数式补充完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你补充的内容是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712" name="yt_shape_12712"/>
          <p:cNvSpPr txBox="1"/>
          <p:nvPr/>
        </p:nvSpPr>
        <p:spPr>
          <a:xfrm>
            <a:off x="4295828" y="5786161"/>
            <a:ext cx="36003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是一个三次三项式</a:t>
            </a:r>
            <a:endParaRPr lang="zh-CN" altLang="zh-CN" sz="2400" b="0" i="0" u="none">
              <a:solidFill>
                <a:srgbClr val="000000"/>
              </a:solidFill>
              <a:effectLst/>
              <a:latin typeface="Times New Roman" pitchFamily="24"/>
              <a:ea typeface="宋体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4ADED62F-E733-5115-6E16-22E89B0BA6C4}"/>
              </a:ext>
            </a:extLst>
          </p:cNvPr>
          <p:cNvSpPr/>
          <p:nvPr/>
        </p:nvSpPr>
        <p:spPr>
          <a:xfrm>
            <a:off x="4313238" y="5849661"/>
            <a:ext cx="3565589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904F9C-38CA-C69E-A865-6015D3FE0680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5C2448-A60D-48ED-9BD9-E0C779699260}"/>
              </a:ext>
            </a:extLst>
          </p:cNvPr>
          <p:cNvSpPr txBox="1"/>
          <p:nvPr/>
        </p:nvSpPr>
        <p:spPr>
          <a:xfrm>
            <a:off x="3423496" y="37651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BAFC1E-605C-D804-3E80-0285D107CAD9}"/>
              </a:ext>
            </a:extLst>
          </p:cNvPr>
          <p:cNvSpPr txBox="1"/>
          <p:nvPr/>
        </p:nvSpPr>
        <p:spPr>
          <a:xfrm>
            <a:off x="3545733" y="5255408"/>
            <a:ext cx="285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1850</Words>
  <Application>Microsoft Office PowerPoint</Application>
  <PresentationFormat>宽屏</PresentationFormat>
  <Paragraphs>175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12</cp:revision>
  <dcterms:created xsi:type="dcterms:W3CDTF">2024-07-27T08:54:53Z</dcterms:created>
  <dcterms:modified xsi:type="dcterms:W3CDTF">2024-07-27T13:18:48Z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