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2" r:id="rId6"/>
    <p:sldId id="373" r:id="rId7"/>
    <p:sldId id="377" r:id="rId8"/>
    <p:sldId id="378" r:id="rId9"/>
    <p:sldId id="379" r:id="rId10"/>
    <p:sldId id="381" r:id="rId11"/>
    <p:sldId id="386" r:id="rId12"/>
    <p:sldId id="388" r:id="rId13"/>
    <p:sldId id="389" r:id="rId14"/>
    <p:sldId id="391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7" name="yt_shape_10907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906" name="yt_image_10906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09" name="yt_shape_10909"/>
          <p:cNvSpPr txBox="1"/>
          <p:nvPr/>
        </p:nvSpPr>
        <p:spPr>
          <a:xfrm>
            <a:off x="540000" y="1597583"/>
            <a:ext cx="946412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有理数减法法则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减去一个数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这个数的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在下列横线上填上适当的数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F1279DE-BB1F-0D62-165A-F6A90C127B89}"/>
              </a:ext>
            </a:extLst>
          </p:cNvPr>
          <p:cNvSpPr txBox="1"/>
          <p:nvPr/>
        </p:nvSpPr>
        <p:spPr>
          <a:xfrm>
            <a:off x="6012589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加上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790406-8DC2-2913-759F-AE8CF7F81DB2}"/>
              </a:ext>
            </a:extLst>
          </p:cNvPr>
          <p:cNvSpPr txBox="1"/>
          <p:nvPr/>
        </p:nvSpPr>
        <p:spPr>
          <a:xfrm>
            <a:off x="8450989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D66ABD-2C6C-C0F9-D83A-C1840515AA59}"/>
              </a:ext>
            </a:extLst>
          </p:cNvPr>
          <p:cNvSpPr txBox="1"/>
          <p:nvPr/>
        </p:nvSpPr>
        <p:spPr>
          <a:xfrm>
            <a:off x="6698389" y="250175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73C7CE-17E3-62B2-7432-E12D2D3781D5}"/>
              </a:ext>
            </a:extLst>
          </p:cNvPr>
          <p:cNvSpPr txBox="1"/>
          <p:nvPr/>
        </p:nvSpPr>
        <p:spPr>
          <a:xfrm>
            <a:off x="5174389" y="297724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72" name="yt_shape_10972"/>
              <p:cNvSpPr txBox="1"/>
              <p:nvPr/>
            </p:nvSpPr>
            <p:spPr>
              <a:xfrm>
                <a:off x="540000" y="1286277"/>
                <a:ext cx="5283498" cy="49510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｜－｜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｜－｜－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72" name="yt_shape_109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86277"/>
                <a:ext cx="5283498" cy="4951035"/>
              </a:xfrm>
              <a:prstGeom prst="rect">
                <a:avLst/>
              </a:prstGeom>
              <a:blipFill>
                <a:blip r:embed="rId2"/>
                <a:stretch>
                  <a:fillRect l="-3580" r="-2656" b="-29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529DED6-96E2-052D-80CF-44E74FF1F89B}"/>
              </a:ext>
            </a:extLst>
          </p:cNvPr>
          <p:cNvSpPr txBox="1"/>
          <p:nvPr/>
        </p:nvSpPr>
        <p:spPr>
          <a:xfrm>
            <a:off x="449989" y="1914349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CAC88B-497C-96C5-7747-7120C929AAB3}"/>
              </a:ext>
            </a:extLst>
          </p:cNvPr>
          <p:cNvSpPr txBox="1"/>
          <p:nvPr/>
        </p:nvSpPr>
        <p:spPr>
          <a:xfrm>
            <a:off x="1669189" y="238983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3C4767-2D46-60BD-082A-AD3015B5F67F}"/>
              </a:ext>
            </a:extLst>
          </p:cNvPr>
          <p:cNvSpPr txBox="1"/>
          <p:nvPr/>
        </p:nvSpPr>
        <p:spPr>
          <a:xfrm>
            <a:off x="449989" y="3340813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8316C2-AC60-59B0-9E14-0F1708996A92}"/>
              </a:ext>
            </a:extLst>
          </p:cNvPr>
          <p:cNvSpPr txBox="1"/>
          <p:nvPr/>
        </p:nvSpPr>
        <p:spPr>
          <a:xfrm>
            <a:off x="1669189" y="381630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72CF276-F640-8E2B-E0C4-DC4A084CDB37}"/>
              </a:ext>
            </a:extLst>
          </p:cNvPr>
          <p:cNvSpPr txBox="1"/>
          <p:nvPr/>
        </p:nvSpPr>
        <p:spPr>
          <a:xfrm>
            <a:off x="449989" y="4767277"/>
            <a:ext cx="4435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9E3B72-01C7-16D0-ADE8-1AA116ADF229}"/>
              </a:ext>
            </a:extLst>
          </p:cNvPr>
          <p:cNvSpPr txBox="1"/>
          <p:nvPr/>
        </p:nvSpPr>
        <p:spPr>
          <a:xfrm>
            <a:off x="1669189" y="5242765"/>
            <a:ext cx="1387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9181115-4B5F-D722-621A-2A7C7BABF076}"/>
              </a:ext>
            </a:extLst>
          </p:cNvPr>
          <p:cNvSpPr txBox="1"/>
          <p:nvPr/>
        </p:nvSpPr>
        <p:spPr>
          <a:xfrm>
            <a:off x="1669189" y="571825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8AE170B-F278-C46E-266D-92BB4FF409F7}"/>
              </a:ext>
            </a:extLst>
          </p:cNvPr>
          <p:cNvSpPr txBox="1"/>
          <p:nvPr/>
        </p:nvSpPr>
        <p:spPr>
          <a:xfrm>
            <a:off x="540000" y="752990"/>
            <a:ext cx="6093912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计算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9" name="yt_shape_10979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现在通过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0cf3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四个中间点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最后测量远处的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每次测量的结果如下表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graphicFrame>
        <p:nvGraphicFramePr>
          <p:cNvPr id="10980" name="yt_table_1098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789018"/>
              </p:ext>
            </p:extLst>
          </p:nvPr>
        </p:nvGraphicFramePr>
        <p:xfrm>
          <a:off x="540000" y="2011799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3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1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高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高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高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高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高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982" name="yt_shape_10982"/>
          <p:cNvSpPr txBox="1"/>
          <p:nvPr/>
        </p:nvSpPr>
        <p:spPr>
          <a:xfrm>
            <a:off x="540000" y="3415405"/>
            <a:ext cx="1077218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处的高度是多少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处的高度是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128A3C-7941-E1CC-8FFA-2461AE814AF7}"/>
              </a:ext>
            </a:extLst>
          </p:cNvPr>
          <p:cNvSpPr txBox="1"/>
          <p:nvPr/>
        </p:nvSpPr>
        <p:spPr>
          <a:xfrm>
            <a:off x="449989" y="3844087"/>
            <a:ext cx="10848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85351A-C02E-EAD3-1B4A-53F076346550}"/>
              </a:ext>
            </a:extLst>
          </p:cNvPr>
          <p:cNvSpPr txBox="1"/>
          <p:nvPr/>
        </p:nvSpPr>
        <p:spPr>
          <a:xfrm>
            <a:off x="449989" y="4319575"/>
            <a:ext cx="3661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处的高度是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6" name="yt_shape_10986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985" name="yt_image_10985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88" name="yt_shape_10988"/>
          <p:cNvSpPr txBox="1"/>
          <p:nvPr/>
        </p:nvSpPr>
        <p:spPr>
          <a:xfrm>
            <a:off x="540119" y="1597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新情境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众所周知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公元纪年中没有公元零年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fd9bc,isEnd"/>
              </a:rPr>
              <a:t>历史的长河就像一条如图的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缺零数轴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比如阿基米德出生于公元前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公元前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年就可以用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e6a7,isEnd"/>
              </a:rPr>
              <a:t>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零数轴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而数轴上的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则代表公元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那么公元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ccfc,isEnd"/>
              </a:rPr>
              <a:t>年和公元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年相差的年数为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989" name="yt_image_10989" title="H_18.9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7822" y="3669645"/>
            <a:ext cx="2096355" cy="24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ACB693-64AD-F446-901E-3079211542BD}"/>
              </a:ext>
            </a:extLst>
          </p:cNvPr>
          <p:cNvSpPr txBox="1"/>
          <p:nvPr/>
        </p:nvSpPr>
        <p:spPr>
          <a:xfrm>
            <a:off x="3488583" y="2977241"/>
            <a:ext cx="1694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2" name="yt_shape_10992"/>
          <p:cNvSpPr txBox="1"/>
          <p:nvPr/>
        </p:nvSpPr>
        <p:spPr>
          <a:xfrm>
            <a:off x="540119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0991" name="yt_image_10991" title="H_29.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94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94" name="yt_shape_10994"/>
          <p:cNvSpPr txBox="1"/>
          <p:nvPr/>
        </p:nvSpPr>
        <p:spPr>
          <a:xfrm>
            <a:off x="540119" y="1484784"/>
            <a:ext cx="838691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利用数轴探究任意两点之间的距离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探究数轴上任意两点之间的距离与这两点对应的数的关系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0997" name="yt_image_10997" title="H_36.7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6334" y="2595754"/>
            <a:ext cx="3199330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99" name="yt_shape_10999"/>
          <p:cNvSpPr txBox="1"/>
          <p:nvPr/>
        </p:nvSpPr>
        <p:spPr>
          <a:xfrm>
            <a:off x="540119" y="3112783"/>
            <a:ext cx="920764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9F7F22-438F-6B50-F626-E65957B1B011}"/>
              </a:ext>
            </a:extLst>
          </p:cNvPr>
          <p:cNvSpPr txBox="1"/>
          <p:nvPr/>
        </p:nvSpPr>
        <p:spPr>
          <a:xfrm>
            <a:off x="4399808" y="306597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E569D8-8953-F32D-262D-E230AE11B722}"/>
              </a:ext>
            </a:extLst>
          </p:cNvPr>
          <p:cNvSpPr txBox="1"/>
          <p:nvPr/>
        </p:nvSpPr>
        <p:spPr>
          <a:xfrm>
            <a:off x="8806707" y="306597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47BD79-7EF3-09F6-3D86-51059EECB416}"/>
              </a:ext>
            </a:extLst>
          </p:cNvPr>
          <p:cNvSpPr txBox="1"/>
          <p:nvPr/>
        </p:nvSpPr>
        <p:spPr>
          <a:xfrm>
            <a:off x="4399808" y="354146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DB43F7-BB7E-31D4-377A-83C247AFAB0B}"/>
              </a:ext>
            </a:extLst>
          </p:cNvPr>
          <p:cNvSpPr txBox="1"/>
          <p:nvPr/>
        </p:nvSpPr>
        <p:spPr>
          <a:xfrm>
            <a:off x="8771782" y="354146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170474-22BB-4DE8-3738-CCE5CF537C17}"/>
              </a:ext>
            </a:extLst>
          </p:cNvPr>
          <p:cNvSpPr txBox="1"/>
          <p:nvPr/>
        </p:nvSpPr>
        <p:spPr>
          <a:xfrm>
            <a:off x="4382346" y="4016953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55F2FCA-E2F3-7921-17C5-2215B74812B4}"/>
              </a:ext>
            </a:extLst>
          </p:cNvPr>
          <p:cNvSpPr txBox="1"/>
          <p:nvPr/>
        </p:nvSpPr>
        <p:spPr>
          <a:xfrm>
            <a:off x="8789246" y="4016953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002" name="yt_shape_11002"/>
          <p:cNvSpPr txBox="1"/>
          <p:nvPr/>
        </p:nvSpPr>
        <p:spPr>
          <a:xfrm>
            <a:off x="511091" y="4601202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415be,isEnd"/>
              </a:rPr>
              <a:t>那么它们之间的距离可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利用你发现的结论解决下列问题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若数轴上表示数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E4E727F-43ED-CFC0-67EE-73C16756E026}"/>
              </a:ext>
            </a:extLst>
          </p:cNvPr>
          <p:cNvSpPr txBox="1"/>
          <p:nvPr/>
        </p:nvSpPr>
        <p:spPr>
          <a:xfrm>
            <a:off x="2497530" y="5029884"/>
            <a:ext cx="196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E505A7C-3A29-ED6F-3B06-785F7397DCF8}"/>
              </a:ext>
            </a:extLst>
          </p:cNvPr>
          <p:cNvSpPr txBox="1"/>
          <p:nvPr/>
        </p:nvSpPr>
        <p:spPr>
          <a:xfrm>
            <a:off x="8488754" y="598086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4" name="yt_shape_10914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913" name="yt_image_10913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16" name="yt_shape_10916"/>
          <p:cNvSpPr txBox="1"/>
          <p:nvPr/>
        </p:nvSpPr>
        <p:spPr>
          <a:xfrm>
            <a:off x="540000" y="1603297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有理数的减法法则</a:t>
            </a:r>
          </a:p>
        </p:txBody>
      </p:sp>
      <p:sp>
        <p:nvSpPr>
          <p:cNvPr id="10917" name="yt_shape_10917"/>
          <p:cNvSpPr txBox="1"/>
          <p:nvPr/>
        </p:nvSpPr>
        <p:spPr>
          <a:xfrm>
            <a:off x="540000" y="2102862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18" name="yt_table_1091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656719"/>
              </p:ext>
            </p:extLst>
          </p:nvPr>
        </p:nvGraphicFramePr>
        <p:xfrm>
          <a:off x="540056" y="2582165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2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2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3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4"/>
                  </a:ext>
                </a:extLst>
              </a:tr>
            </a:tbl>
          </a:graphicData>
        </a:graphic>
      </p:graphicFrame>
      <p:sp>
        <p:nvSpPr>
          <p:cNvPr id="10920" name="yt_shape_10920"/>
          <p:cNvSpPr txBox="1"/>
          <p:nvPr/>
        </p:nvSpPr>
        <p:spPr>
          <a:xfrm>
            <a:off x="540000" y="3108336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21" name="yt_table_1092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03776"/>
              </p:ext>
            </p:extLst>
          </p:nvPr>
        </p:nvGraphicFramePr>
        <p:xfrm>
          <a:off x="540056" y="3587639"/>
          <a:ext cx="5910263" cy="1901952"/>
        </p:xfrm>
        <a:graphic>
          <a:graphicData uri="http://schemas.openxmlformats.org/drawingml/2006/table">
            <a:tbl>
              <a:tblPr/>
              <a:tblGrid>
                <a:gridCol w="5910263">
                  <a:extLst>
                    <a:ext uri="{9D8B030D-6E8A-4147-A177-3AD203B41FA5}">
                      <a16:colId xmlns:a16="http://schemas.microsoft.com/office/drawing/2014/main" val="102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一个正数减去一个负数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结果是正数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零减去一个数的结果是负数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一个负数减去一个负数结果是负数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读作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减负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</a:tbl>
          </a:graphicData>
        </a:graphic>
      </p:graphicFrame>
      <p:pic>
        <p:nvPicPr>
          <p:cNvPr id="3" name="yt_shape_1722070640194">
            <a:extLst>
              <a:ext uri="{FF2B5EF4-FFF2-40B4-BE49-F238E27FC236}">
                <a16:creationId xmlns:a16="http://schemas.microsoft.com/office/drawing/2014/main" id="{135EA5E4-2B32-37F0-4AB0-CB29B0597B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9BCC0E-ECB2-26AF-A29F-31C33A8258FC}"/>
              </a:ext>
            </a:extLst>
          </p:cNvPr>
          <p:cNvSpPr txBox="1"/>
          <p:nvPr/>
        </p:nvSpPr>
        <p:spPr>
          <a:xfrm>
            <a:off x="38789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653598-445F-2ABD-AAE6-3FD2591E2456}"/>
              </a:ext>
            </a:extLst>
          </p:cNvPr>
          <p:cNvSpPr txBox="1"/>
          <p:nvPr/>
        </p:nvSpPr>
        <p:spPr>
          <a:xfrm>
            <a:off x="3878989" y="30615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3" name="yt_shape_10923"/>
          <p:cNvSpPr txBox="1"/>
          <p:nvPr/>
        </p:nvSpPr>
        <p:spPr>
          <a:xfrm>
            <a:off x="540000" y="900000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24" name="yt_table_109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566708"/>
              </p:ext>
            </p:extLst>
          </p:nvPr>
        </p:nvGraphicFramePr>
        <p:xfrm>
          <a:off x="540056" y="1379303"/>
          <a:ext cx="8180706" cy="950976"/>
        </p:xfrm>
        <a:graphic>
          <a:graphicData uri="http://schemas.openxmlformats.org/drawingml/2006/table">
            <a:tbl>
              <a:tblPr/>
              <a:tblGrid>
                <a:gridCol w="4556443">
                  <a:extLst>
                    <a:ext uri="{9D8B030D-6E8A-4147-A177-3AD203B41FA5}">
                      <a16:colId xmlns:a16="http://schemas.microsoft.com/office/drawing/2014/main" val="10233"/>
                    </a:ext>
                  </a:extLst>
                </a:gridCol>
                <a:gridCol w="3624263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84523DF-746C-4BF3-F080-CD8A8F2B17DF}"/>
              </a:ext>
            </a:extLst>
          </p:cNvPr>
          <p:cNvSpPr txBox="1"/>
          <p:nvPr/>
        </p:nvSpPr>
        <p:spPr>
          <a:xfrm>
            <a:off x="4488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26" name="yt_shape_10926"/>
              <p:cNvSpPr txBox="1"/>
              <p:nvPr/>
            </p:nvSpPr>
            <p:spPr>
              <a:xfrm>
                <a:off x="540119" y="900000"/>
                <a:ext cx="11492915" cy="56325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								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	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			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								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			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						 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2_3f240"/>
                  </a:rPr>
                  <a:t>＝－</a:t>
                </a:r>
                <a:b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endParaRPr lang="en-US" altLang="zh-CN" sz="2400" b="0" i="0" u="none" spc="150" dirty="0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10926" name="yt_shape_109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632504"/>
              </a:xfrm>
              <a:prstGeom prst="rect">
                <a:avLst/>
              </a:prstGeom>
              <a:blipFill>
                <a:blip r:embed="rId2"/>
                <a:stretch>
                  <a:fillRect l="-1645" t="-9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98D9CC0-C01A-7096-468E-5030F6855EBB}"/>
              </a:ext>
            </a:extLst>
          </p:cNvPr>
          <p:cNvSpPr txBox="1"/>
          <p:nvPr/>
        </p:nvSpPr>
        <p:spPr>
          <a:xfrm>
            <a:off x="450109" y="1804170"/>
            <a:ext cx="4925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	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15A3A2-C5A5-C6AC-CC39-BC8BAC445374}"/>
              </a:ext>
            </a:extLst>
          </p:cNvPr>
          <p:cNvSpPr txBox="1"/>
          <p:nvPr/>
        </p:nvSpPr>
        <p:spPr>
          <a:xfrm>
            <a:off x="1669308" y="2279658"/>
            <a:ext cx="886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							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8AD0B0-DB79-D60D-AFD9-E9BD2646EC24}"/>
              </a:ext>
            </a:extLst>
          </p:cNvPr>
          <p:cNvSpPr txBox="1"/>
          <p:nvPr/>
        </p:nvSpPr>
        <p:spPr>
          <a:xfrm>
            <a:off x="450109" y="3230634"/>
            <a:ext cx="470978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	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				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7349E0-970D-33BD-1A85-72A4C7CD2314}"/>
              </a:ext>
            </a:extLst>
          </p:cNvPr>
          <p:cNvSpPr txBox="1"/>
          <p:nvPr/>
        </p:nvSpPr>
        <p:spPr>
          <a:xfrm>
            <a:off x="1669308" y="3706122"/>
            <a:ext cx="370661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								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1782E1-4E33-AA12-BB7B-A3E3E1F6CC2C}"/>
              </a:ext>
            </a:extLst>
          </p:cNvPr>
          <p:cNvSpPr txBox="1"/>
          <p:nvPr/>
        </p:nvSpPr>
        <p:spPr>
          <a:xfrm>
            <a:off x="450108" y="4741151"/>
            <a:ext cx="5049159" cy="7684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原式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＝－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1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8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2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6			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E57E28C-7153-6FA3-6D45-C96724F8AAFF}"/>
              </a:ext>
            </a:extLst>
          </p:cNvPr>
          <p:cNvSpPr txBox="1"/>
          <p:nvPr/>
        </p:nvSpPr>
        <p:spPr>
          <a:xfrm>
            <a:off x="1768283" y="5424667"/>
            <a:ext cx="1189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C43B701-BCE4-BDF2-AC25-B92ED2718318}"/>
              </a:ext>
            </a:extLst>
          </p:cNvPr>
          <p:cNvSpPr txBox="1"/>
          <p:nvPr/>
        </p:nvSpPr>
        <p:spPr>
          <a:xfrm>
            <a:off x="6680939" y="5429636"/>
            <a:ext cx="999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3f240"/>
              </a:rPr>
              <a:t>＝－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3f240"/>
              </a:rPr>
              <a:t>7.</a:t>
            </a:r>
            <a:b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407B55A-5CDA-70BB-F929-FC4EA45D8400}"/>
              </a:ext>
            </a:extLst>
          </p:cNvPr>
          <p:cNvSpPr txBox="1"/>
          <p:nvPr/>
        </p:nvSpPr>
        <p:spPr>
          <a:xfrm>
            <a:off x="5499267" y="1844824"/>
            <a:ext cx="6093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3D85DF3-4367-FB2F-F055-CD503441552D}"/>
              </a:ext>
            </a:extLst>
          </p:cNvPr>
          <p:cNvSpPr txBox="1"/>
          <p:nvPr/>
        </p:nvSpPr>
        <p:spPr>
          <a:xfrm>
            <a:off x="6719364" y="2349396"/>
            <a:ext cx="9608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1A8175C-D23B-EF33-FBFE-5F9F99F76494}"/>
              </a:ext>
            </a:extLst>
          </p:cNvPr>
          <p:cNvSpPr txBox="1"/>
          <p:nvPr/>
        </p:nvSpPr>
        <p:spPr>
          <a:xfrm>
            <a:off x="5499267" y="3224482"/>
            <a:ext cx="39851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088A13F-BA53-6DC8-162F-101C88C05EF8}"/>
              </a:ext>
            </a:extLst>
          </p:cNvPr>
          <p:cNvSpPr txBox="1"/>
          <p:nvPr/>
        </p:nvSpPr>
        <p:spPr>
          <a:xfrm>
            <a:off x="6554816" y="3766751"/>
            <a:ext cx="34296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5B6DD20C-FA1B-8B1A-9EDD-EBDD7C4CA1FD}"/>
                  </a:ext>
                </a:extLst>
              </p:cNvPr>
              <p:cNvSpPr txBox="1"/>
              <p:nvPr/>
            </p:nvSpPr>
            <p:spPr>
              <a:xfrm>
                <a:off x="5375921" y="4900743"/>
                <a:ext cx="6093912" cy="616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zh-CN" altLang="zh-CN" sz="2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解</a:t>
                </a:r>
                <a:r>
                  <a:rPr kumimoji="0" lang="zh-CN" altLang="zh-CN" sz="2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：</a:t>
                </a:r>
                <a:r>
                  <a:rPr kumimoji="0" lang="zh-CN" altLang="zh-CN" sz="2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cs typeface="+mn-cs"/>
                  </a:rPr>
                  <a:t>原式</a:t>
                </a:r>
                <a:r>
                  <a:rPr kumimoji="0" lang="zh-CN" altLang="zh-CN" sz="2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＝（－</a:t>
                </a:r>
                <a:r>
                  <a:rPr kumimoji="0" lang="en-US" altLang="zh-CN" sz="2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2</a:t>
                </a:r>
                <a:r>
                  <a:rPr kumimoji="0" lang="en-US" altLang="zh-CN" sz="1500" b="0" i="1" u="none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）＋（－</a:t>
                </a:r>
                <a:r>
                  <a:rPr kumimoji="0" lang="en-US" altLang="zh-CN" sz="2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4</a:t>
                </a:r>
                <a:r>
                  <a:rPr kumimoji="0" lang="en-US" altLang="zh-CN" sz="1500" b="0" i="1" u="none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</a:t>
                </a:r>
                <a:endParaRPr lang="zh-CN" altLang="en-US" dirty="0"/>
              </a:p>
            </p:txBody>
          </p:sp>
        </mc:Choice>
        <mc:Fallback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5B6DD20C-FA1B-8B1A-9EDD-EBDD7C4CA1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5921" y="4900743"/>
                <a:ext cx="6093912" cy="616515"/>
              </a:xfrm>
              <a:prstGeom prst="rect">
                <a:avLst/>
              </a:prstGeom>
              <a:blipFill>
                <a:blip r:embed="rId3"/>
                <a:stretch>
                  <a:fillRect l="-1600" b="-89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3" grpId="0"/>
      <p:bldP spid="17" grpId="0"/>
      <p:bldP spid="21" grpId="0"/>
      <p:bldP spid="25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5" name="yt_shape_10935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有理数减法的一般应用</a:t>
            </a:r>
          </a:p>
        </p:txBody>
      </p:sp>
      <p:sp>
        <p:nvSpPr>
          <p:cNvPr id="10936" name="yt_shape_10936"/>
          <p:cNvSpPr txBox="1"/>
          <p:nvPr/>
        </p:nvSpPr>
        <p:spPr>
          <a:xfrm>
            <a:off x="540000" y="1399565"/>
            <a:ext cx="99177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38" name="yt_table_1093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428433"/>
              </p:ext>
            </p:extLst>
          </p:nvPr>
        </p:nvGraphicFramePr>
        <p:xfrm>
          <a:off x="540056" y="1878868"/>
          <a:ext cx="7823836" cy="950976"/>
        </p:xfrm>
        <a:graphic>
          <a:graphicData uri="http://schemas.openxmlformats.org/drawingml/2006/table">
            <a:tbl>
              <a:tblPr/>
              <a:tblGrid>
                <a:gridCol w="4351973">
                  <a:extLst>
                    <a:ext uri="{9D8B030D-6E8A-4147-A177-3AD203B41FA5}">
                      <a16:colId xmlns:a16="http://schemas.microsoft.com/office/drawing/2014/main" val="10235"/>
                    </a:ext>
                  </a:extLst>
                </a:gridCol>
                <a:gridCol w="3471863">
                  <a:extLst>
                    <a:ext uri="{9D8B030D-6E8A-4147-A177-3AD203B41FA5}">
                      <a16:colId xmlns:a16="http://schemas.microsoft.com/office/drawing/2014/main" val="102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上述情况都有可能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2"/>
                  </a:ext>
                </a:extLst>
              </a:tr>
            </a:tbl>
          </a:graphicData>
        </a:graphic>
      </p:graphicFrame>
      <p:pic>
        <p:nvPicPr>
          <p:cNvPr id="10937" name="yt_image_10937_skip" title="H_20.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70202" y="1878868"/>
            <a:ext cx="1979717" cy="26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40" name="yt_shape_10940"/>
          <p:cNvSpPr txBox="1"/>
          <p:nvPr/>
        </p:nvSpPr>
        <p:spPr>
          <a:xfrm>
            <a:off x="540000" y="2880422"/>
            <a:ext cx="85920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在下面的数轴上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42" name="yt_table_1094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6984771"/>
              </p:ext>
            </p:extLst>
          </p:nvPr>
        </p:nvGraphicFramePr>
        <p:xfrm>
          <a:off x="540056" y="3359725"/>
          <a:ext cx="7720966" cy="475488"/>
        </p:xfrm>
        <a:graphic>
          <a:graphicData uri="http://schemas.openxmlformats.org/drawingml/2006/table">
            <a:tbl>
              <a:tblPr/>
              <a:tblGrid>
                <a:gridCol w="2210118">
                  <a:extLst>
                    <a:ext uri="{9D8B030D-6E8A-4147-A177-3AD203B41FA5}">
                      <a16:colId xmlns:a16="http://schemas.microsoft.com/office/drawing/2014/main" val="10237"/>
                    </a:ext>
                  </a:extLst>
                </a:gridCol>
                <a:gridCol w="2141855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  <a:gridCol w="2124393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102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</a:tbl>
          </a:graphicData>
        </a:graphic>
      </p:graphicFrame>
      <p:pic>
        <p:nvPicPr>
          <p:cNvPr id="10941" name="yt_image_10941_skip" title="H_38.4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51419" y="3359725"/>
            <a:ext cx="2898702" cy="48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44" name="yt_shape_10944"/>
          <p:cNvSpPr txBox="1"/>
          <p:nvPr/>
        </p:nvSpPr>
        <p:spPr>
          <a:xfrm>
            <a:off x="540119" y="389857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如图所示为衡阳市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日的天气预报图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33cf3"/>
              </a:rPr>
              <a:t>则这天最高温度与最低温度的差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48" name="yt_table_1094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445407"/>
              </p:ext>
            </p:extLst>
          </p:nvPr>
        </p:nvGraphicFramePr>
        <p:xfrm>
          <a:off x="540056" y="4858009"/>
          <a:ext cx="6002973" cy="950976"/>
        </p:xfrm>
        <a:graphic>
          <a:graphicData uri="http://schemas.openxmlformats.org/drawingml/2006/table">
            <a:tbl>
              <a:tblPr/>
              <a:tblGrid>
                <a:gridCol w="4351973">
                  <a:extLst>
                    <a:ext uri="{9D8B030D-6E8A-4147-A177-3AD203B41FA5}">
                      <a16:colId xmlns:a16="http://schemas.microsoft.com/office/drawing/2014/main" val="10241"/>
                    </a:ext>
                  </a:extLst>
                </a:gridCol>
                <a:gridCol w="1651000">
                  <a:extLst>
                    <a:ext uri="{9D8B030D-6E8A-4147-A177-3AD203B41FA5}">
                      <a16:colId xmlns:a16="http://schemas.microsoft.com/office/drawing/2014/main" val="102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</a:tbl>
          </a:graphicData>
        </a:graphic>
      </p:graphicFrame>
      <p:grpSp>
        <p:nvGrpSpPr>
          <p:cNvPr id="10945" name="yt_shape_10945_skip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53694" y="4557063"/>
            <a:ext cx="1212732" cy="1679589"/>
            <a:chOff x="0" y="0"/>
            <a:chExt cx="1212732" cy="1679589"/>
          </a:xfrm>
        </p:grpSpPr>
        <p:pic>
          <p:nvPicPr>
            <p:cNvPr id="2" name="yt_image_1094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212732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47" name="yt_shape_10947" descr="{&quot;rangeId&quot;:0,&quot;IgnoreLineSpacing&quot;:1}"/>
            <p:cNvSpPr txBox="1"/>
            <p:nvPr/>
          </p:nvSpPr>
          <p:spPr>
            <a:xfrm>
              <a:off x="73085" y="131958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pic>
        <p:nvPicPr>
          <p:cNvPr id="4" name="yt_shape_1722070640276">
            <a:extLst>
              <a:ext uri="{FF2B5EF4-FFF2-40B4-BE49-F238E27FC236}">
                <a16:creationId xmlns:a16="http://schemas.microsoft.com/office/drawing/2014/main" id="{C26FC566-5900-5D25-6CBB-1E0F6E817D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7ECD075-30B5-6301-D638-FDAB1B0AF3AC}"/>
              </a:ext>
            </a:extLst>
          </p:cNvPr>
          <p:cNvSpPr txBox="1"/>
          <p:nvPr/>
        </p:nvSpPr>
        <p:spPr>
          <a:xfrm>
            <a:off x="94415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8B3321-DB6D-A74D-1F04-E49A2CF0AC55}"/>
              </a:ext>
            </a:extLst>
          </p:cNvPr>
          <p:cNvSpPr txBox="1"/>
          <p:nvPr/>
        </p:nvSpPr>
        <p:spPr>
          <a:xfrm>
            <a:off x="8146189" y="28336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76B592-FCA0-99CE-89D2-0DAF4CF31BC5}"/>
              </a:ext>
            </a:extLst>
          </p:cNvPr>
          <p:cNvSpPr txBox="1"/>
          <p:nvPr/>
        </p:nvSpPr>
        <p:spPr>
          <a:xfrm>
            <a:off x="1364508" y="43272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0" name="yt_shape_10950"/>
          <p:cNvSpPr txBox="1"/>
          <p:nvPr/>
        </p:nvSpPr>
        <p:spPr>
          <a:xfrm>
            <a:off x="540000" y="900000"/>
            <a:ext cx="79813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两处的高度相差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54" name="yt_table_1095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5941165"/>
              </p:ext>
            </p:extLst>
          </p:nvPr>
        </p:nvGraphicFramePr>
        <p:xfrm>
          <a:off x="540056" y="3256217"/>
          <a:ext cx="9365616" cy="475488"/>
        </p:xfrm>
        <a:graphic>
          <a:graphicData uri="http://schemas.openxmlformats.org/drawingml/2006/table">
            <a:tbl>
              <a:tblPr/>
              <a:tblGrid>
                <a:gridCol w="2659380">
                  <a:extLst>
                    <a:ext uri="{9D8B030D-6E8A-4147-A177-3AD203B41FA5}">
                      <a16:colId xmlns:a16="http://schemas.microsoft.com/office/drawing/2014/main" val="10243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244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102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</a:tbl>
          </a:graphicData>
        </a:graphic>
      </p:graphicFrame>
      <p:grpSp>
        <p:nvGrpSpPr>
          <p:cNvPr id="10951" name="yt_shape_10951_skip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33332" y="1379303"/>
            <a:ext cx="2523441" cy="1877328"/>
            <a:chOff x="0" y="0"/>
            <a:chExt cx="2523441" cy="1877328"/>
          </a:xfrm>
        </p:grpSpPr>
        <p:pic>
          <p:nvPicPr>
            <p:cNvPr id="2" name="yt_image_1095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23441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53" name="yt_shape_10953" descr="{&quot;rangeId&quot;:0,&quot;IgnoreLineSpacing&quot;:1}"/>
            <p:cNvSpPr txBox="1"/>
            <p:nvPr/>
          </p:nvSpPr>
          <p:spPr>
            <a:xfrm>
              <a:off x="728439" y="1517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ADF415E-3372-5C7D-C36A-E52A56131044}"/>
              </a:ext>
            </a:extLst>
          </p:cNvPr>
          <p:cNvSpPr txBox="1"/>
          <p:nvPr/>
        </p:nvSpPr>
        <p:spPr>
          <a:xfrm>
            <a:off x="75238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" name="yt_shape_10956"/>
          <p:cNvSpPr txBox="1"/>
          <p:nvPr/>
        </p:nvSpPr>
        <p:spPr>
          <a:xfrm>
            <a:off x="540000" y="900000"/>
            <a:ext cx="99257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已知两个加数的和是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其中一个加数是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则另一个加数是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332BF9-D262-E275-E540-90B93B7055F3}"/>
              </a:ext>
            </a:extLst>
          </p:cNvPr>
          <p:cNvSpPr txBox="1"/>
          <p:nvPr/>
        </p:nvSpPr>
        <p:spPr>
          <a:xfrm>
            <a:off x="9365389" y="85319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" name="yt_shape_10957"/>
          <p:cNvSpPr txBox="1"/>
          <p:nvPr/>
        </p:nvSpPr>
        <p:spPr>
          <a:xfrm>
            <a:off x="540000" y="900000"/>
            <a:ext cx="652101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将减法转化为加法时因忽略符号致错</a:t>
            </a:r>
          </a:p>
        </p:txBody>
      </p:sp>
      <p:sp>
        <p:nvSpPr>
          <p:cNvPr id="10958" name="yt_shape_10958"/>
          <p:cNvSpPr txBox="1"/>
          <p:nvPr/>
        </p:nvSpPr>
        <p:spPr>
          <a:xfrm>
            <a:off x="540000" y="1399565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959" name="yt_shape_10959"/>
          <p:cNvSpPr txBox="1"/>
          <p:nvPr/>
        </p:nvSpPr>
        <p:spPr>
          <a:xfrm>
            <a:off x="540000" y="1878868"/>
            <a:ext cx="323165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070640347">
            <a:extLst>
              <a:ext uri="{FF2B5EF4-FFF2-40B4-BE49-F238E27FC236}">
                <a16:creationId xmlns:a16="http://schemas.microsoft.com/office/drawing/2014/main" id="{BDEFB1EE-A5FB-A5FA-6838-C575BBBFE1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B2193A-93B6-667E-988D-25DD0B3C14FD}"/>
              </a:ext>
            </a:extLst>
          </p:cNvPr>
          <p:cNvSpPr txBox="1"/>
          <p:nvPr/>
        </p:nvSpPr>
        <p:spPr>
          <a:xfrm>
            <a:off x="449989" y="1832062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593D83-A35C-D0E7-A5D9-7085400834B1}"/>
              </a:ext>
            </a:extLst>
          </p:cNvPr>
          <p:cNvSpPr txBox="1"/>
          <p:nvPr/>
        </p:nvSpPr>
        <p:spPr>
          <a:xfrm>
            <a:off x="1669189" y="230755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AB06F1-021E-2E46-5E47-3E443F549548}"/>
              </a:ext>
            </a:extLst>
          </p:cNvPr>
          <p:cNvSpPr txBox="1"/>
          <p:nvPr/>
        </p:nvSpPr>
        <p:spPr>
          <a:xfrm>
            <a:off x="1669189" y="278303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1" name="yt_shape_10961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960" name="yt_image_10960" title="H_50.4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63" name="yt_shape_10963"/>
          <p:cNvSpPr txBox="1"/>
          <p:nvPr/>
        </p:nvSpPr>
        <p:spPr>
          <a:xfrm>
            <a:off x="540000" y="1591869"/>
            <a:ext cx="85903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64" name="yt_table_1096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849769"/>
              </p:ext>
            </p:extLst>
          </p:nvPr>
        </p:nvGraphicFramePr>
        <p:xfrm>
          <a:off x="540056" y="2071172"/>
          <a:ext cx="64712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2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8"/>
                  </a:ext>
                </a:extLst>
              </a:tr>
            </a:tbl>
          </a:graphicData>
        </a:graphic>
      </p:graphicFrame>
      <p:sp>
        <p:nvSpPr>
          <p:cNvPr id="10966" name="yt_shape_10966"/>
          <p:cNvSpPr txBox="1"/>
          <p:nvPr/>
        </p:nvSpPr>
        <p:spPr>
          <a:xfrm>
            <a:off x="540119" y="30727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一名粗心的同学在进行加法运算时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错写成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9f2d"/>
              </a:rPr>
              <a:t>进行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这样他得到的结果比正确答案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67" name="yt_table_1096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747"/>
              </p:ext>
            </p:extLst>
          </p:nvPr>
        </p:nvGraphicFramePr>
        <p:xfrm>
          <a:off x="540056" y="4032161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4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5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少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少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9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969" name="yt_shape_10969"/>
              <p:cNvSpPr txBox="1"/>
              <p:nvPr/>
            </p:nvSpPr>
            <p:spPr>
              <a:xfrm>
                <a:off x="540119" y="4558332"/>
                <a:ext cx="11492915" cy="17845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分类讨论思想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若数轴上的点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所对应的数是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4effc,isEnd"/>
                  </a:rPr>
                  <a:t>个单位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长度的点所表示的数是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</a:t>
                </a:r>
                <a:r>
                  <a:rPr sz="1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969" name="yt_shape_109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558332"/>
                <a:ext cx="11492915" cy="1784527"/>
              </a:xfrm>
              <a:prstGeom prst="rect">
                <a:avLst/>
              </a:prstGeom>
              <a:blipFill>
                <a:blip r:embed="rId3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91EAAE6-0002-C29B-E885-2CADAE73F687}"/>
              </a:ext>
            </a:extLst>
          </p:cNvPr>
          <p:cNvSpPr txBox="1"/>
          <p:nvPr/>
        </p:nvSpPr>
        <p:spPr>
          <a:xfrm>
            <a:off x="8144411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5F9F32-5542-3636-BD38-A7826FB343F1}"/>
              </a:ext>
            </a:extLst>
          </p:cNvPr>
          <p:cNvSpPr txBox="1"/>
          <p:nvPr/>
        </p:nvSpPr>
        <p:spPr>
          <a:xfrm>
            <a:off x="5936508" y="350140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7958A0A-D4EC-05C9-69C2-FA701CD2A284}"/>
                  </a:ext>
                </a:extLst>
              </p:cNvPr>
              <p:cNvSpPr txBox="1"/>
              <p:nvPr/>
            </p:nvSpPr>
            <p:spPr>
              <a:xfrm>
                <a:off x="3775699" y="5033715"/>
                <a:ext cx="19993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7958A0A-D4EC-05C9-69C2-FA701CD2A2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5699" y="5033715"/>
                <a:ext cx="1999361" cy="765061"/>
              </a:xfrm>
              <a:prstGeom prst="rect">
                <a:avLst/>
              </a:prstGeom>
              <a:blipFill>
                <a:blip r:embed="rId4"/>
                <a:stretch>
                  <a:fillRect l="-457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1560</Words>
  <Application>Microsoft Office PowerPoint</Application>
  <PresentationFormat>宽屏</PresentationFormat>
  <Paragraphs>163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2024-07-27T12:31:53Z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