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2" r:id="rId6"/>
    <p:sldId id="373" r:id="rId7"/>
    <p:sldId id="379" r:id="rId8"/>
    <p:sldId id="381" r:id="rId9"/>
    <p:sldId id="383" r:id="rId10"/>
    <p:sldId id="386" r:id="rId11"/>
    <p:sldId id="388" r:id="rId12"/>
    <p:sldId id="390" r:id="rId13"/>
    <p:sldId id="395" r:id="rId14"/>
    <p:sldId id="392" r:id="rId15"/>
    <p:sldId id="394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5" name="yt_shape_13145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144" name="yt_image_13144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47" name="yt_shape_13147"/>
          <p:cNvSpPr txBox="1"/>
          <p:nvPr/>
        </p:nvSpPr>
        <p:spPr>
          <a:xfrm>
            <a:off x="540119" y="15975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去括号和合并同类项是整式加减的基础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整式加减运算的一般步骤是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fa1d,isEnd"/>
              </a:rPr>
              <a:t>先去括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再合并同类项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应先去括号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ACDB7FF-B12A-D32F-B936-9B2FE3655F6C}"/>
              </a:ext>
            </a:extLst>
          </p:cNvPr>
          <p:cNvSpPr txBox="1"/>
          <p:nvPr/>
        </p:nvSpPr>
        <p:spPr>
          <a:xfrm>
            <a:off x="10737107" y="2501753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67571"/>
              </a:rPr>
              <a:t>合并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C08CEC-1F5B-98E2-968E-F573B5CEDAC2}"/>
              </a:ext>
            </a:extLst>
          </p:cNvPr>
          <p:cNvSpPr txBox="1"/>
          <p:nvPr/>
        </p:nvSpPr>
        <p:spPr>
          <a:xfrm>
            <a:off x="450108" y="297724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60B1BB-8914-E50C-9BE8-C3B54E80026B}"/>
              </a:ext>
            </a:extLst>
          </p:cNvPr>
          <p:cNvSpPr txBox="1"/>
          <p:nvPr/>
        </p:nvSpPr>
        <p:spPr>
          <a:xfrm>
            <a:off x="2583708" y="2977241"/>
            <a:ext cx="1742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0" name="yt_shape_13200"/>
          <p:cNvSpPr txBox="1"/>
          <p:nvPr/>
        </p:nvSpPr>
        <p:spPr>
          <a:xfrm>
            <a:off x="540119" y="1435082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{2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3[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]}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92b1"/>
              </a:rPr>
              <a:t>2</a:t>
            </a:r>
            <a:b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693D451-7F12-CFFD-3DD6-0F2FFC3BCB0C}"/>
              </a:ext>
            </a:extLst>
          </p:cNvPr>
          <p:cNvSpPr txBox="1"/>
          <p:nvPr/>
        </p:nvSpPr>
        <p:spPr>
          <a:xfrm>
            <a:off x="450108" y="2339252"/>
            <a:ext cx="6907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A5ABA19-C9DB-3BDE-6709-47D9A532890F}"/>
              </a:ext>
            </a:extLst>
          </p:cNvPr>
          <p:cNvSpPr txBox="1"/>
          <p:nvPr/>
        </p:nvSpPr>
        <p:spPr>
          <a:xfrm>
            <a:off x="1669308" y="2814740"/>
            <a:ext cx="3009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BA8D72-2EE0-5370-EB26-74CC946F291D}"/>
              </a:ext>
            </a:extLst>
          </p:cNvPr>
          <p:cNvSpPr txBox="1"/>
          <p:nvPr/>
        </p:nvSpPr>
        <p:spPr>
          <a:xfrm>
            <a:off x="1669308" y="3290228"/>
            <a:ext cx="2554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43C5A9-52A3-68AE-A01E-5F82634702D1}"/>
              </a:ext>
            </a:extLst>
          </p:cNvPr>
          <p:cNvSpPr txBox="1"/>
          <p:nvPr/>
        </p:nvSpPr>
        <p:spPr>
          <a:xfrm>
            <a:off x="450108" y="3765716"/>
            <a:ext cx="463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9D994E0-A89E-E080-DDA6-8F3D80B95A77}"/>
              </a:ext>
            </a:extLst>
          </p:cNvPr>
          <p:cNvSpPr txBox="1"/>
          <p:nvPr/>
        </p:nvSpPr>
        <p:spPr>
          <a:xfrm>
            <a:off x="450108" y="4241204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9E5E0FB-8C77-1A71-D1A6-CC2E5FA6E80E}"/>
              </a:ext>
            </a:extLst>
          </p:cNvPr>
          <p:cNvSpPr txBox="1"/>
          <p:nvPr/>
        </p:nvSpPr>
        <p:spPr>
          <a:xfrm>
            <a:off x="450108" y="4716692"/>
            <a:ext cx="647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E540B9E-6653-647D-D333-F79CB89915E1}"/>
              </a:ext>
            </a:extLst>
          </p:cNvPr>
          <p:cNvSpPr txBox="1"/>
          <p:nvPr/>
        </p:nvSpPr>
        <p:spPr>
          <a:xfrm>
            <a:off x="1669308" y="519218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377DAA5-F6AD-BBCA-0701-C4F9E4BCCEE5}"/>
              </a:ext>
            </a:extLst>
          </p:cNvPr>
          <p:cNvSpPr txBox="1"/>
          <p:nvPr/>
        </p:nvSpPr>
        <p:spPr>
          <a:xfrm>
            <a:off x="335360" y="908720"/>
            <a:ext cx="6093912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先化简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再求值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3" name="yt_shape_13203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202" name="yt_image_13202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05" name="yt_shape_13205"/>
          <p:cNvSpPr txBox="1"/>
          <p:nvPr/>
        </p:nvSpPr>
        <p:spPr>
          <a:xfrm>
            <a:off x="540119" y="159758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许昌市期末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云云准备完成题目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b545"/>
              </a:rPr>
              <a:t>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发现系数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印刷不清楚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她把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1ee33"/>
              </a:rPr>
              <a:t>2</a:t>
            </a:r>
            <a:b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A327091-694E-D377-F7C0-A2398AE56FCC}"/>
              </a:ext>
            </a:extLst>
          </p:cNvPr>
          <p:cNvSpPr txBox="1"/>
          <p:nvPr/>
        </p:nvSpPr>
        <p:spPr>
          <a:xfrm>
            <a:off x="450108" y="2977241"/>
            <a:ext cx="11106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1ee33"/>
              </a:rPr>
              <a:t>2</a:t>
            </a:r>
            <a:b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C591D5-5911-34B1-3933-FE6034BC1F08}"/>
              </a:ext>
            </a:extLst>
          </p:cNvPr>
          <p:cNvSpPr txBox="1"/>
          <p:nvPr/>
        </p:nvSpPr>
        <p:spPr>
          <a:xfrm>
            <a:off x="450108" y="345272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8" name="yt_shape_13208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她妈妈说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你猜错了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我看到该题标准答案的结果是常数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d91b"/>
              </a:rPr>
              <a:t>通过计算说明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原题中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0af81"/>
              </a:rPr>
              <a:t>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因为标准答案的结果是常数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C200F9-C5AE-7D22-749B-8C4DA16CFFB7}"/>
              </a:ext>
            </a:extLst>
          </p:cNvPr>
          <p:cNvSpPr txBox="1"/>
          <p:nvPr/>
        </p:nvSpPr>
        <p:spPr>
          <a:xfrm>
            <a:off x="450108" y="1804170"/>
            <a:ext cx="112988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0af81"/>
              </a:rPr>
              <a:t>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4039B5-8069-5988-FBED-B6E51F133614}"/>
              </a:ext>
            </a:extLst>
          </p:cNvPr>
          <p:cNvSpPr txBox="1"/>
          <p:nvPr/>
        </p:nvSpPr>
        <p:spPr>
          <a:xfrm>
            <a:off x="450108" y="2279658"/>
            <a:ext cx="4731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7E6919-60FA-B927-9293-43A401A5D18C}"/>
              </a:ext>
            </a:extLst>
          </p:cNvPr>
          <p:cNvSpPr txBox="1"/>
          <p:nvPr/>
        </p:nvSpPr>
        <p:spPr>
          <a:xfrm>
            <a:off x="450108" y="2755146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因为标准答案的结果是常数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0F00DE-D544-1859-0090-FA6CCA32240F}"/>
              </a:ext>
            </a:extLst>
          </p:cNvPr>
          <p:cNvSpPr txBox="1"/>
          <p:nvPr/>
        </p:nvSpPr>
        <p:spPr>
          <a:xfrm>
            <a:off x="450108" y="3230634"/>
            <a:ext cx="210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47525D-E661-AD0F-CBF7-D663F1ED6CC5}"/>
              </a:ext>
            </a:extLst>
          </p:cNvPr>
          <p:cNvSpPr txBox="1"/>
          <p:nvPr/>
        </p:nvSpPr>
        <p:spPr>
          <a:xfrm>
            <a:off x="450108" y="3706122"/>
            <a:ext cx="1646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1" name="yt_shape_13211"/>
          <p:cNvSpPr txBox="1"/>
          <p:nvPr/>
        </p:nvSpPr>
        <p:spPr>
          <a:xfrm>
            <a:off x="540119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3210" name="yt_image_13210" title="H_29.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3" name="yt_shape_13213"/>
          <p:cNvSpPr txBox="1"/>
          <p:nvPr/>
        </p:nvSpPr>
        <p:spPr>
          <a:xfrm>
            <a:off x="540119" y="1378425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整体思想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在多项式的化简与求值中的应用</a:t>
            </a:r>
          </a:p>
        </p:txBody>
      </p:sp>
      <p:sp>
        <p:nvSpPr>
          <p:cNvPr id="13214" name="yt_shape_13214"/>
          <p:cNvSpPr txBox="1"/>
          <p:nvPr/>
        </p:nvSpPr>
        <p:spPr>
          <a:xfrm>
            <a:off x="540119" y="1897125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我们知道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类似地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我们把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7aacc,isEnd"/>
              </a:rPr>
              <a:t>看成一个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18f8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这种转化思想被称为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整体思想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整体思想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1_5de60,isEnd"/>
              </a:rPr>
              <a:t>是中学数学解题中的一种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重要的思想方法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它在多项式的化简与求值中应用极为广泛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【尝试应用】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看成一个整体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380d,isEnd"/>
              </a:rPr>
              <a:t>2</a:t>
            </a:r>
            <a:b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graphicFrame>
        <p:nvGraphicFramePr>
          <p:cNvPr id="13218" name="yt_table_1321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6950828"/>
              </p:ext>
            </p:extLst>
          </p:nvPr>
        </p:nvGraphicFramePr>
        <p:xfrm>
          <a:off x="540056" y="5718384"/>
          <a:ext cx="6580506" cy="950976"/>
        </p:xfrm>
        <a:graphic>
          <a:graphicData uri="http://schemas.openxmlformats.org/drawingml/2006/table">
            <a:tbl>
              <a:tblPr/>
              <a:tblGrid>
                <a:gridCol w="3908743">
                  <a:extLst>
                    <a:ext uri="{9D8B030D-6E8A-4147-A177-3AD203B41FA5}">
                      <a16:colId xmlns:a16="http://schemas.microsoft.com/office/drawing/2014/main" val="10807"/>
                    </a:ext>
                  </a:extLst>
                </a:gridCol>
                <a:gridCol w="2671763">
                  <a:extLst>
                    <a:ext uri="{9D8B030D-6E8A-4147-A177-3AD203B41FA5}">
                      <a16:colId xmlns:a16="http://schemas.microsoft.com/office/drawing/2014/main" val="108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1F248CE-D515-6DD5-DF7A-C31D37CA5BA1}"/>
              </a:ext>
            </a:extLst>
          </p:cNvPr>
          <p:cNvSpPr txBox="1"/>
          <p:nvPr/>
        </p:nvSpPr>
        <p:spPr>
          <a:xfrm>
            <a:off x="1974108" y="5178735"/>
            <a:ext cx="68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1" name="yt_shape_13221"/>
          <p:cNvSpPr txBox="1"/>
          <p:nvPr/>
        </p:nvSpPr>
        <p:spPr>
          <a:xfrm>
            <a:off x="540119" y="2360960"/>
            <a:ext cx="11492915" cy="441035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【拓广探索】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15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45d0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1CDBDE-38D7-B065-6183-98BAC3575F61}"/>
              </a:ext>
            </a:extLst>
          </p:cNvPr>
          <p:cNvSpPr txBox="1"/>
          <p:nvPr/>
        </p:nvSpPr>
        <p:spPr>
          <a:xfrm>
            <a:off x="450108" y="3809840"/>
            <a:ext cx="391770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495EDB-201B-EA94-B911-6CEC33443309}"/>
              </a:ext>
            </a:extLst>
          </p:cNvPr>
          <p:cNvSpPr txBox="1"/>
          <p:nvPr/>
        </p:nvSpPr>
        <p:spPr>
          <a:xfrm>
            <a:off x="450108" y="4285328"/>
            <a:ext cx="4374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F8C7DC-8B80-7B66-782D-721840847949}"/>
              </a:ext>
            </a:extLst>
          </p:cNvPr>
          <p:cNvSpPr txBox="1"/>
          <p:nvPr/>
        </p:nvSpPr>
        <p:spPr>
          <a:xfrm>
            <a:off x="1059708" y="4760816"/>
            <a:ext cx="3764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696ADE-D451-01FD-AF11-7859C7AF52D4}"/>
              </a:ext>
            </a:extLst>
          </p:cNvPr>
          <p:cNvSpPr txBox="1"/>
          <p:nvPr/>
        </p:nvSpPr>
        <p:spPr>
          <a:xfrm>
            <a:off x="1059708" y="5236304"/>
            <a:ext cx="559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9E0BB72-8D4E-5FB8-87E3-64D65AD285EC}"/>
              </a:ext>
            </a:extLst>
          </p:cNvPr>
          <p:cNvSpPr txBox="1"/>
          <p:nvPr/>
        </p:nvSpPr>
        <p:spPr>
          <a:xfrm>
            <a:off x="1059708" y="571179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ABDF140-C906-854F-067A-470F644A59AA}"/>
              </a:ext>
            </a:extLst>
          </p:cNvPr>
          <p:cNvSpPr txBox="1"/>
          <p:nvPr/>
        </p:nvSpPr>
        <p:spPr>
          <a:xfrm>
            <a:off x="1059708" y="618728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220"/>
          <p:cNvSpPr txBox="1"/>
          <p:nvPr/>
        </p:nvSpPr>
        <p:spPr>
          <a:xfrm>
            <a:off x="570907" y="764704"/>
            <a:ext cx="61170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67F1EC0-DD58-45D6-C2E1-3788F2B1314A}"/>
              </a:ext>
            </a:extLst>
          </p:cNvPr>
          <p:cNvSpPr txBox="1"/>
          <p:nvPr/>
        </p:nvSpPr>
        <p:spPr>
          <a:xfrm>
            <a:off x="570907" y="1279003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E723852-506A-47E1-2110-1FB25B2A3FD0}"/>
              </a:ext>
            </a:extLst>
          </p:cNvPr>
          <p:cNvSpPr txBox="1"/>
          <p:nvPr/>
        </p:nvSpPr>
        <p:spPr>
          <a:xfrm>
            <a:off x="570907" y="1754491"/>
            <a:ext cx="5571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1" grpId="0" build="allAtOnce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0" name="yt_shape_13150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149" name="yt_image_131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52" name="yt_shape_13152"/>
          <p:cNvSpPr txBox="1"/>
          <p:nvPr/>
        </p:nvSpPr>
        <p:spPr>
          <a:xfrm>
            <a:off x="540000" y="1603297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整式的加减</a:t>
            </a:r>
          </a:p>
        </p:txBody>
      </p:sp>
      <p:sp>
        <p:nvSpPr>
          <p:cNvPr id="13153" name="yt_shape_13153"/>
          <p:cNvSpPr txBox="1"/>
          <p:nvPr/>
        </p:nvSpPr>
        <p:spPr>
          <a:xfrm>
            <a:off x="540000" y="2102862"/>
            <a:ext cx="61362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54" name="yt_table_1315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462155"/>
              </p:ext>
            </p:extLst>
          </p:nvPr>
        </p:nvGraphicFramePr>
        <p:xfrm>
          <a:off x="540056" y="2582165"/>
          <a:ext cx="4377056" cy="950976"/>
        </p:xfrm>
        <a:graphic>
          <a:graphicData uri="http://schemas.openxmlformats.org/drawingml/2006/table">
            <a:tbl>
              <a:tblPr/>
              <a:tblGrid>
                <a:gridCol w="3007043">
                  <a:extLst>
                    <a:ext uri="{9D8B030D-6E8A-4147-A177-3AD203B41FA5}">
                      <a16:colId xmlns:a16="http://schemas.microsoft.com/office/drawing/2014/main" val="10788"/>
                    </a:ext>
                  </a:extLst>
                </a:gridCol>
                <a:gridCol w="1370013">
                  <a:extLst>
                    <a:ext uri="{9D8B030D-6E8A-4147-A177-3AD203B41FA5}">
                      <a16:colId xmlns:a16="http://schemas.microsoft.com/office/drawing/2014/main" val="107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9"/>
                  </a:ext>
                </a:extLst>
              </a:tr>
            </a:tbl>
          </a:graphicData>
        </a:graphic>
      </p:graphicFrame>
      <p:sp>
        <p:nvSpPr>
          <p:cNvPr id="13156" name="yt_shape_13156"/>
          <p:cNvSpPr txBox="1"/>
          <p:nvPr/>
        </p:nvSpPr>
        <p:spPr>
          <a:xfrm>
            <a:off x="540000" y="3583719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57" name="yt_table_1315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3549597"/>
              </p:ext>
            </p:extLst>
          </p:nvPr>
        </p:nvGraphicFramePr>
        <p:xfrm>
          <a:off x="540056" y="4063022"/>
          <a:ext cx="5083175" cy="1901952"/>
        </p:xfrm>
        <a:graphic>
          <a:graphicData uri="http://schemas.openxmlformats.org/drawingml/2006/table">
            <a:tbl>
              <a:tblPr/>
              <a:tblGrid>
                <a:gridCol w="5083175">
                  <a:extLst>
                    <a:ext uri="{9D8B030D-6E8A-4147-A177-3AD203B41FA5}">
                      <a16:colId xmlns:a16="http://schemas.microsoft.com/office/drawing/2014/main" val="107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3"/>
                  </a:ext>
                </a:extLst>
              </a:tr>
            </a:tbl>
          </a:graphicData>
        </a:graphic>
      </p:graphicFrame>
      <p:pic>
        <p:nvPicPr>
          <p:cNvPr id="3" name="yt_shape_1722070899184">
            <a:extLst>
              <a:ext uri="{FF2B5EF4-FFF2-40B4-BE49-F238E27FC236}">
                <a16:creationId xmlns:a16="http://schemas.microsoft.com/office/drawing/2014/main" id="{1946ACB8-D11C-DBB3-77E2-29B3637D00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09E5A2-9163-996A-D243-89EBA3424B01}"/>
              </a:ext>
            </a:extLst>
          </p:cNvPr>
          <p:cNvSpPr txBox="1"/>
          <p:nvPr/>
        </p:nvSpPr>
        <p:spPr>
          <a:xfrm>
            <a:off x="571413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17738B-2C14-7CF3-9DFB-4731B3E624DE}"/>
              </a:ext>
            </a:extLst>
          </p:cNvPr>
          <p:cNvSpPr txBox="1"/>
          <p:nvPr/>
        </p:nvSpPr>
        <p:spPr>
          <a:xfrm>
            <a:off x="3878989" y="35369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9" name="yt_shape_13159"/>
          <p:cNvSpPr txBox="1"/>
          <p:nvPr/>
        </p:nvSpPr>
        <p:spPr>
          <a:xfrm>
            <a:off x="540000" y="900000"/>
            <a:ext cx="65274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的多项式是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60" name="yt_table_1316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227127"/>
              </p:ext>
            </p:extLst>
          </p:nvPr>
        </p:nvGraphicFramePr>
        <p:xfrm>
          <a:off x="540056" y="1379303"/>
          <a:ext cx="6805930" cy="950976"/>
        </p:xfrm>
        <a:graphic>
          <a:graphicData uri="http://schemas.openxmlformats.org/drawingml/2006/table">
            <a:tbl>
              <a:tblPr/>
              <a:tblGrid>
                <a:gridCol w="3716655">
                  <a:extLst>
                    <a:ext uri="{9D8B030D-6E8A-4147-A177-3AD203B41FA5}">
                      <a16:colId xmlns:a16="http://schemas.microsoft.com/office/drawing/2014/main" val="10791"/>
                    </a:ext>
                  </a:extLst>
                </a:gridCol>
                <a:gridCol w="3089275">
                  <a:extLst>
                    <a:ext uri="{9D8B030D-6E8A-4147-A177-3AD203B41FA5}">
                      <a16:colId xmlns:a16="http://schemas.microsoft.com/office/drawing/2014/main" val="107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5"/>
                  </a:ext>
                </a:extLst>
              </a:tr>
            </a:tbl>
          </a:graphicData>
        </a:graphic>
      </p:graphicFrame>
      <p:sp>
        <p:nvSpPr>
          <p:cNvPr id="13162" name="yt_shape_13162"/>
          <p:cNvSpPr txBox="1"/>
          <p:nvPr/>
        </p:nvSpPr>
        <p:spPr>
          <a:xfrm>
            <a:off x="540000" y="2380857"/>
            <a:ext cx="8058296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一题多法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3[2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2]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解法一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先去小括号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indent="1219047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indent="1219047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解法二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先去中括号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</a:p>
          <a:p>
            <a:pPr indent="1219047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</a:p>
          <a:p>
            <a:pPr indent="1219047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ACEE23B-E0A4-760A-9DF4-858A501ECB8A}"/>
              </a:ext>
            </a:extLst>
          </p:cNvPr>
          <p:cNvSpPr txBox="1"/>
          <p:nvPr/>
        </p:nvSpPr>
        <p:spPr>
          <a:xfrm>
            <a:off x="61014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FF6827-7D6D-90F3-F1C4-4BACC5C7F143}"/>
              </a:ext>
            </a:extLst>
          </p:cNvPr>
          <p:cNvSpPr txBox="1"/>
          <p:nvPr/>
        </p:nvSpPr>
        <p:spPr>
          <a:xfrm>
            <a:off x="4567964" y="3285027"/>
            <a:ext cx="1324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DD0256-1CE4-8C13-3B1C-C268EFC8F609}"/>
              </a:ext>
            </a:extLst>
          </p:cNvPr>
          <p:cNvSpPr txBox="1"/>
          <p:nvPr/>
        </p:nvSpPr>
        <p:spPr>
          <a:xfrm>
            <a:off x="4185377" y="3760515"/>
            <a:ext cx="1172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9942C6-78EA-1F44-3C8C-9C38DAADCBAA}"/>
              </a:ext>
            </a:extLst>
          </p:cNvPr>
          <p:cNvSpPr txBox="1"/>
          <p:nvPr/>
        </p:nvSpPr>
        <p:spPr>
          <a:xfrm>
            <a:off x="2278789" y="4236003"/>
            <a:ext cx="1324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889C99F-B256-4805-646C-3197AE24324A}"/>
              </a:ext>
            </a:extLst>
          </p:cNvPr>
          <p:cNvSpPr txBox="1"/>
          <p:nvPr/>
        </p:nvSpPr>
        <p:spPr>
          <a:xfrm>
            <a:off x="4720364" y="5186980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B730CC1-0134-6B06-E190-39E0BA5AC299}"/>
              </a:ext>
            </a:extLst>
          </p:cNvPr>
          <p:cNvSpPr txBox="1"/>
          <p:nvPr/>
        </p:nvSpPr>
        <p:spPr>
          <a:xfrm>
            <a:off x="4110764" y="5662467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D537726-27A8-C60F-3F45-338E0394B11B}"/>
              </a:ext>
            </a:extLst>
          </p:cNvPr>
          <p:cNvSpPr txBox="1"/>
          <p:nvPr/>
        </p:nvSpPr>
        <p:spPr>
          <a:xfrm>
            <a:off x="2278789" y="6137955"/>
            <a:ext cx="1324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7" name="yt_shape_13167"/>
          <p:cNvSpPr txBox="1"/>
          <p:nvPr/>
        </p:nvSpPr>
        <p:spPr>
          <a:xfrm>
            <a:off x="540000" y="900000"/>
            <a:ext cx="688650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8F57713-5D36-8E3D-AFC5-D11E8EC0C84B}"/>
              </a:ext>
            </a:extLst>
          </p:cNvPr>
          <p:cNvSpPr txBox="1"/>
          <p:nvPr/>
        </p:nvSpPr>
        <p:spPr>
          <a:xfrm>
            <a:off x="449989" y="1328682"/>
            <a:ext cx="5171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413301-A184-AFE4-3F7E-45F9F185BD52}"/>
              </a:ext>
            </a:extLst>
          </p:cNvPr>
          <p:cNvSpPr txBox="1"/>
          <p:nvPr/>
        </p:nvSpPr>
        <p:spPr>
          <a:xfrm>
            <a:off x="1669189" y="1804170"/>
            <a:ext cx="5780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55A8D0-2C11-7BE5-9A99-52527DA33BA9}"/>
              </a:ext>
            </a:extLst>
          </p:cNvPr>
          <p:cNvSpPr txBox="1"/>
          <p:nvPr/>
        </p:nvSpPr>
        <p:spPr>
          <a:xfrm>
            <a:off x="1669189" y="2279658"/>
            <a:ext cx="1477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9" name="yt_shape_13169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整式加减的应用</a:t>
            </a:r>
          </a:p>
        </p:txBody>
      </p:sp>
      <p:sp>
        <p:nvSpPr>
          <p:cNvPr id="13170" name="yt_shape_13170"/>
          <p:cNvSpPr txBox="1"/>
          <p:nvPr/>
        </p:nvSpPr>
        <p:spPr>
          <a:xfrm>
            <a:off x="540000" y="1399565"/>
            <a:ext cx="94753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三个连续奇数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设中间一个为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则这三个数的和是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71" name="yt_table_1317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487158"/>
              </p:ext>
            </p:extLst>
          </p:nvPr>
        </p:nvGraphicFramePr>
        <p:xfrm>
          <a:off x="540056" y="1878868"/>
          <a:ext cx="9838691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793"/>
                    </a:ext>
                  </a:extLst>
                </a:gridCol>
                <a:gridCol w="2805430">
                  <a:extLst>
                    <a:ext uri="{9D8B030D-6E8A-4147-A177-3AD203B41FA5}">
                      <a16:colId xmlns:a16="http://schemas.microsoft.com/office/drawing/2014/main" val="10794"/>
                    </a:ext>
                  </a:extLst>
                </a:gridCol>
                <a:gridCol w="2805430">
                  <a:extLst>
                    <a:ext uri="{9D8B030D-6E8A-4147-A177-3AD203B41FA5}">
                      <a16:colId xmlns:a16="http://schemas.microsoft.com/office/drawing/2014/main" val="10795"/>
                    </a:ext>
                  </a:extLst>
                </a:gridCol>
                <a:gridCol w="1890713">
                  <a:extLst>
                    <a:ext uri="{9D8B030D-6E8A-4147-A177-3AD203B41FA5}">
                      <a16:colId xmlns:a16="http://schemas.microsoft.com/office/drawing/2014/main" val="107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6"/>
                  </a:ext>
                </a:extLst>
              </a:tr>
            </a:tbl>
          </a:graphicData>
        </a:graphic>
      </p:graphicFrame>
      <p:sp>
        <p:nvSpPr>
          <p:cNvPr id="13173" name="yt_shape_13173"/>
          <p:cNvSpPr txBox="1"/>
          <p:nvPr/>
        </p:nvSpPr>
        <p:spPr>
          <a:xfrm>
            <a:off x="540000" y="2405039"/>
            <a:ext cx="7817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74" name="yt_table_1317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314854"/>
              </p:ext>
            </p:extLst>
          </p:nvPr>
        </p:nvGraphicFramePr>
        <p:xfrm>
          <a:off x="540056" y="2884342"/>
          <a:ext cx="9133841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797"/>
                    </a:ext>
                  </a:extLst>
                </a:gridCol>
                <a:gridCol w="2805430">
                  <a:extLst>
                    <a:ext uri="{9D8B030D-6E8A-4147-A177-3AD203B41FA5}">
                      <a16:colId xmlns:a16="http://schemas.microsoft.com/office/drawing/2014/main" val="10798"/>
                    </a:ext>
                  </a:extLst>
                </a:gridCol>
                <a:gridCol w="2805430">
                  <a:extLst>
                    <a:ext uri="{9D8B030D-6E8A-4147-A177-3AD203B41FA5}">
                      <a16:colId xmlns:a16="http://schemas.microsoft.com/office/drawing/2014/main" val="1079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7"/>
                  </a:ext>
                </a:extLst>
              </a:tr>
            </a:tbl>
          </a:graphicData>
        </a:graphic>
      </p:graphicFrame>
      <p:sp>
        <p:nvSpPr>
          <p:cNvPr id="13176" name="yt_shape_13176"/>
          <p:cNvSpPr txBox="1"/>
          <p:nvPr/>
        </p:nvSpPr>
        <p:spPr>
          <a:xfrm>
            <a:off x="540000" y="3410513"/>
            <a:ext cx="97077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77" name="yt_table_131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266499"/>
              </p:ext>
            </p:extLst>
          </p:nvPr>
        </p:nvGraphicFramePr>
        <p:xfrm>
          <a:off x="540056" y="3889816"/>
          <a:ext cx="7395211" cy="950976"/>
        </p:xfrm>
        <a:graphic>
          <a:graphicData uri="http://schemas.openxmlformats.org/drawingml/2006/table">
            <a:tbl>
              <a:tblPr/>
              <a:tblGrid>
                <a:gridCol w="5142548">
                  <a:extLst>
                    <a:ext uri="{9D8B030D-6E8A-4147-A177-3AD203B41FA5}">
                      <a16:colId xmlns:a16="http://schemas.microsoft.com/office/drawing/2014/main" val="10801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8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9"/>
                  </a:ext>
                </a:extLst>
              </a:tr>
            </a:tbl>
          </a:graphicData>
        </a:graphic>
      </p:graphicFrame>
      <p:sp>
        <p:nvSpPr>
          <p:cNvPr id="13179" name="yt_shape_13179"/>
          <p:cNvSpPr txBox="1"/>
          <p:nvPr/>
        </p:nvSpPr>
        <p:spPr>
          <a:xfrm>
            <a:off x="540119" y="4891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一个篮球的单价为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一个足球的单价为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个篮球和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b2b5,isEnd"/>
              </a:rPr>
              <a:t>2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个足球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个篮球和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个足球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则小刚比小明多花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899263">
            <a:extLst>
              <a:ext uri="{FF2B5EF4-FFF2-40B4-BE49-F238E27FC236}">
                <a16:creationId xmlns:a16="http://schemas.microsoft.com/office/drawing/2014/main" id="{775BE8D8-8B86-31E7-93CA-F422D18267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BC15606-FF61-7B93-2CE0-D310E36EE767}"/>
              </a:ext>
            </a:extLst>
          </p:cNvPr>
          <p:cNvSpPr txBox="1"/>
          <p:nvPr/>
        </p:nvSpPr>
        <p:spPr>
          <a:xfrm>
            <a:off x="900343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A8C331-B13E-6CDC-EB06-7E0739B21914}"/>
              </a:ext>
            </a:extLst>
          </p:cNvPr>
          <p:cNvSpPr txBox="1"/>
          <p:nvPr/>
        </p:nvSpPr>
        <p:spPr>
          <a:xfrm>
            <a:off x="7361964" y="235823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B7D45A-4153-245B-D5A9-0C101ADE79B1}"/>
              </a:ext>
            </a:extLst>
          </p:cNvPr>
          <p:cNvSpPr txBox="1"/>
          <p:nvPr/>
        </p:nvSpPr>
        <p:spPr>
          <a:xfrm>
            <a:off x="9251089" y="336370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42BF8E6-12A5-E066-2940-3FA9346BA78F}"/>
              </a:ext>
            </a:extLst>
          </p:cNvPr>
          <p:cNvSpPr txBox="1"/>
          <p:nvPr/>
        </p:nvSpPr>
        <p:spPr>
          <a:xfrm>
            <a:off x="8374907" y="5320052"/>
            <a:ext cx="1894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1" name="yt_shape_13181"/>
          <p:cNvSpPr txBox="1"/>
          <p:nvPr/>
        </p:nvSpPr>
        <p:spPr>
          <a:xfrm>
            <a:off x="540000" y="1459351"/>
            <a:ext cx="853118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5E3194-56A2-B1D4-2403-099710476AD4}"/>
              </a:ext>
            </a:extLst>
          </p:cNvPr>
          <p:cNvSpPr txBox="1"/>
          <p:nvPr/>
        </p:nvSpPr>
        <p:spPr>
          <a:xfrm>
            <a:off x="449989" y="1888033"/>
            <a:ext cx="8323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89374B-289F-A5EC-336A-701AED4E9076}"/>
              </a:ext>
            </a:extLst>
          </p:cNvPr>
          <p:cNvSpPr txBox="1"/>
          <p:nvPr/>
        </p:nvSpPr>
        <p:spPr>
          <a:xfrm>
            <a:off x="449989" y="2363521"/>
            <a:ext cx="78554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D5F006-9D92-2866-F5E2-A012AC80156B}"/>
              </a:ext>
            </a:extLst>
          </p:cNvPr>
          <p:cNvSpPr txBox="1"/>
          <p:nvPr/>
        </p:nvSpPr>
        <p:spPr>
          <a:xfrm>
            <a:off x="449989" y="2839009"/>
            <a:ext cx="8628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180" name="yt_shape_13180"/>
          <p:cNvSpPr txBox="1"/>
          <p:nvPr/>
        </p:nvSpPr>
        <p:spPr>
          <a:xfrm>
            <a:off x="540000" y="983947"/>
            <a:ext cx="104049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5" name="yt_shape_13185"/>
          <p:cNvSpPr txBox="1"/>
          <p:nvPr/>
        </p:nvSpPr>
        <p:spPr>
          <a:xfrm>
            <a:off x="540000" y="900000"/>
            <a:ext cx="775212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两个多项式相减时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因忽视括号的作用而出错</a:t>
            </a:r>
          </a:p>
        </p:txBody>
      </p:sp>
      <p:sp>
        <p:nvSpPr>
          <p:cNvPr id="13186" name="yt_shape_13186"/>
          <p:cNvSpPr txBox="1"/>
          <p:nvPr/>
        </p:nvSpPr>
        <p:spPr>
          <a:xfrm>
            <a:off x="540000" y="1399565"/>
            <a:ext cx="94863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一个多项式与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则这个多项式为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87" name="yt_table_131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53771"/>
              </p:ext>
            </p:extLst>
          </p:nvPr>
        </p:nvGraphicFramePr>
        <p:xfrm>
          <a:off x="540056" y="1878868"/>
          <a:ext cx="6278880" cy="950976"/>
        </p:xfrm>
        <a:graphic>
          <a:graphicData uri="http://schemas.openxmlformats.org/drawingml/2006/table">
            <a:tbl>
              <a:tblPr/>
              <a:tblGrid>
                <a:gridCol w="3681730">
                  <a:extLst>
                    <a:ext uri="{9D8B030D-6E8A-4147-A177-3AD203B41FA5}">
                      <a16:colId xmlns:a16="http://schemas.microsoft.com/office/drawing/2014/main" val="10803"/>
                    </a:ext>
                  </a:extLst>
                </a:gridCol>
                <a:gridCol w="2597150">
                  <a:extLst>
                    <a:ext uri="{9D8B030D-6E8A-4147-A177-3AD203B41FA5}">
                      <a16:colId xmlns:a16="http://schemas.microsoft.com/office/drawing/2014/main" val="108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1"/>
                  </a:ext>
                </a:extLst>
              </a:tr>
            </a:tbl>
          </a:graphicData>
        </a:graphic>
      </p:graphicFrame>
      <p:pic>
        <p:nvPicPr>
          <p:cNvPr id="3" name="yt_shape_1722070899343">
            <a:extLst>
              <a:ext uri="{FF2B5EF4-FFF2-40B4-BE49-F238E27FC236}">
                <a16:creationId xmlns:a16="http://schemas.microsoft.com/office/drawing/2014/main" id="{EE285B85-79D2-056F-9216-0B3AEE8119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443CF87-289E-0DB9-F305-A36E31B4151C}"/>
              </a:ext>
            </a:extLst>
          </p:cNvPr>
          <p:cNvSpPr txBox="1"/>
          <p:nvPr/>
        </p:nvSpPr>
        <p:spPr>
          <a:xfrm>
            <a:off x="9031823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0" name="yt_shape_13190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189" name="yt_image_13189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192" name="yt_shape_13192"/>
              <p:cNvSpPr txBox="1"/>
              <p:nvPr/>
            </p:nvSpPr>
            <p:spPr>
              <a:xfrm>
                <a:off x="540000" y="1591869"/>
                <a:ext cx="883254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192" name="yt_shape_13192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1869"/>
                <a:ext cx="8832546" cy="638893"/>
              </a:xfrm>
              <a:prstGeom prst="rect">
                <a:avLst/>
              </a:prstGeom>
              <a:blipFill>
                <a:blip r:embed="rId3"/>
                <a:stretch>
                  <a:fillRect l="-2141" r="-117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194" name="yt_table_131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311084"/>
              </p:ext>
            </p:extLst>
          </p:nvPr>
        </p:nvGraphicFramePr>
        <p:xfrm>
          <a:off x="540056" y="2281550"/>
          <a:ext cx="4523106" cy="950976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805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8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196" name="yt_shape_13196"/>
              <p:cNvSpPr txBox="1"/>
              <p:nvPr/>
            </p:nvSpPr>
            <p:spPr>
              <a:xfrm>
                <a:off x="540120" y="3283104"/>
                <a:ext cx="11492915" cy="22928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乐山市中考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个数排成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两边各加一条竖线记作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𝑎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𝑐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叫做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19fe,isEnd"/>
                  </a:rPr>
                  <a:t>2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阶行列式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𝑎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𝑐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5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  <m:sSup>
                                <m:sSup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+5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　</m:t>
                              </m:r>
                              <m:sSup>
                                <m:sSup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5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196" name="yt_shape_131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283104"/>
                <a:ext cx="11492915" cy="2292807"/>
              </a:xfrm>
              <a:prstGeom prst="rect">
                <a:avLst/>
              </a:prstGeom>
              <a:blipFill>
                <a:blip r:embed="rId4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6411BD0-8BF3-9343-DD90-24439076750F}"/>
              </a:ext>
            </a:extLst>
          </p:cNvPr>
          <p:cNvSpPr txBox="1"/>
          <p:nvPr/>
        </p:nvSpPr>
        <p:spPr>
          <a:xfrm>
            <a:off x="8384314" y="1545063"/>
            <a:ext cx="3832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6F5440-69FD-E87A-867C-3CE26EB46DA5}"/>
              </a:ext>
            </a:extLst>
          </p:cNvPr>
          <p:cNvSpPr txBox="1"/>
          <p:nvPr/>
        </p:nvSpPr>
        <p:spPr>
          <a:xfrm>
            <a:off x="8457141" y="4371615"/>
            <a:ext cx="1824546" cy="122892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8" name="yt_shape_1319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一个十位上数字是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个位上数字是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的两位数表示为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ec97,isEnd"/>
              </a:rPr>
              <a:t>交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换这个两位数的十位数字和个位数字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又得一个新的两位数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f4f1,isEnd"/>
              </a:rPr>
              <a:t>新数与原数的差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2C8B92E-254D-3049-D63F-7C72F6F0DA5B}"/>
              </a:ext>
            </a:extLst>
          </p:cNvPr>
          <p:cNvSpPr txBox="1"/>
          <p:nvPr/>
        </p:nvSpPr>
        <p:spPr>
          <a:xfrm>
            <a:off x="1059708" y="1804170"/>
            <a:ext cx="1589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2280</Words>
  <Application>Microsoft Office PowerPoint</Application>
  <PresentationFormat>宽屏</PresentationFormat>
  <Paragraphs>162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9</cp:revision>
  <dcterms:created xsi:type="dcterms:W3CDTF">2024-07-27T08:54:53Z</dcterms:created>
  <dcterms:modified xsi:type="dcterms:W3CDTF">2024-07-27T13:45:19Z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