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0" r:id="rId7"/>
    <p:sldId id="372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6" name="yt_shape_10886"/>
          <p:cNvSpPr txBox="1"/>
          <p:nvPr/>
        </p:nvSpPr>
        <p:spPr>
          <a:xfrm>
            <a:off x="4018508" y="90000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题变式探究</a:t>
            </a:r>
          </a:p>
        </p:txBody>
      </p:sp>
      <p:sp>
        <p:nvSpPr>
          <p:cNvPr id="10887" name="yt_shape_10887"/>
          <p:cNvSpPr txBox="1"/>
          <p:nvPr/>
        </p:nvSpPr>
        <p:spPr>
          <a:xfrm>
            <a:off x="540119" y="1328515"/>
            <a:ext cx="11111999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仓库内原存某种原料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一周内存入和领出情况如下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存入为正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e4b0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天末仓库内还存有这种原料多少千克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不必解答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888" name="yt_shape_10888"/>
          <p:cNvSpPr txBox="1"/>
          <p:nvPr/>
        </p:nvSpPr>
        <p:spPr>
          <a:xfrm>
            <a:off x="540119" y="380104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业务员小王在某银行办理了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次储蓄业务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3b26,isEnd"/>
              </a:rPr>
              <a:t>902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27a0d,isEnd"/>
              </a:rPr>
              <a:t>这时小王银行卡里的存款增加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703722-1B9E-9643-DC85-4ABDBE7A0974}"/>
              </a:ext>
            </a:extLst>
          </p:cNvPr>
          <p:cNvSpPr txBox="1"/>
          <p:nvPr/>
        </p:nvSpPr>
        <p:spPr>
          <a:xfrm>
            <a:off x="1059708" y="470521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9" name="yt_shape_10889"/>
          <p:cNvSpPr txBox="1"/>
          <p:nvPr/>
        </p:nvSpPr>
        <p:spPr>
          <a:xfrm>
            <a:off x="540119" y="900000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一口水井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水面比井口低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8e722"/>
              </a:rPr>
              <a:t>一只蜗牛从水面沿着井壁往井口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第一次往上爬了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第二次往上爬了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下滑了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9a67"/>
              </a:rPr>
              <a:t>12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第三次往上爬了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第四次往上爬了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616"/>
              </a:rPr>
              <a:t>13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问蜗牛爬出井口了吗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往上爬记为正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则下滑记为负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c6f10"/>
              </a:rPr>
              <a:t>）＝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0504b"/>
              </a:rPr>
              <a:t>）＋（－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所以蜗牛没有爬出井口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蜗牛没有爬出井口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FC73E5-2A63-E707-177E-5E6E2B69164E}"/>
              </a:ext>
            </a:extLst>
          </p:cNvPr>
          <p:cNvSpPr txBox="1"/>
          <p:nvPr/>
        </p:nvSpPr>
        <p:spPr>
          <a:xfrm>
            <a:off x="450108" y="275514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往上爬记为正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则下滑记为负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2C777D-D705-51F2-2D22-FC6D6D8F41FD}"/>
              </a:ext>
            </a:extLst>
          </p:cNvPr>
          <p:cNvSpPr txBox="1"/>
          <p:nvPr/>
        </p:nvSpPr>
        <p:spPr>
          <a:xfrm>
            <a:off x="450108" y="3230634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c6f10"/>
              </a:rPr>
              <a:t>）＝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59D1D0-3669-5CC7-0820-199C0F87C427}"/>
              </a:ext>
            </a:extLst>
          </p:cNvPr>
          <p:cNvSpPr txBox="1"/>
          <p:nvPr/>
        </p:nvSpPr>
        <p:spPr>
          <a:xfrm>
            <a:off x="450108" y="3706122"/>
            <a:ext cx="10492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0504b"/>
              </a:rPr>
              <a:t>）＋（－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C2D373-D132-91B3-3A08-3AABC863A91B}"/>
              </a:ext>
            </a:extLst>
          </p:cNvPr>
          <p:cNvSpPr txBox="1"/>
          <p:nvPr/>
        </p:nvSpPr>
        <p:spPr>
          <a:xfrm>
            <a:off x="450108" y="4181610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FE628B-5F2E-C350-1333-DB0E2A979318}"/>
              </a:ext>
            </a:extLst>
          </p:cNvPr>
          <p:cNvSpPr txBox="1"/>
          <p:nvPr/>
        </p:nvSpPr>
        <p:spPr>
          <a:xfrm>
            <a:off x="450108" y="465709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所以蜗牛没有爬出井口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30B1C0-4D3B-AFE0-8AF2-8858E53449C0}"/>
              </a:ext>
            </a:extLst>
          </p:cNvPr>
          <p:cNvSpPr txBox="1"/>
          <p:nvPr/>
        </p:nvSpPr>
        <p:spPr>
          <a:xfrm>
            <a:off x="450108" y="5132586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蜗牛没有爬出井口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2" name="yt_shape_1089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某产粮专业户出售余粮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每袋重量如下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fba3b"/>
              </a:rPr>
              <a:t>）：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如果每袋余粮以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65378"/>
              </a:rPr>
              <a:t>袋余粮总计超过多少千克或者不足多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千克为基准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千克的数记作正数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2d53c"/>
              </a:rPr>
              <a:t>千克的数记作负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袋余粮对应的数分别为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7e384"/>
              </a:rPr>
              <a:t>，＋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26d8d"/>
              </a:rPr>
              <a:t>11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袋余粮总计不足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349DA8-D91D-3C2C-7DC2-BA0214214894}"/>
              </a:ext>
            </a:extLst>
          </p:cNvPr>
          <p:cNvSpPr txBox="1"/>
          <p:nvPr/>
        </p:nvSpPr>
        <p:spPr>
          <a:xfrm>
            <a:off x="450108" y="2755146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千克为基准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千克的数记作正数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2d53c"/>
              </a:rPr>
              <a:t>千克的数记作负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AA358C-03FB-8B60-279D-38D7275C5AAB}"/>
              </a:ext>
            </a:extLst>
          </p:cNvPr>
          <p:cNvSpPr txBox="1"/>
          <p:nvPr/>
        </p:nvSpPr>
        <p:spPr>
          <a:xfrm>
            <a:off x="450108" y="3230634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袋余粮对应的数分别为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7e384"/>
              </a:rPr>
              <a:t>，＋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6D228A-0227-8D3B-E065-35FD90184358}"/>
              </a:ext>
            </a:extLst>
          </p:cNvPr>
          <p:cNvSpPr txBox="1"/>
          <p:nvPr/>
        </p:nvSpPr>
        <p:spPr>
          <a:xfrm>
            <a:off x="450108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DD26D0-1538-AFDE-94D7-5805D86F972E}"/>
              </a:ext>
            </a:extLst>
          </p:cNvPr>
          <p:cNvSpPr txBox="1"/>
          <p:nvPr/>
        </p:nvSpPr>
        <p:spPr>
          <a:xfrm>
            <a:off x="450108" y="4181610"/>
            <a:ext cx="109129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26d8d"/>
              </a:rPr>
              <a:t>11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6CDB3B-3E38-8D5B-073D-F68FCC1B230E}"/>
              </a:ext>
            </a:extLst>
          </p:cNvPr>
          <p:cNvSpPr txBox="1"/>
          <p:nvPr/>
        </p:nvSpPr>
        <p:spPr>
          <a:xfrm>
            <a:off x="450108" y="465709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AA2B6FD-6FEE-BD59-2F64-6DE3A1A012DA}"/>
              </a:ext>
            </a:extLst>
          </p:cNvPr>
          <p:cNvSpPr txBox="1"/>
          <p:nvPr/>
        </p:nvSpPr>
        <p:spPr>
          <a:xfrm>
            <a:off x="450108" y="5132586"/>
            <a:ext cx="458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袋余粮总计不足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" name="yt_shape_10895"/>
          <p:cNvSpPr txBox="1"/>
          <p:nvPr/>
        </p:nvSpPr>
        <p:spPr>
          <a:xfrm>
            <a:off x="540000" y="900000"/>
            <a:ext cx="782547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袋余粮一共多少千克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袋余粮一共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1989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513E68-C16F-D3A7-E557-799EB2B674C3}"/>
              </a:ext>
            </a:extLst>
          </p:cNvPr>
          <p:cNvSpPr txBox="1"/>
          <p:nvPr/>
        </p:nvSpPr>
        <p:spPr>
          <a:xfrm>
            <a:off x="449989" y="1328682"/>
            <a:ext cx="79298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8D8B19-F6DC-C284-5CD2-508B6FDA46A5}"/>
              </a:ext>
            </a:extLst>
          </p:cNvPr>
          <p:cNvSpPr txBox="1"/>
          <p:nvPr/>
        </p:nvSpPr>
        <p:spPr>
          <a:xfrm>
            <a:off x="449989" y="180417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袋余粮一共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某班抽查了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名同学期中考试的数学成绩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6e82"/>
              </a:rPr>
              <a:t>超出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的记为正数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不足的记为负数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记录的结果如下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ffe2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名同学中最高分是多少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最低分是多少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最高分为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最低分为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名同学中最高分是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最低分是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分的所占的百分比是多少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低于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分的人数是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故低于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分的所占的百分比是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2_7e3e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名同学中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低于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分的所占的百分比是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773DBC-5D07-595E-BC78-94F0C71F6B4D}"/>
              </a:ext>
            </a:extLst>
          </p:cNvPr>
          <p:cNvSpPr txBox="1"/>
          <p:nvPr/>
        </p:nvSpPr>
        <p:spPr>
          <a:xfrm>
            <a:off x="450108" y="2755146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最高分为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929381-3B62-2E36-1237-3A50D9C03D97}"/>
              </a:ext>
            </a:extLst>
          </p:cNvPr>
          <p:cNvSpPr txBox="1"/>
          <p:nvPr/>
        </p:nvSpPr>
        <p:spPr>
          <a:xfrm>
            <a:off x="450108" y="3230634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最低分为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5A95EB-7CEA-7875-4AD6-3566CA6B71C5}"/>
              </a:ext>
            </a:extLst>
          </p:cNvPr>
          <p:cNvSpPr txBox="1"/>
          <p:nvPr/>
        </p:nvSpPr>
        <p:spPr>
          <a:xfrm>
            <a:off x="450108" y="3706122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名同学中最高分是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最低分是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E3E733-CD5E-56CD-69AF-B2F1578570A4}"/>
              </a:ext>
            </a:extLst>
          </p:cNvPr>
          <p:cNvSpPr txBox="1"/>
          <p:nvPr/>
        </p:nvSpPr>
        <p:spPr>
          <a:xfrm>
            <a:off x="450108" y="4657098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分的人数是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分的所占的百分比是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7e3e4"/>
              </a:rPr>
              <a:t>50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％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C2FF66-7C57-DB0F-E7A6-4B6B5F27AB43}"/>
              </a:ext>
            </a:extLst>
          </p:cNvPr>
          <p:cNvSpPr txBox="1"/>
          <p:nvPr/>
        </p:nvSpPr>
        <p:spPr>
          <a:xfrm>
            <a:off x="4121551" y="72722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7A860DC-AB08-4469-D176-EB3D9DB685EF}"/>
              </a:ext>
            </a:extLst>
          </p:cNvPr>
          <p:cNvSpPr txBox="1"/>
          <p:nvPr/>
        </p:nvSpPr>
        <p:spPr>
          <a:xfrm>
            <a:off x="450107" y="5124083"/>
            <a:ext cx="734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名同学中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低于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分的所占的百分比是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3" name="yt_shape_1090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名同学的平均成绩是多少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723b4"/>
              </a:rPr>
              <a:t>）＋（－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总得分为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平均成绩为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名同学的平均成绩是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6DDFB8-B2A1-1C32-800F-67B5865B630E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723b4"/>
              </a:rPr>
              <a:t>）＋（－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5E3CED-BBAB-4B41-0823-C362C8CCB96C}"/>
              </a:ext>
            </a:extLst>
          </p:cNvPr>
          <p:cNvSpPr txBox="1"/>
          <p:nvPr/>
        </p:nvSpPr>
        <p:spPr>
          <a:xfrm>
            <a:off x="450108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351AA2-E9EF-846E-3543-07C262763817}"/>
              </a:ext>
            </a:extLst>
          </p:cNvPr>
          <p:cNvSpPr txBox="1"/>
          <p:nvPr/>
        </p:nvSpPr>
        <p:spPr>
          <a:xfrm>
            <a:off x="450108" y="227965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总得分为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A66A2A-798C-5DDC-F546-31C4B77FE8C0}"/>
              </a:ext>
            </a:extLst>
          </p:cNvPr>
          <p:cNvSpPr txBox="1"/>
          <p:nvPr/>
        </p:nvSpPr>
        <p:spPr>
          <a:xfrm>
            <a:off x="450108" y="275514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平均成绩为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91D395-ED08-BF8A-2E12-1610F6E33F2E}"/>
              </a:ext>
            </a:extLst>
          </p:cNvPr>
          <p:cNvSpPr txBox="1"/>
          <p:nvPr/>
        </p:nvSpPr>
        <p:spPr>
          <a:xfrm>
            <a:off x="450108" y="3230634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名同学的平均成绩是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1260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7</cp:revision>
  <dcterms:created xsi:type="dcterms:W3CDTF">2024-07-27T08:54:53Z</dcterms:created>
  <dcterms:modified xsi:type="dcterms:W3CDTF">2024-07-27T12:25:27Z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