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2" r:id="rId7"/>
    <p:sldId id="373" r:id="rId8"/>
    <p:sldId id="375" r:id="rId9"/>
    <p:sldId id="377" r:id="rId10"/>
    <p:sldId id="379" r:id="rId11"/>
    <p:sldId id="380" r:id="rId12"/>
    <p:sldId id="384" r:id="rId13"/>
    <p:sldId id="381" r:id="rId14"/>
    <p:sldId id="385" r:id="rId15"/>
    <p:sldId id="383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6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7" name="yt_shape_1361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16" name="yt_image_13616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9" name="yt_shape_13619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多面体的表面展开图</a:t>
            </a:r>
          </a:p>
        </p:txBody>
      </p:sp>
      <p:sp>
        <p:nvSpPr>
          <p:cNvPr id="13620" name="yt_shape_13620"/>
          <p:cNvSpPr txBox="1"/>
          <p:nvPr/>
        </p:nvSpPr>
        <p:spPr>
          <a:xfrm>
            <a:off x="540000" y="2102862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一个几何体的侧面展开图如图所示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则该几何体的底面是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21" name="yt_image_13621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34529"/>
            <a:ext cx="4728927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49795">
            <a:extLst>
              <a:ext uri="{FF2B5EF4-FFF2-40B4-BE49-F238E27FC236}">
                <a16:creationId xmlns:a16="http://schemas.microsoft.com/office/drawing/2014/main" id="{1217C24B-5F09-8F5F-1169-7C6F806606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076E976-B4F3-D885-0CC6-2251D18A6A92}"/>
              </a:ext>
            </a:extLst>
          </p:cNvPr>
          <p:cNvSpPr txBox="1"/>
          <p:nvPr/>
        </p:nvSpPr>
        <p:spPr>
          <a:xfrm>
            <a:off x="90605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2" name="yt_shape_13672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如图是一个几何体的表面展开图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923b"/>
              </a:rPr>
              <a:t>图示表面为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几何体的外表面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每个面上都标注了数字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请根据要求回答问题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如果标数字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的面在上面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那么标哪个数字的面会在下面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标数字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的面会在下面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675" name="yt_image_13675" title="H_103.68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2987" y="2474622"/>
            <a:ext cx="213901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7" name="yt_shape_13677"/>
          <p:cNvSpPr txBox="1"/>
          <p:nvPr/>
        </p:nvSpPr>
        <p:spPr>
          <a:xfrm>
            <a:off x="540119" y="384185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如果标数字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的面在前面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标数字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的面在左面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fb08"/>
              </a:rPr>
              <a:t>那么标哪个数字的面会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在上面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标数字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的面会在上面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6FDC11-EA42-469D-2B30-BDDCA1DC274B}"/>
              </a:ext>
            </a:extLst>
          </p:cNvPr>
          <p:cNvSpPr txBox="1"/>
          <p:nvPr/>
        </p:nvSpPr>
        <p:spPr>
          <a:xfrm>
            <a:off x="450108" y="2279658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标数字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的面会在下面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99FE56-FDA4-9AF5-BC5C-F6BD29BE5F72}"/>
              </a:ext>
            </a:extLst>
          </p:cNvPr>
          <p:cNvSpPr txBox="1"/>
          <p:nvPr/>
        </p:nvSpPr>
        <p:spPr>
          <a:xfrm>
            <a:off x="450108" y="4746025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标数字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的面会在上面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1" name="yt_shape_1368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如果标数字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的面在右面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标数字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的面在后面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8996"/>
              </a:rPr>
              <a:t>那么标哪个数字的面会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在下面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标数字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的面会在下面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683" name="yt_image_13683" title="H_103.68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12987" y="1995319"/>
            <a:ext cx="213901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B019CD-5A74-9CE1-7BFB-151A697A833B}"/>
              </a:ext>
            </a:extLst>
          </p:cNvPr>
          <p:cNvSpPr txBox="1"/>
          <p:nvPr/>
        </p:nvSpPr>
        <p:spPr>
          <a:xfrm>
            <a:off x="450108" y="1804170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标数字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的面会在下面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16="http://schemas.microsoft.com/office/drawing/2014/main" xmlns:a14="http://schemas.microsoft.com/office/drawing/2010/main" xmlns:mc="http://schemas.openxmlformats.org/markup-compatibility/2006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6" name="yt_shape_1368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85" name="yt_image_13685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8" name="yt_shape_13688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为一个长方体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600"/>
              </a:rPr>
              <a:t>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数字和字母写在外表面上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字母也可以表示数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86f0"/>
              </a:rPr>
              <a:t>请根据要求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689" name="yt_image_13689" title="H_174.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3617" y="3173034"/>
            <a:ext cx="4264765" cy="221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1" name="yt_shape_13691"/>
          <p:cNvSpPr txBox="1"/>
          <p:nvPr/>
        </p:nvSpPr>
        <p:spPr>
          <a:xfrm>
            <a:off x="540000" y="5435039"/>
            <a:ext cx="1062149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如果长方体相对面上的两个数字之和相等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是右面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是后面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那么上面是面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E76A1C-8ABB-CE01-4CA0-4112ED12BD57}"/>
              </a:ext>
            </a:extLst>
          </p:cNvPr>
          <p:cNvSpPr txBox="1"/>
          <p:nvPr/>
        </p:nvSpPr>
        <p:spPr>
          <a:xfrm>
            <a:off x="8452576" y="538823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839AC3-C553-C92C-D3D7-B88F1433EB69}"/>
              </a:ext>
            </a:extLst>
          </p:cNvPr>
          <p:cNvSpPr txBox="1"/>
          <p:nvPr/>
        </p:nvSpPr>
        <p:spPr>
          <a:xfrm>
            <a:off x="10206764" y="538823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01301B-174E-9544-D37E-CE70502B0A82}"/>
              </a:ext>
            </a:extLst>
          </p:cNvPr>
          <p:cNvSpPr txBox="1"/>
          <p:nvPr/>
        </p:nvSpPr>
        <p:spPr>
          <a:xfrm>
            <a:off x="8527189" y="5835974"/>
            <a:ext cx="1324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93" name="yt_shape_13693"/>
              <p:cNvSpPr txBox="1"/>
              <p:nvPr/>
            </p:nvSpPr>
            <p:spPr>
              <a:xfrm>
                <a:off x="540119" y="900000"/>
                <a:ext cx="11492915" cy="27572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为所在棱的中点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试在图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中画出点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74b2"/>
                  </a:rPr>
                  <a:t>并求出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的位置如图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sSub>
                          <m:sSub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b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xmlns:a="http://schemas.openxmlformats.org/drawingml/2006/main"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sSub>
                          <m:sSubPr>
                            <m:ctrlP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b>
                            <m:r>
                              <a:rPr xmlns:a="http://schemas.openxmlformats.org/drawingml/2006/main"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>
          <p:sp>
            <p:nvSpPr>
              <p:cNvPr id="13693" name="yt_shape_13693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57293"/>
              </a:xfrm>
              <a:prstGeom prst="rect">
                <a:avLst/>
              </a:prstGeom>
              <a:blipFill>
                <a:blip r:embed="rId2"/>
                <a:stretch>
                  <a:fillRect l="-1645" t="-1991" b="-2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97" name="yt_shape_13697"/>
          <p:cNvSpPr txBox="1"/>
          <p:nvPr/>
        </p:nvSpPr>
        <p:spPr>
          <a:xfrm>
            <a:off x="540000" y="3859617"/>
            <a:ext cx="2709781" cy="19720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950" b="0" i="0" u="none" spc="-10950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</a:rPr>
              <a:t> </a:t>
            </a:r>
            <a:r>
              <a:rPr lang="en-US" altLang="zh-CN" sz="10950" b="0" i="0" u="none" spc="18393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</a:rPr>
              <a:t> </a:t>
            </a:r>
          </a:p>
        </p:txBody>
      </p:sp>
      <p:pic>
        <p:nvPicPr>
          <p:cNvPr id="13696" name="yt_image_13696" title="H_171.4498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59617"/>
            <a:ext cx="2681357" cy="2177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BE3DD2-52DF-FFD1-5135-91B737E5D957}"/>
              </a:ext>
            </a:extLst>
          </p:cNvPr>
          <p:cNvSpPr txBox="1"/>
          <p:nvPr/>
        </p:nvSpPr>
        <p:spPr>
          <a:xfrm>
            <a:off x="450108" y="1804170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DAD89B0-C0EB-9E9A-5DBF-FDBE78E9CC55}"/>
                  </a:ext>
                </a:extLst>
              </p:cNvPr>
              <p:cNvSpPr txBox="1"/>
              <p:nvPr/>
            </p:nvSpPr>
            <p:spPr>
              <a:xfrm>
                <a:off x="497733" y="2279658"/>
                <a:ext cx="38233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sSub>
                          <m:sSub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b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3" name="文本框 2" descr="{'rangeId': 28}">
                <a:extLst>
                  <a:ext uri="{FF2B5EF4-FFF2-40B4-BE49-F238E27FC236}">
                    <a16:creationId xmlns:a16="http://schemas.microsoft.com/office/drawing/2014/main" id="{BDAD89B0-C0EB-9E9A-5DBF-FDBE78E9CC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279658"/>
                <a:ext cx="3823398" cy="765061"/>
              </a:xfrm>
              <a:prstGeom prst="rect">
                <a:avLst/>
              </a:prstGeom>
              <a:blipFill>
                <a:blip r:embed="rId4"/>
                <a:stretch>
                  <a:fillRect r="-2392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84AB500-C748-4F10-775C-377D8F0A6A01}"/>
                  </a:ext>
                </a:extLst>
              </p:cNvPr>
              <p:cNvSpPr txBox="1"/>
              <p:nvPr/>
            </p:nvSpPr>
            <p:spPr>
              <a:xfrm>
                <a:off x="497733" y="2951107"/>
                <a:ext cx="54997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Pr>
                      <m:e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e>
                      <m:sub>
                        <m:r>
                          <m:rPr>
                            <m:nor/>
                          </m:rPr>
                          <a:rPr xmlns:a="http://schemas.openxmlformats.org/drawingml/2006/main"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宋体" panose="02040503050406030204" pitchFamily="48" charset="0"/>
                          </a:rPr>
                          <m:t>△</m:t>
                        </m:r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sSub>
                          <m:sSubPr>
                            <m:ctrlP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b>
                            <m:r>
                              <a:rPr xmlns:a="http://schemas.openxmlformats.org/drawingml/2006/main"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sub>
                    </m:sSub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4" name="文本框 3" descr="{'rangeId': 28}">
                <a:extLst>
                  <a:ext uri="{FF2B5EF4-FFF2-40B4-BE49-F238E27FC236}">
                    <a16:creationId xmlns:a16="http://schemas.microsoft.com/office/drawing/2014/main" id="{384AB500-C748-4F10-775C-377D8F0A6A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951107"/>
                <a:ext cx="5499798" cy="726326"/>
              </a:xfrm>
              <a:prstGeom prst="rect">
                <a:avLst/>
              </a:prstGeom>
              <a:blipFill>
                <a:blip r:embed="rId5"/>
                <a:stretch>
                  <a:fillRect r="-1663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0" name="yt_shape_13700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699" name="yt_image_13699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2" name="yt_shape_13702"/>
          <p:cNvSpPr txBox="1"/>
          <p:nvPr/>
        </p:nvSpPr>
        <p:spPr>
          <a:xfrm>
            <a:off x="540000" y="1350999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巧记正方体的展开图口诀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一四一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一三二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在同层可任意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三个二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成阶梯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4cbc9"/>
              </a:rPr>
              <a:t>二个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异层必有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不能有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掌握此规律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f2db8"/>
              </a:rPr>
              <a:t>运用定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3" name="yt_shape_1362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无锡市中考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下面每个图形都是由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个边长相同的正方形拼成的图形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ea5d"/>
              </a:rPr>
              <a:t>其中能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折叠成正方体的是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24" name="yt_image_13624" title="H_170.5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4080682" cy="216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6" name="yt_shape_13626"/>
          <p:cNvSpPr txBox="1"/>
          <p:nvPr/>
        </p:nvSpPr>
        <p:spPr>
          <a:xfrm>
            <a:off x="540119" y="42280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某正方体的平面展开图如图所示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则原正方体中与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90f"/>
              </a:rPr>
              <a:t>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所在的面相对的面上的字是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28" name="yt_table_136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970013"/>
              </p:ext>
            </p:extLst>
          </p:nvPr>
        </p:nvGraphicFramePr>
        <p:xfrm>
          <a:off x="540056" y="5187529"/>
          <a:ext cx="3600000" cy="1080000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86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86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86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8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"/>
                  </a:ext>
                </a:extLst>
              </a:tr>
            </a:tbl>
          </a:graphicData>
        </a:graphic>
      </p:graphicFrame>
      <p:pic>
        <p:nvPicPr>
          <p:cNvPr id="13627" name="yt_image_13627_skip" title="H_98.9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1349" y="5187529"/>
            <a:ext cx="1668502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C64FB6-4211-B40F-0C70-A6A4530E9292}"/>
              </a:ext>
            </a:extLst>
          </p:cNvPr>
          <p:cNvSpPr txBox="1"/>
          <p:nvPr/>
        </p:nvSpPr>
        <p:spPr>
          <a:xfrm>
            <a:off x="3498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87791-8AED-742B-F0EF-BA12D4736084}"/>
              </a:ext>
            </a:extLst>
          </p:cNvPr>
          <p:cNvSpPr txBox="1"/>
          <p:nvPr/>
        </p:nvSpPr>
        <p:spPr>
          <a:xfrm>
            <a:off x="4717308" y="4656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30" name="yt_shape_13630"/>
              <p:cNvSpPr txBox="1"/>
              <p:nvPr/>
            </p:nvSpPr>
            <p:spPr>
              <a:xfrm>
                <a:off x="540120" y="900000"/>
                <a:ext cx="11111999" cy="11219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如图是一个正方体的展开图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各对面的数互为倒数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c8ef6"/>
                  </a:rPr>
                  <a:t>面上的数分别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>
          <p:sp>
            <p:nvSpPr>
              <p:cNvPr id="13630" name="yt_shape_13630" descr="{&quot;rangeId&quot;: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121910"/>
              </a:xfrm>
              <a:prstGeom prst="rect">
                <a:avLst/>
              </a:prstGeom>
              <a:blipFill>
                <a:blip r:embed="rId2"/>
                <a:stretch>
                  <a:fillRect l="-1701" t="-4891" r="-659" b="-5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32" name="yt_image_13632" title="H_106.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8203" y="2225062"/>
            <a:ext cx="179559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4" name="yt_shape_13634"/>
          <p:cNvSpPr txBox="1"/>
          <p:nvPr/>
        </p:nvSpPr>
        <p:spPr>
          <a:xfrm>
            <a:off x="540119" y="36242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如图所示是一个长方体的表面展开图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e641,isEnd"/>
              </a:rPr>
              <a:t>根据图中标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注的数据可求得原长方体的体积是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635" name="yt_image_13635" title="H_100.1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4493" y="4736091"/>
            <a:ext cx="2143013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C9E3383-44B5-3187-5951-89CC6C5F8337}"/>
                  </a:ext>
                </a:extLst>
              </p:cNvPr>
              <p:cNvSpPr txBox="1"/>
              <p:nvPr/>
            </p:nvSpPr>
            <p:spPr>
              <a:xfrm>
                <a:off x="1107334" y="1328682"/>
                <a:ext cx="661099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2" name="文本框 1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2C9E3383-44B5-3187-5951-89CC6C5F83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4" y="1328682"/>
                <a:ext cx="661099" cy="72918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5C4B4E1-1AF5-9243-B077-04AF9AFFF586}"/>
              </a:ext>
            </a:extLst>
          </p:cNvPr>
          <p:cNvCxnSpPr/>
          <p:nvPr/>
        </p:nvCxnSpPr>
        <p:spPr>
          <a:xfrm>
            <a:off x="844920" y="203011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BEF5AE3-0FF2-1404-3F58-329108AD54F7}"/>
                  </a:ext>
                </a:extLst>
              </p:cNvPr>
              <p:cNvSpPr txBox="1"/>
              <p:nvPr/>
            </p:nvSpPr>
            <p:spPr>
              <a:xfrm>
                <a:off x="2245572" y="1328682"/>
                <a:ext cx="661099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4" name="文本框 3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0BEF5AE3-0FF2-1404-3F58-329108AD54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5572" y="1328682"/>
                <a:ext cx="661099" cy="72918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EF776E4-8F1A-59D4-3870-83B6D0EA68A7}"/>
              </a:ext>
            </a:extLst>
          </p:cNvPr>
          <p:cNvCxnSpPr/>
          <p:nvPr/>
        </p:nvCxnSpPr>
        <p:spPr>
          <a:xfrm>
            <a:off x="1983158" y="203011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DF403FC-E9F1-262F-53C2-A0143B67DAD6}"/>
                  </a:ext>
                </a:extLst>
              </p:cNvPr>
              <p:cNvSpPr txBox="1"/>
              <p:nvPr/>
            </p:nvSpPr>
            <p:spPr>
              <a:xfrm>
                <a:off x="3383809" y="1328682"/>
                <a:ext cx="661099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>
          <p:sp>
            <p:nvSpPr>
              <p:cNvPr id="6" name="文本框 5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2DF403FC-E9F1-262F-53C2-A0143B67DA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809" y="1328682"/>
                <a:ext cx="661099" cy="72918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AFF046F-4AA5-1B79-8D84-F73A974D19D9}"/>
              </a:ext>
            </a:extLst>
          </p:cNvPr>
          <p:cNvCxnSpPr/>
          <p:nvPr/>
        </p:nvCxnSpPr>
        <p:spPr>
          <a:xfrm>
            <a:off x="3121395" y="203011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4761B1CC-FB09-6EDC-D2D6-E038429CEF03}"/>
              </a:ext>
            </a:extLst>
          </p:cNvPr>
          <p:cNvSpPr txBox="1"/>
          <p:nvPr/>
        </p:nvSpPr>
        <p:spPr>
          <a:xfrm>
            <a:off x="5326908" y="4052974"/>
            <a:ext cx="1262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4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7" name="yt_shape_13637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立体图形的表面展开图</a:t>
            </a:r>
          </a:p>
        </p:txBody>
      </p:sp>
      <p:sp>
        <p:nvSpPr>
          <p:cNvPr id="13638" name="yt_shape_13638"/>
          <p:cNvSpPr txBox="1"/>
          <p:nvPr/>
        </p:nvSpPr>
        <p:spPr>
          <a:xfrm>
            <a:off x="540000" y="1399565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将圆柱体的表面展开后得到的平面图形是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39" name="yt_image_13639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807326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1" name="yt_shape_13641"/>
          <p:cNvSpPr txBox="1"/>
          <p:nvPr/>
        </p:nvSpPr>
        <p:spPr>
          <a:xfrm>
            <a:off x="540000" y="3365326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其侧面展开图为扇形的是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42" name="yt_image_13642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996993"/>
            <a:ext cx="4657647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49869">
            <a:extLst>
              <a:ext uri="{FF2B5EF4-FFF2-40B4-BE49-F238E27FC236}">
                <a16:creationId xmlns:a16="http://schemas.microsoft.com/office/drawing/2014/main" id="{552F5B7F-7C8A-AF2E-C352-5359FEF638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FF03A4-C24A-24AA-84CF-E84F3AB2930D}"/>
              </a:ext>
            </a:extLst>
          </p:cNvPr>
          <p:cNvSpPr txBox="1"/>
          <p:nvPr/>
        </p:nvSpPr>
        <p:spPr>
          <a:xfrm>
            <a:off x="6926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61F2C0-7F56-A129-A2D0-0CD47DC1A448}"/>
              </a:ext>
            </a:extLst>
          </p:cNvPr>
          <p:cNvSpPr txBox="1"/>
          <p:nvPr/>
        </p:nvSpPr>
        <p:spPr>
          <a:xfrm>
            <a:off x="9060589" y="33185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4" name="yt_shape_13644"/>
          <p:cNvSpPr txBox="1"/>
          <p:nvPr/>
        </p:nvSpPr>
        <p:spPr>
          <a:xfrm>
            <a:off x="540000" y="900000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下图是一些立体图形的表面展开图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请写出它们各自的名称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645" name="yt_image_13645" title="H_110.16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1242" y="1531667"/>
            <a:ext cx="4989515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47" name="yt_shape_13647"/>
          <p:cNvSpPr txBox="1"/>
          <p:nvPr/>
        </p:nvSpPr>
        <p:spPr>
          <a:xfrm>
            <a:off x="540000" y="2981178"/>
            <a:ext cx="4853893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  <a:tabLst>
                <a:tab pos="2673124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  <a:tabLst>
                <a:tab pos="2673124" algn="l"/>
              </a:tabLst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200" b="0" i="0" u="none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solidFill>
                  <a:srgbClr val="000000"/>
                </a:solid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AB70E0-3BC9-1C0A-09F3-FD146F464BA9}"/>
              </a:ext>
            </a:extLst>
          </p:cNvPr>
          <p:cNvSpPr txBox="1"/>
          <p:nvPr/>
        </p:nvSpPr>
        <p:spPr>
          <a:xfrm>
            <a:off x="1059589" y="293437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五棱锥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C853C1-9DDD-A67F-E914-6219048BA56C}"/>
              </a:ext>
            </a:extLst>
          </p:cNvPr>
          <p:cNvSpPr txBox="1"/>
          <p:nvPr/>
        </p:nvSpPr>
        <p:spPr>
          <a:xfrm>
            <a:off x="3732939" y="293437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三棱柱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01C8A6-5CDB-A1D5-CF9F-5E39DB8C6DAF}"/>
              </a:ext>
            </a:extLst>
          </p:cNvPr>
          <p:cNvSpPr txBox="1"/>
          <p:nvPr/>
        </p:nvSpPr>
        <p:spPr>
          <a:xfrm>
            <a:off x="1059589" y="3409860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四棱锥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2101B8-D3D9-1054-5441-C174C097BC71}"/>
              </a:ext>
            </a:extLst>
          </p:cNvPr>
          <p:cNvSpPr txBox="1"/>
          <p:nvPr/>
        </p:nvSpPr>
        <p:spPr>
          <a:xfrm>
            <a:off x="3732939" y="3409860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mc="http://schemas.openxmlformats.org/markup-compatibility/2006" xmlns:a14="http://schemas.microsoft.com/office/drawing/2010/main"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9" name="yt_shape_13649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考虑问题不全而漏解</a:t>
            </a:r>
          </a:p>
        </p:txBody>
      </p:sp>
      <p:sp>
        <p:nvSpPr>
          <p:cNvPr id="13650" name="yt_shape_1365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一个圆柱的侧面展开图是长方形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这个长方形的一组邻边长分别是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7b9a"/>
              </a:rPr>
              <a:t>则这个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圆柱的底面半径是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51" name="yt_table_13651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0209355"/>
                  </p:ext>
                </p:extLst>
              </p:nvPr>
            </p:nvGraphicFramePr>
            <p:xfrm>
              <a:off x="540056" y="2359000"/>
              <a:ext cx="8022592" cy="63608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869"/>
                        </a:ext>
                      </a:extLst>
                    </a:gridCol>
                    <a:gridCol w="2089468">
                      <a:extLst>
                        <a:ext uri="{9D8B030D-6E8A-4147-A177-3AD203B41FA5}">
                          <a16:colId xmlns:a16="http://schemas.microsoft.com/office/drawing/2014/main" val="10870"/>
                        </a:ext>
                      </a:extLst>
                    </a:gridCol>
                    <a:gridCol w="2089468">
                      <a:extLst>
                        <a:ext uri="{9D8B030D-6E8A-4147-A177-3AD203B41FA5}">
                          <a16:colId xmlns:a16="http://schemas.microsoft.com/office/drawing/2014/main" val="10871"/>
                        </a:ext>
                      </a:extLst>
                    </a:gridCol>
                    <a:gridCol w="1725613">
                      <a:extLst>
                        <a:ext uri="{9D8B030D-6E8A-4147-A177-3AD203B41FA5}">
                          <a16:colId xmlns:a16="http://schemas.microsoft.com/office/drawing/2014/main" val="108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xmlns:a="http://schemas.openxmlformats.org/drawingml/2006/main"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xmlns:a="http://schemas.openxmlformats.org/drawingml/2006/main"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xmlns:a="http://schemas.openxmlformats.org/drawingml/2006/main"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xmlns:a="http://schemas.openxmlformats.org/drawingml/2006/main"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xmlns:a="http://schemas.openxmlformats.org/drawingml/2006/main"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8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>
          <p:graphicFrame>
            <p:nvGraphicFramePr>
              <p:cNvPr id="13651" name="yt_table_13651" descr="{&quot;rangeId&quot;:12,&quot;type&quot;:&quot;Option&quot;}" title="H_50.0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90209355"/>
                  </p:ext>
                </p:extLst>
              </p:nvPr>
            </p:nvGraphicFramePr>
            <p:xfrm>
              <a:off x="540056" y="2359000"/>
              <a:ext cx="8022592" cy="63608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869"/>
                        </a:ext>
                      </a:extLst>
                    </a:gridCol>
                    <a:gridCol w="2089468">
                      <a:extLst>
                        <a:ext uri="{9D8B030D-6E8A-4147-A177-3AD203B41FA5}">
                          <a16:colId xmlns:a16="http://schemas.microsoft.com/office/drawing/2014/main" val="10870"/>
                        </a:ext>
                      </a:extLst>
                    </a:gridCol>
                    <a:gridCol w="2089468">
                      <a:extLst>
                        <a:ext uri="{9D8B030D-6E8A-4147-A177-3AD203B41FA5}">
                          <a16:colId xmlns:a16="http://schemas.microsoft.com/office/drawing/2014/main" val="10871"/>
                        </a:ext>
                      </a:extLst>
                    </a:gridCol>
                    <a:gridCol w="1725613">
                      <a:extLst>
                        <a:ext uri="{9D8B030D-6E8A-4147-A177-3AD203B41FA5}">
                          <a16:colId xmlns:a16="http://schemas.microsoft.com/office/drawing/2014/main" val="10872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458" r="-18250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458" r="-8250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65371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8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949940">
            <a:extLst>
              <a:ext uri="{FF2B5EF4-FFF2-40B4-BE49-F238E27FC236}">
                <a16:creationId xmlns:a16="http://schemas.microsoft.com/office/drawing/2014/main" id="{7BF1153F-AD16-C1A1-1C4C-48D7FE6045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7051F5-26FA-F980-94C8-E5669D77133E}"/>
              </a:ext>
            </a:extLst>
          </p:cNvPr>
          <p:cNvSpPr txBox="1"/>
          <p:nvPr/>
        </p:nvSpPr>
        <p:spPr>
          <a:xfrm>
            <a:off x="34981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3" name="yt_shape_1365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52" name="yt_image_13652" title="H_50.49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5" name="yt_shape_13655"/>
          <p:cNvSpPr txBox="1"/>
          <p:nvPr/>
        </p:nvSpPr>
        <p:spPr>
          <a:xfrm>
            <a:off x="540120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如图为一直棱柱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其底面是三边长为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2809"/>
              </a:rPr>
              <a:t>若下列选项中的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图形均由三个长方形与两个直角三角形组合而成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9ccbb"/>
              </a:rPr>
              <a:t>且其中一个为如图的直棱柱的展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则根据图形中标示的边长与直角符号判断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此展开图是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56" name="yt_image_13656" title="H_221.13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183799"/>
            <a:ext cx="4891348" cy="280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FEFC5D-5890-545F-3661-FF0AF8B03ECC}"/>
              </a:ext>
            </a:extLst>
          </p:cNvPr>
          <p:cNvSpPr txBox="1"/>
          <p:nvPr/>
        </p:nvSpPr>
        <p:spPr>
          <a:xfrm>
            <a:off x="9289308" y="2496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8" name="yt_shape_1365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下列四张正方形硬纸片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剪去阴影部分后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如果沿虚线折叠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49aa"/>
              </a:rPr>
              <a:t>可以围成一个封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闭的长方体包装盒的是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659" name="yt_image_13659" title="H_92.4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4815561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1" name="yt_shape_13661"/>
          <p:cNvSpPr txBox="1"/>
          <p:nvPr/>
        </p:nvSpPr>
        <p:spPr>
          <a:xfrm>
            <a:off x="540120" y="323618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六个面上分别写有数字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72df4"/>
              </a:rPr>
              <a:t>有三个人从不同的角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度观察的结果如图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的对面的数字为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的对面的数字为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4c3c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63" name="yt_table_1366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069699"/>
              </p:ext>
            </p:extLst>
          </p:nvPr>
        </p:nvGraphicFramePr>
        <p:xfrm>
          <a:off x="540056" y="5739653"/>
          <a:ext cx="3600000" cy="1080000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87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7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75"/>
                    </a:ext>
                  </a:extLst>
                </a:gridCol>
                <a:gridCol w="1326960">
                  <a:extLst>
                    <a:ext uri="{9D8B030D-6E8A-4147-A177-3AD203B41FA5}">
                      <a16:colId xmlns:a16="http://schemas.microsoft.com/office/drawing/2014/main" val="108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0"/>
                  </a:ext>
                </a:extLst>
              </a:tr>
            </a:tbl>
          </a:graphicData>
        </a:graphic>
      </p:graphicFrame>
      <p:pic>
        <p:nvPicPr>
          <p:cNvPr id="13662" name="yt_image_13662_skip" title="H_83.7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4746" y="4675755"/>
            <a:ext cx="3920922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BC8319-EE3B-EE61-90C9-779BB79BCB96}"/>
              </a:ext>
            </a:extLst>
          </p:cNvPr>
          <p:cNvSpPr txBox="1"/>
          <p:nvPr/>
        </p:nvSpPr>
        <p:spPr>
          <a:xfrm>
            <a:off x="4107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B396DA-A9BC-C5F4-4776-BA205A41AFF3}"/>
              </a:ext>
            </a:extLst>
          </p:cNvPr>
          <p:cNvSpPr txBox="1"/>
          <p:nvPr/>
        </p:nvSpPr>
        <p:spPr>
          <a:xfrm>
            <a:off x="1669309" y="4140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5" name="yt_shape_13665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如图是由小正方形组成的图形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517d4"/>
              </a:rPr>
              <a:t>请你用三种方法分别在图中添画两个小正方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使它能成为正方体的表面展开图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666" name="yt_image_13666" title="H_92.120316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4309" y="1995319"/>
            <a:ext cx="4183380" cy="116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68" name="yt_shape_13668"/>
          <p:cNvSpPr txBox="1"/>
          <p:nvPr/>
        </p:nvSpPr>
        <p:spPr>
          <a:xfrm>
            <a:off x="540000" y="3215777"/>
            <a:ext cx="3847207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70" name="yt_shape_13670"/>
          <p:cNvSpPr txBox="1"/>
          <p:nvPr/>
        </p:nvSpPr>
        <p:spPr>
          <a:xfrm>
            <a:off x="540000" y="3830965"/>
            <a:ext cx="4705134" cy="1116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 spc="-620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  <a:r>
              <a:rPr lang="en-US" altLang="zh-CN" sz="6200" b="0" i="0" u="none" spc="3514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</a:p>
        </p:txBody>
      </p:sp>
      <p:pic>
        <p:nvPicPr>
          <p:cNvPr id="13669" name="yt_image_13669" title="H_97.56">
            <a:extLst>
              <a:ext uri="">
                <a16:creationId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30965"/>
            <a:ext cx="4658578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37CAC7-62B7-3EC4-7813-1E15F0FE16B4}"/>
              </a:ext>
            </a:extLst>
          </p:cNvPr>
          <p:cNvSpPr txBox="1"/>
          <p:nvPr/>
        </p:nvSpPr>
        <p:spPr>
          <a:xfrm>
            <a:off x="449989" y="3168971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1224</Words>
  <Application>Microsoft Office PowerPoint</Application>
  <PresentationFormat>宽屏</PresentationFormat>
  <Paragraphs>85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课 件</cp:lastModifiedBy>
  <cp:revision>11</cp:revision>
  <dcterms:created xsi:type="dcterms:W3CDTF">2024-07-27T08:54:53Z</dcterms:created>
  <dcterms:modified xsi:type="dcterms:W3CDTF">2024-07-27T09:21:22Z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