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69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88" y="7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1" name="yt_shape_1430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体育课上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小悦在点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处进行了四次铅球试投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铅球分别落在图中的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69e8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则表示他最好成绩的点是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05" name="yt_table_1430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696389"/>
              </p:ext>
            </p:extLst>
          </p:nvPr>
        </p:nvGraphicFramePr>
        <p:xfrm>
          <a:off x="540056" y="1859435"/>
          <a:ext cx="9244966" cy="475488"/>
        </p:xfrm>
        <a:graphic>
          <a:graphicData uri="http://schemas.openxmlformats.org/drawingml/2006/table">
            <a:tbl>
              <a:tblPr/>
              <a:tblGrid>
                <a:gridCol w="2591118">
                  <a:extLst>
                    <a:ext uri="{9D8B030D-6E8A-4147-A177-3AD203B41FA5}">
                      <a16:colId xmlns:a16="http://schemas.microsoft.com/office/drawing/2014/main" val="10997"/>
                    </a:ext>
                  </a:extLst>
                </a:gridCol>
                <a:gridCol w="2522855">
                  <a:extLst>
                    <a:ext uri="{9D8B030D-6E8A-4147-A177-3AD203B41FA5}">
                      <a16:colId xmlns:a16="http://schemas.microsoft.com/office/drawing/2014/main" val="10998"/>
                    </a:ext>
                  </a:extLst>
                </a:gridCol>
                <a:gridCol w="2505393">
                  <a:extLst>
                    <a:ext uri="{9D8B030D-6E8A-4147-A177-3AD203B41FA5}">
                      <a16:colId xmlns:a16="http://schemas.microsoft.com/office/drawing/2014/main" val="1099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1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1"/>
                  </a:ext>
                </a:extLst>
              </a:tr>
            </a:tbl>
          </a:graphicData>
        </a:graphic>
      </p:graphicFrame>
      <p:grpSp>
        <p:nvGrpSpPr>
          <p:cNvPr id="14302" name="yt_shape_14302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70805" y="1859435"/>
            <a:ext cx="1378981" cy="1750455"/>
            <a:chOff x="0" y="0"/>
            <a:chExt cx="1378981" cy="1750455"/>
          </a:xfrm>
        </p:grpSpPr>
        <p:pic>
          <p:nvPicPr>
            <p:cNvPr id="3" name="yt_image_1430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8981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04" name="yt_shape_14304" descr="{&quot;rangeId&quot;:0,&quot;IgnoreLineSpacing&quot;:1}"/>
            <p:cNvSpPr txBox="1"/>
            <p:nvPr/>
          </p:nvSpPr>
          <p:spPr>
            <a:xfrm>
              <a:off x="156209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sp>
        <p:nvSpPr>
          <p:cNvPr id="14307" name="yt_shape_14307"/>
          <p:cNvSpPr txBox="1"/>
          <p:nvPr/>
        </p:nvSpPr>
        <p:spPr>
          <a:xfrm>
            <a:off x="540000" y="3660292"/>
            <a:ext cx="9823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洛阳实验中学单元卷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下图中甲和乙的周长相比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11" name="yt_table_1431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16918"/>
              </p:ext>
            </p:extLst>
          </p:nvPr>
        </p:nvGraphicFramePr>
        <p:xfrm>
          <a:off x="540056" y="4139595"/>
          <a:ext cx="7366636" cy="950976"/>
        </p:xfrm>
        <a:graphic>
          <a:graphicData uri="http://schemas.openxmlformats.org/drawingml/2006/table">
            <a:tbl>
              <a:tblPr/>
              <a:tblGrid>
                <a:gridCol w="5113973">
                  <a:extLst>
                    <a:ext uri="{9D8B030D-6E8A-4147-A177-3AD203B41FA5}">
                      <a16:colId xmlns:a16="http://schemas.microsoft.com/office/drawing/2014/main" val="11001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1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甲比乙长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甲比乙短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甲和乙一样长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无法比较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3"/>
                  </a:ext>
                </a:extLst>
              </a:tr>
            </a:tbl>
          </a:graphicData>
        </a:graphic>
      </p:graphicFrame>
      <p:grpSp>
        <p:nvGrpSpPr>
          <p:cNvPr id="14308" name="yt_shape_14308_skip" title="H_114.07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17274" y="4139595"/>
            <a:ext cx="2132679" cy="1448703"/>
            <a:chOff x="0" y="0"/>
            <a:chExt cx="2132679" cy="1448703"/>
          </a:xfrm>
        </p:grpSpPr>
        <p:pic>
          <p:nvPicPr>
            <p:cNvPr id="2" name="yt_image_1430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32679" cy="1052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10" name="yt_shape_14310" descr="{&quot;rangeId&quot;:0,&quot;IgnoreLineSpacing&quot;:1}"/>
            <p:cNvSpPr txBox="1"/>
            <p:nvPr/>
          </p:nvSpPr>
          <p:spPr>
            <a:xfrm>
              <a:off x="533058" y="10887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B21CC21-56D7-CBE7-7AFB-4616ED4FEF32}"/>
              </a:ext>
            </a:extLst>
          </p:cNvPr>
          <p:cNvSpPr txBox="1"/>
          <p:nvPr/>
        </p:nvSpPr>
        <p:spPr>
          <a:xfrm>
            <a:off x="804788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C9527A-A84C-D943-3CDE-EF7312B670CA}"/>
              </a:ext>
            </a:extLst>
          </p:cNvPr>
          <p:cNvSpPr txBox="1"/>
          <p:nvPr/>
        </p:nvSpPr>
        <p:spPr>
          <a:xfrm>
            <a:off x="9365389" y="36134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3" name="yt_shape_1431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转化为用度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秒表示的形式为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″转化为用度表示的形式为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个工厂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现要修一个物资供应站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43fa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直接向各工厂提供物资的路程之和最短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试在图中找出供应站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16" name="yt_image_14316" title="H_106.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4565" y="2970405"/>
            <a:ext cx="1362868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8" name="yt_shape_14318"/>
          <p:cNvSpPr txBox="1"/>
          <p:nvPr/>
        </p:nvSpPr>
        <p:spPr>
          <a:xfrm>
            <a:off x="540000" y="4375349"/>
            <a:ext cx="73273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就是供应站的位置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320" name="yt_shape_14320"/>
          <p:cNvSpPr txBox="1"/>
          <p:nvPr/>
        </p:nvSpPr>
        <p:spPr>
          <a:xfrm>
            <a:off x="540000" y="5007016"/>
            <a:ext cx="1171475" cy="11165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200" b="0" i="0" u="none" spc="-620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  <a:r>
              <a:rPr lang="en-US" altLang="zh-CN" sz="6200" b="0" i="0" u="none" spc="7585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</a:rPr>
              <a:t> </a:t>
            </a:r>
          </a:p>
        </p:txBody>
      </p:sp>
      <p:pic>
        <p:nvPicPr>
          <p:cNvPr id="14319" name="yt_image_14319" title="H_97.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79976" y="5007016"/>
            <a:ext cx="1159867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770E83-3DD2-91F5-07B2-75C7A6DD4463}"/>
              </a:ext>
            </a:extLst>
          </p:cNvPr>
          <p:cNvSpPr txBox="1"/>
          <p:nvPr/>
        </p:nvSpPr>
        <p:spPr>
          <a:xfrm>
            <a:off x="7841507" y="853194"/>
            <a:ext cx="188487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2673D0-FC53-531F-088F-9A9E3432CEA8}"/>
              </a:ext>
            </a:extLst>
          </p:cNvPr>
          <p:cNvSpPr txBox="1"/>
          <p:nvPr/>
        </p:nvSpPr>
        <p:spPr>
          <a:xfrm>
            <a:off x="6585796" y="1328682"/>
            <a:ext cx="155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908ECA-511C-4905-5795-A5C546E12772}"/>
              </a:ext>
            </a:extLst>
          </p:cNvPr>
          <p:cNvSpPr txBox="1"/>
          <p:nvPr/>
        </p:nvSpPr>
        <p:spPr>
          <a:xfrm>
            <a:off x="449989" y="4328543"/>
            <a:ext cx="7436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就是供应站的位置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22" name="yt_shape_14322"/>
              <p:cNvSpPr txBox="1"/>
              <p:nvPr/>
            </p:nvSpPr>
            <p:spPr>
              <a:xfrm>
                <a:off x="540120" y="900000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464b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22" name="yt_shape_14322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24" name="yt_image_14324" title="H_18.5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7232" y="2212110"/>
            <a:ext cx="2317534" cy="23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26" name="yt_shape_14326"/>
              <p:cNvSpPr txBox="1"/>
              <p:nvPr/>
            </p:nvSpPr>
            <p:spPr>
              <a:xfrm>
                <a:off x="540000" y="2498304"/>
                <a:ext cx="4772140" cy="2747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26" name="yt_shape_14326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8304"/>
                <a:ext cx="4772140" cy="2747227"/>
              </a:xfrm>
              <a:prstGeom prst="rect">
                <a:avLst/>
              </a:prstGeom>
              <a:blipFill>
                <a:blip r:embed="rId4"/>
                <a:stretch>
                  <a:fillRect l="-3964" r="-2941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1B4AE1B-8E6A-7A96-CE3B-87A8B6AB2AE5}"/>
                  </a:ext>
                </a:extLst>
              </p:cNvPr>
              <p:cNvSpPr txBox="1"/>
              <p:nvPr/>
            </p:nvSpPr>
            <p:spPr>
              <a:xfrm>
                <a:off x="449989" y="2451498"/>
                <a:ext cx="49060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mathAnswerShape': 1}">
                <a:extLst>
                  <a:ext uri="{FF2B5EF4-FFF2-40B4-BE49-F238E27FC236}">
                    <a16:creationId xmlns:a16="http://schemas.microsoft.com/office/drawing/2014/main" id="{D1B4AE1B-8E6A-7A96-CE3B-87A8B6AB2A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51498"/>
                <a:ext cx="4906073" cy="767474"/>
              </a:xfrm>
              <a:prstGeom prst="rect">
                <a:avLst/>
              </a:prstGeom>
              <a:blipFill>
                <a:blip r:embed="rId5"/>
                <a:stretch>
                  <a:fillRect l="-1988" r="-18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AB49DBF-E0B7-03A1-A750-BE2585DC23CF}"/>
              </a:ext>
            </a:extLst>
          </p:cNvPr>
          <p:cNvSpPr txBox="1"/>
          <p:nvPr/>
        </p:nvSpPr>
        <p:spPr>
          <a:xfrm>
            <a:off x="449989" y="3125360"/>
            <a:ext cx="4025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55410A-3364-E709-E35A-12D264E0AEB8}"/>
              </a:ext>
            </a:extLst>
          </p:cNvPr>
          <p:cNvSpPr txBox="1"/>
          <p:nvPr/>
        </p:nvSpPr>
        <p:spPr>
          <a:xfrm>
            <a:off x="449989" y="3600848"/>
            <a:ext cx="3147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C2CDC8-E974-8AAC-3C03-A6FE280EE67C}"/>
                  </a:ext>
                </a:extLst>
              </p:cNvPr>
              <p:cNvSpPr txBox="1"/>
              <p:nvPr/>
            </p:nvSpPr>
            <p:spPr>
              <a:xfrm>
                <a:off x="449989" y="4076336"/>
                <a:ext cx="37456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mathAnswerShape': 1}">
                <a:extLst>
                  <a:ext uri="{FF2B5EF4-FFF2-40B4-BE49-F238E27FC236}">
                    <a16:creationId xmlns:a16="http://schemas.microsoft.com/office/drawing/2014/main" id="{09C2CDC8-E974-8AAC-3C03-A6FE280EE6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76336"/>
                <a:ext cx="3745611" cy="765061"/>
              </a:xfrm>
              <a:prstGeom prst="rect">
                <a:avLst/>
              </a:prstGeom>
              <a:blipFill>
                <a:blip r:embed="rId6"/>
                <a:stretch>
                  <a:fillRect l="-2606" r="-228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632F412-9B0C-D4F2-DEDA-BBD7F926B61A}"/>
              </a:ext>
            </a:extLst>
          </p:cNvPr>
          <p:cNvSpPr txBox="1"/>
          <p:nvPr/>
        </p:nvSpPr>
        <p:spPr>
          <a:xfrm>
            <a:off x="449989" y="4747785"/>
            <a:ext cx="4256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8" name="yt_shape_14328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e83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29" name="yt_image_14329" title="H_123.12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474444"/>
            <a:ext cx="1705770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1" name="yt_shape_14331"/>
              <p:cNvSpPr txBox="1"/>
              <p:nvPr/>
            </p:nvSpPr>
            <p:spPr>
              <a:xfrm>
                <a:off x="540000" y="1963638"/>
                <a:ext cx="7266413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331" name="yt_shape_143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3638"/>
                <a:ext cx="7266413" cy="3027047"/>
              </a:xfrm>
              <a:prstGeom prst="rect">
                <a:avLst/>
              </a:prstGeom>
              <a:blipFill>
                <a:blip r:embed="rId3"/>
                <a:stretch>
                  <a:fillRect l="-2601" t="-1610" r="-1510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41F624-9338-6008-F0B1-8B307B886B05}"/>
              </a:ext>
            </a:extLst>
          </p:cNvPr>
          <p:cNvSpPr txBox="1"/>
          <p:nvPr/>
        </p:nvSpPr>
        <p:spPr>
          <a:xfrm>
            <a:off x="449989" y="1916832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610CF3-54F5-6C50-BDEC-E2B757519336}"/>
              </a:ext>
            </a:extLst>
          </p:cNvPr>
          <p:cNvSpPr txBox="1"/>
          <p:nvPr/>
        </p:nvSpPr>
        <p:spPr>
          <a:xfrm>
            <a:off x="449989" y="2392320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D073DE-AB2D-726E-047F-3DA74E60E886}"/>
              </a:ext>
            </a:extLst>
          </p:cNvPr>
          <p:cNvSpPr txBox="1"/>
          <p:nvPr/>
        </p:nvSpPr>
        <p:spPr>
          <a:xfrm>
            <a:off x="449989" y="2867808"/>
            <a:ext cx="730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E6DBB3-FC3C-9710-765E-9059C4E71AE1}"/>
              </a:ext>
            </a:extLst>
          </p:cNvPr>
          <p:cNvSpPr txBox="1"/>
          <p:nvPr/>
        </p:nvSpPr>
        <p:spPr>
          <a:xfrm>
            <a:off x="449989" y="3343296"/>
            <a:ext cx="4147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28F425-0BED-A081-C6BC-2BAA76BF3700}"/>
                  </a:ext>
                </a:extLst>
              </p:cNvPr>
              <p:cNvSpPr txBox="1"/>
              <p:nvPr/>
            </p:nvSpPr>
            <p:spPr>
              <a:xfrm>
                <a:off x="449989" y="3818784"/>
                <a:ext cx="59998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628F425-0BED-A081-C6BC-2BAA76BF37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8784"/>
                <a:ext cx="5999861" cy="765061"/>
              </a:xfrm>
              <a:prstGeom prst="rect">
                <a:avLst/>
              </a:prstGeom>
              <a:blipFill>
                <a:blip r:embed="rId4"/>
                <a:stretch>
                  <a:fillRect l="-1626" r="-152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E8B41B0E-D622-5BDC-5747-DEC1F9D28263}"/>
              </a:ext>
            </a:extLst>
          </p:cNvPr>
          <p:cNvSpPr txBox="1"/>
          <p:nvPr/>
        </p:nvSpPr>
        <p:spPr>
          <a:xfrm>
            <a:off x="449989" y="4490233"/>
            <a:ext cx="737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3" name="yt_shape_14333"/>
          <p:cNvSpPr txBox="1"/>
          <p:nvPr/>
        </p:nvSpPr>
        <p:spPr>
          <a:xfrm>
            <a:off x="540000" y="900000"/>
            <a:ext cx="972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334" name="yt_image_14334" title="H_103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0308" y="2115695"/>
            <a:ext cx="2011905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6" name="yt_shape_14336"/>
          <p:cNvSpPr txBox="1"/>
          <p:nvPr/>
        </p:nvSpPr>
        <p:spPr>
          <a:xfrm>
            <a:off x="540000" y="1459582"/>
            <a:ext cx="496289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EF8CC4-D117-3942-5BFA-C8B68BB4CCB9}"/>
              </a:ext>
            </a:extLst>
          </p:cNvPr>
          <p:cNvSpPr txBox="1"/>
          <p:nvPr/>
        </p:nvSpPr>
        <p:spPr>
          <a:xfrm>
            <a:off x="3728177" y="1412776"/>
            <a:ext cx="1511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B546D5-6847-9AA8-6B9D-537CB99F88B2}"/>
              </a:ext>
            </a:extLst>
          </p:cNvPr>
          <p:cNvSpPr txBox="1"/>
          <p:nvPr/>
        </p:nvSpPr>
        <p:spPr>
          <a:xfrm>
            <a:off x="3763102" y="1888264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38" name="yt_shape_14338"/>
          <p:cNvSpPr txBox="1"/>
          <p:nvPr/>
        </p:nvSpPr>
        <p:spPr>
          <a:xfrm>
            <a:off x="540000" y="2415035"/>
            <a:ext cx="569707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的平分线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4C19F7-6F84-5620-E58B-6F51C2BA3B73}"/>
              </a:ext>
            </a:extLst>
          </p:cNvPr>
          <p:cNvSpPr txBox="1"/>
          <p:nvPr/>
        </p:nvSpPr>
        <p:spPr>
          <a:xfrm>
            <a:off x="449989" y="2843717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710A0B-B6B9-A5FC-7683-F5995BF80BFF}"/>
              </a:ext>
            </a:extLst>
          </p:cNvPr>
          <p:cNvSpPr txBox="1"/>
          <p:nvPr/>
        </p:nvSpPr>
        <p:spPr>
          <a:xfrm>
            <a:off x="449989" y="3319205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46957C-9131-2CFF-31A2-31E819EE1752}"/>
              </a:ext>
            </a:extLst>
          </p:cNvPr>
          <p:cNvSpPr txBox="1"/>
          <p:nvPr/>
        </p:nvSpPr>
        <p:spPr>
          <a:xfrm>
            <a:off x="449989" y="3794693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970DBE-F015-BA25-D75A-3731282153BE}"/>
              </a:ext>
            </a:extLst>
          </p:cNvPr>
          <p:cNvSpPr txBox="1"/>
          <p:nvPr/>
        </p:nvSpPr>
        <p:spPr>
          <a:xfrm>
            <a:off x="449989" y="4270181"/>
            <a:ext cx="411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5A4746-140E-E9EC-7CC2-426B4A63035B}"/>
              </a:ext>
            </a:extLst>
          </p:cNvPr>
          <p:cNvSpPr txBox="1"/>
          <p:nvPr/>
        </p:nvSpPr>
        <p:spPr>
          <a:xfrm>
            <a:off x="449989" y="4745669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8FD918-72A0-6A91-F678-8519A636A6A5}"/>
              </a:ext>
            </a:extLst>
          </p:cNvPr>
          <p:cNvSpPr txBox="1"/>
          <p:nvPr/>
        </p:nvSpPr>
        <p:spPr>
          <a:xfrm>
            <a:off x="449989" y="5221157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2C80F4-EB71-38BE-9DF9-D4FDB76D0839}"/>
              </a:ext>
            </a:extLst>
          </p:cNvPr>
          <p:cNvSpPr txBox="1"/>
          <p:nvPr/>
        </p:nvSpPr>
        <p:spPr>
          <a:xfrm>
            <a:off x="449989" y="5696645"/>
            <a:ext cx="2848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yt_shape_14340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有一个正方体盒子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一只虫子在顶点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4317"/>
              </a:rPr>
              <a:t>一只蜘蛛在顶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蜘蛛沿着盒子准备偷袭虫子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那么蜘蛛想要最快地捉住虫子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应怎样走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9b1b"/>
              </a:rPr>
              <a:t>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请运用平面图形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画出蜘蛛爬行的最短路线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41" name="yt_image_14341" title="H_102.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2348" y="2475451"/>
            <a:ext cx="1447302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3" name="yt_shape_14343"/>
          <p:cNvSpPr txBox="1"/>
          <p:nvPr/>
        </p:nvSpPr>
        <p:spPr>
          <a:xfrm>
            <a:off x="540000" y="3831257"/>
            <a:ext cx="101662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沿线段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爬行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根据两点之间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线段最短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路线不唯一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345" name="yt_shape_14345"/>
          <p:cNvSpPr txBox="1"/>
          <p:nvPr/>
        </p:nvSpPr>
        <p:spPr>
          <a:xfrm>
            <a:off x="540000" y="4462924"/>
            <a:ext cx="1726819" cy="8014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50" b="0" i="0" u="none" spc="-4450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  <a:r>
              <a:rPr lang="en-US" altLang="zh-CN" sz="4450" b="0" i="0" u="none" spc="12353">
                <a:solidFill>
                  <a:srgbClr val="1EE3CF"/>
                </a:solidFill>
                <a:effectLst/>
                <a:latin typeface="Times New Roman" pitchFamily="44"/>
                <a:ea typeface="宋体" pitchFamily="44"/>
              </a:rPr>
              <a:t> </a:t>
            </a:r>
          </a:p>
        </p:txBody>
      </p:sp>
      <p:pic>
        <p:nvPicPr>
          <p:cNvPr id="14344" name="yt_image_14344" title="H_69.9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3122" y="4820306"/>
            <a:ext cx="1708113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081495-365B-CA79-4E58-FBA0B13A43DF}"/>
              </a:ext>
            </a:extLst>
          </p:cNvPr>
          <p:cNvSpPr txBox="1"/>
          <p:nvPr/>
        </p:nvSpPr>
        <p:spPr>
          <a:xfrm>
            <a:off x="449989" y="3784451"/>
            <a:ext cx="10248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沿线段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爬行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路线不唯一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972</Words>
  <Application>Microsoft Office PowerPoint</Application>
  <PresentationFormat>宽屏</PresentationFormat>
  <Paragraphs>75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8</cp:revision>
  <dcterms:created xsi:type="dcterms:W3CDTF">2024-07-27T08:54:53Z</dcterms:created>
  <dcterms:modified xsi:type="dcterms:W3CDTF">2024-07-27T14:17:42Z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