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8" r:id="rId5"/>
    <p:sldId id="371" r:id="rId6"/>
    <p:sldId id="375" r:id="rId7"/>
    <p:sldId id="377" r:id="rId8"/>
    <p:sldId id="378" r:id="rId9"/>
    <p:sldId id="382" r:id="rId10"/>
    <p:sldId id="388" r:id="rId11"/>
    <p:sldId id="392" r:id="rId12"/>
    <p:sldId id="389" r:id="rId13"/>
    <p:sldId id="390" r:id="rId14"/>
    <p:sldId id="393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0" name="yt_shape_12890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889" name="yt_image_12889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92" name="yt_shape_12892"/>
          <p:cNvSpPr txBox="1"/>
          <p:nvPr/>
        </p:nvSpPr>
        <p:spPr>
          <a:xfrm>
            <a:off x="540119" y="1597583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合并同类项的法则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把同类项的系数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所得的结果作为系数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和字母的指数保持不变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41D4CD2-C44E-DE74-BD43-089AE3A02B45}"/>
              </a:ext>
            </a:extLst>
          </p:cNvPr>
          <p:cNvSpPr txBox="1"/>
          <p:nvPr/>
        </p:nvSpPr>
        <p:spPr>
          <a:xfrm>
            <a:off x="6241308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F638D5F-0224-F920-4B51-3D05A61F5260}"/>
              </a:ext>
            </a:extLst>
          </p:cNvPr>
          <p:cNvSpPr txBox="1"/>
          <p:nvPr/>
        </p:nvSpPr>
        <p:spPr>
          <a:xfrm>
            <a:off x="10813307" y="1550777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60300"/>
              </a:rPr>
              <a:t>字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79D7D93-88C1-2193-2C20-714CD7EBD2B1}"/>
              </a:ext>
            </a:extLst>
          </p:cNvPr>
          <p:cNvSpPr txBox="1"/>
          <p:nvPr/>
        </p:nvSpPr>
        <p:spPr>
          <a:xfrm>
            <a:off x="450108" y="2026265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53" name="yt_shape_12953"/>
              <p:cNvSpPr txBox="1"/>
              <p:nvPr/>
            </p:nvSpPr>
            <p:spPr>
              <a:xfrm>
                <a:off x="540119" y="900000"/>
                <a:ext cx="11492915" cy="255095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918d2"/>
                  </a:rPr>
                  <a:t>）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提示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看成一个整体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953" name="yt_shape_12953" descr="{&quot;rangeId&quot;:2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550955"/>
              </a:xfrm>
              <a:prstGeom prst="rect">
                <a:avLst/>
              </a:prstGeom>
              <a:blipFill>
                <a:blip r:embed="rId2"/>
                <a:stretch>
                  <a:fillRect l="-1645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960FF48-8F2C-943B-CCCB-EBCC932F67D6}"/>
              </a:ext>
            </a:extLst>
          </p:cNvPr>
          <p:cNvSpPr txBox="1"/>
          <p:nvPr/>
        </p:nvSpPr>
        <p:spPr>
          <a:xfrm>
            <a:off x="450108" y="2004132"/>
            <a:ext cx="5622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19A8B98-57E2-B1FE-7AB2-B42277643E69}"/>
              </a:ext>
            </a:extLst>
          </p:cNvPr>
          <p:cNvSpPr txBox="1"/>
          <p:nvPr/>
        </p:nvSpPr>
        <p:spPr>
          <a:xfrm>
            <a:off x="450108" y="2479620"/>
            <a:ext cx="4148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77961CC-CB7A-8FFF-AEC6-83C89D4FED3A}"/>
              </a:ext>
            </a:extLst>
          </p:cNvPr>
          <p:cNvSpPr txBox="1"/>
          <p:nvPr/>
        </p:nvSpPr>
        <p:spPr>
          <a:xfrm>
            <a:off x="450108" y="2955108"/>
            <a:ext cx="3482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6" name="yt_shape_12956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趣味数学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有这样一道题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eb15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有一位同学指出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题目中给出的条件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3f45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是多余的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他的说法有道理吗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他的说法有道理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f6ab5"/>
              </a:rPr>
              <a:t> </a:t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所以代数式的值与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的值无关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故他的说法有道理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2F68F2B-ED2B-8F99-C326-A286C21C5DB1}"/>
              </a:ext>
            </a:extLst>
          </p:cNvPr>
          <p:cNvSpPr txBox="1"/>
          <p:nvPr/>
        </p:nvSpPr>
        <p:spPr>
          <a:xfrm>
            <a:off x="450108" y="2279658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他的说法有道理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742EDC2-A5EB-D594-2A2F-12DE71369D9D}"/>
              </a:ext>
            </a:extLst>
          </p:cNvPr>
          <p:cNvSpPr txBox="1"/>
          <p:nvPr/>
        </p:nvSpPr>
        <p:spPr>
          <a:xfrm>
            <a:off x="450108" y="2755146"/>
            <a:ext cx="112988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f6ab5"/>
              </a:rPr>
              <a:t> </a:t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5891818-3A1D-6AB9-306A-4138C0934587}"/>
              </a:ext>
            </a:extLst>
          </p:cNvPr>
          <p:cNvSpPr txBox="1"/>
          <p:nvPr/>
        </p:nvSpPr>
        <p:spPr>
          <a:xfrm>
            <a:off x="450108" y="3230634"/>
            <a:ext cx="3517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7DA88B4-C0C0-E3C6-E4C1-685D56C5B54D}"/>
              </a:ext>
            </a:extLst>
          </p:cNvPr>
          <p:cNvSpPr txBox="1"/>
          <p:nvPr/>
        </p:nvSpPr>
        <p:spPr>
          <a:xfrm>
            <a:off x="450108" y="3706122"/>
            <a:ext cx="75333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所以代数式的值与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的值无关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故他的说法有道理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9" name="yt_shape_12959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958" name="yt_image_12958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61" name="yt_shape_12961"/>
          <p:cNvSpPr txBox="1"/>
          <p:nvPr/>
        </p:nvSpPr>
        <p:spPr>
          <a:xfrm>
            <a:off x="540000" y="1597583"/>
            <a:ext cx="67967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阅读下面的解答过程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962" name="yt_shape_12962"/>
              <p:cNvSpPr txBox="1"/>
              <p:nvPr/>
            </p:nvSpPr>
            <p:spPr>
              <a:xfrm>
                <a:off x="540119" y="2076886"/>
                <a:ext cx="11492915" cy="2630519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squar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已知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是同类项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根据同类项的定义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可知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的指数相同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的指数也相同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f1820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962" name="yt_shape_12962" descr="{&quot;rangeId&quot;:2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76886"/>
                <a:ext cx="11111999" cy="2630519"/>
              </a:xfrm>
              <a:prstGeom prst="rect">
                <a:avLst/>
              </a:prstGeom>
              <a:blipFill>
                <a:blip r:embed="rId3"/>
                <a:stretch>
                  <a:fillRect l="-987" t="-1848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964" name="yt_shape_12964"/>
          <p:cNvSpPr txBox="1"/>
          <p:nvPr/>
        </p:nvSpPr>
        <p:spPr>
          <a:xfrm>
            <a:off x="540000" y="4758193"/>
            <a:ext cx="4001095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根据上面的解题方法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967" name="yt_shape_12967"/>
              <p:cNvSpPr txBox="1"/>
              <p:nvPr/>
            </p:nvSpPr>
            <p:spPr>
              <a:xfrm>
                <a:off x="540119" y="1617822"/>
                <a:ext cx="11492915" cy="256679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根据同类项的定义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可知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的指数相同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的指数也相同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_⨹_1_44cd0"/>
                  </a:rPr>
                  <a:t> </a:t>
                </a:r>
                <a:b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967" name="yt_shape_129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17822"/>
                <a:ext cx="11492915" cy="2566793"/>
              </a:xfrm>
              <a:prstGeom prst="rect">
                <a:avLst/>
              </a:prstGeom>
              <a:blipFill>
                <a:blip r:embed="rId2"/>
                <a:stretch>
                  <a:fillRect l="-1645" t="-1900" b="-3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ED41EEA-29C3-5759-B6CD-C44D4388EB8C}"/>
              </a:ext>
            </a:extLst>
          </p:cNvPr>
          <p:cNvSpPr txBox="1"/>
          <p:nvPr/>
        </p:nvSpPr>
        <p:spPr>
          <a:xfrm>
            <a:off x="450108" y="1571016"/>
            <a:ext cx="11205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根据同类项的定义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的指数相同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的指数也相同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44cd0"/>
              </a:rPr>
              <a:t> </a:t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5B2A9B9-89E8-867E-A93E-1DC62472C523}"/>
              </a:ext>
            </a:extLst>
          </p:cNvPr>
          <p:cNvSpPr txBox="1"/>
          <p:nvPr/>
        </p:nvSpPr>
        <p:spPr>
          <a:xfrm>
            <a:off x="450108" y="2046504"/>
            <a:ext cx="190392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33F30DC-BB32-1971-6A1D-4963168E77EA}"/>
              </a:ext>
            </a:extLst>
          </p:cNvPr>
          <p:cNvSpPr txBox="1"/>
          <p:nvPr/>
        </p:nvSpPr>
        <p:spPr>
          <a:xfrm>
            <a:off x="450108" y="2521992"/>
            <a:ext cx="464870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E09CE2B-4BC0-DF28-2637-AD7F6E01A422}"/>
              </a:ext>
            </a:extLst>
          </p:cNvPr>
          <p:cNvSpPr txBox="1"/>
          <p:nvPr/>
        </p:nvSpPr>
        <p:spPr>
          <a:xfrm>
            <a:off x="450108" y="2997480"/>
            <a:ext cx="5117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5F37EDE-B4EF-58C3-D353-A83634255E24}"/>
                  </a:ext>
                </a:extLst>
              </p:cNvPr>
              <p:cNvSpPr txBox="1"/>
              <p:nvPr/>
            </p:nvSpPr>
            <p:spPr>
              <a:xfrm>
                <a:off x="450108" y="3472968"/>
                <a:ext cx="2491486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5F37EDE-B4EF-58C3-D353-A83634255E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72968"/>
                <a:ext cx="2491486" cy="733629"/>
              </a:xfrm>
              <a:prstGeom prst="rect">
                <a:avLst/>
              </a:prstGeom>
              <a:blipFill>
                <a:blip r:embed="rId3"/>
                <a:stretch>
                  <a:fillRect l="-3912" r="-3667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965" name="yt_shape_12965"/>
              <p:cNvSpPr txBox="1"/>
              <p:nvPr/>
            </p:nvSpPr>
            <p:spPr>
              <a:xfrm>
                <a:off x="540119" y="908720"/>
                <a:ext cx="7391832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baseline="30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1500" b="0" i="1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是同类项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965" name="yt_shape_129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8720"/>
                <a:ext cx="7391832" cy="638893"/>
              </a:xfrm>
              <a:prstGeom prst="rect">
                <a:avLst/>
              </a:prstGeom>
              <a:blipFill>
                <a:blip r:embed="rId4"/>
                <a:stretch>
                  <a:fillRect l="-2558" r="-1568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4" name="yt_shape_12894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893" name="yt_image_12893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96" name="yt_shape_12896"/>
          <p:cNvSpPr txBox="1"/>
          <p:nvPr/>
        </p:nvSpPr>
        <p:spPr>
          <a:xfrm>
            <a:off x="540000" y="1603297"/>
            <a:ext cx="31354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合并同类项</a:t>
            </a:r>
          </a:p>
        </p:txBody>
      </p:sp>
      <p:sp>
        <p:nvSpPr>
          <p:cNvPr id="12897" name="yt_shape_12897"/>
          <p:cNvSpPr txBox="1"/>
          <p:nvPr/>
        </p:nvSpPr>
        <p:spPr>
          <a:xfrm>
            <a:off x="540000" y="2102862"/>
            <a:ext cx="64552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下列各组中两个单项式能合并的是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898" name="yt_table_12898" title="H_80.61503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14592426"/>
                  </p:ext>
                </p:extLst>
              </p:nvPr>
            </p:nvGraphicFramePr>
            <p:xfrm>
              <a:off x="540056" y="2582165"/>
              <a:ext cx="6752273" cy="1023811"/>
            </p:xfrm>
            <a:graphic>
              <a:graphicData uri="http://schemas.openxmlformats.org/drawingml/2006/table">
                <a:tbl>
                  <a:tblPr/>
                  <a:tblGrid>
                    <a:gridCol w="4218623">
                      <a:extLst>
                        <a:ext uri="{9D8B030D-6E8A-4147-A177-3AD203B41FA5}">
                          <a16:colId xmlns:a16="http://schemas.microsoft.com/office/drawing/2014/main" val="10723"/>
                        </a:ext>
                      </a:extLst>
                    </a:gridCol>
                    <a:gridCol w="2533650">
                      <a:extLst>
                        <a:ext uri="{9D8B030D-6E8A-4147-A177-3AD203B41FA5}">
                          <a16:colId xmlns:a16="http://schemas.microsoft.com/office/drawing/2014/main" val="1072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9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𝑚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9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898" name="yt_table_12898" descr="{&quot;rangeId&quot;:3,&quot;type&quot;:&quot;Option&quot;}" title="H_80.61503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14592426"/>
                  </p:ext>
                </p:extLst>
              </p:nvPr>
            </p:nvGraphicFramePr>
            <p:xfrm>
              <a:off x="540056" y="2582165"/>
              <a:ext cx="6752273" cy="1023811"/>
            </p:xfrm>
            <a:graphic>
              <a:graphicData uri="http://schemas.openxmlformats.org/drawingml/2006/table">
                <a:tbl>
                  <a:tblPr/>
                  <a:tblGrid>
                    <a:gridCol w="4218623">
                      <a:extLst>
                        <a:ext uri="{9D8B030D-6E8A-4147-A177-3AD203B41FA5}">
                          <a16:colId xmlns:a16="http://schemas.microsoft.com/office/drawing/2014/main" val="10723"/>
                        </a:ext>
                      </a:extLst>
                    </a:gridCol>
                    <a:gridCol w="2533650">
                      <a:extLst>
                        <a:ext uri="{9D8B030D-6E8A-4147-A177-3AD203B41FA5}">
                          <a16:colId xmlns:a16="http://schemas.microsoft.com/office/drawing/2014/main" val="10724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91"/>
                      </a:ext>
                    </a:extLst>
                  </a:tr>
                  <a:tr h="5994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66587" t="-78788" b="-1717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9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899" name="yt_shape_12899"/>
          <p:cNvSpPr txBox="1"/>
          <p:nvPr/>
        </p:nvSpPr>
        <p:spPr>
          <a:xfrm>
            <a:off x="540000" y="3656538"/>
            <a:ext cx="61507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柳州市中考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00" name="yt_table_1290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3642387"/>
              </p:ext>
            </p:extLst>
          </p:nvPr>
        </p:nvGraphicFramePr>
        <p:xfrm>
          <a:off x="540056" y="4135841"/>
          <a:ext cx="7679691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725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726"/>
                    </a:ext>
                  </a:extLst>
                </a:gridCol>
                <a:gridCol w="2302193">
                  <a:extLst>
                    <a:ext uri="{9D8B030D-6E8A-4147-A177-3AD203B41FA5}">
                      <a16:colId xmlns:a16="http://schemas.microsoft.com/office/drawing/2014/main" val="10727"/>
                    </a:ext>
                  </a:extLst>
                </a:gridCol>
                <a:gridCol w="1158875">
                  <a:extLst>
                    <a:ext uri="{9D8B030D-6E8A-4147-A177-3AD203B41FA5}">
                      <a16:colId xmlns:a16="http://schemas.microsoft.com/office/drawing/2014/main" val="107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3"/>
                  </a:ext>
                </a:extLst>
              </a:tr>
            </a:tbl>
          </a:graphicData>
        </a:graphic>
      </p:graphicFrame>
      <p:sp>
        <p:nvSpPr>
          <p:cNvPr id="12902" name="yt_shape_12902"/>
          <p:cNvSpPr txBox="1"/>
          <p:nvPr/>
        </p:nvSpPr>
        <p:spPr>
          <a:xfrm>
            <a:off x="540000" y="4662012"/>
            <a:ext cx="22313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合并同类项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2903" name="yt_shape_12903"/>
          <p:cNvSpPr txBox="1"/>
          <p:nvPr/>
        </p:nvSpPr>
        <p:spPr>
          <a:xfrm>
            <a:off x="540000" y="5141315"/>
            <a:ext cx="44691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2904" name="yt_shape_12904"/>
          <p:cNvSpPr txBox="1"/>
          <p:nvPr/>
        </p:nvSpPr>
        <p:spPr>
          <a:xfrm>
            <a:off x="540000" y="5620618"/>
            <a:ext cx="581890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070871924">
            <a:extLst>
              <a:ext uri="{FF2B5EF4-FFF2-40B4-BE49-F238E27FC236}">
                <a16:creationId xmlns:a16="http://schemas.microsoft.com/office/drawing/2014/main" id="{D823A263-E4E4-26DF-FC43-FFA1EB0A9AB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3AC5725-5D82-8FC3-21E1-411D186EB3B7}"/>
              </a:ext>
            </a:extLst>
          </p:cNvPr>
          <p:cNvSpPr txBox="1"/>
          <p:nvPr/>
        </p:nvSpPr>
        <p:spPr>
          <a:xfrm>
            <a:off x="6012589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638C806-55C6-737E-A4CB-A89A60F95B6C}"/>
              </a:ext>
            </a:extLst>
          </p:cNvPr>
          <p:cNvSpPr txBox="1"/>
          <p:nvPr/>
        </p:nvSpPr>
        <p:spPr>
          <a:xfrm>
            <a:off x="5710964" y="360973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32068AA-1089-F86F-E99B-FB96AEA3F2C7}"/>
              </a:ext>
            </a:extLst>
          </p:cNvPr>
          <p:cNvSpPr txBox="1"/>
          <p:nvPr/>
        </p:nvSpPr>
        <p:spPr>
          <a:xfrm>
            <a:off x="3883752" y="5094509"/>
            <a:ext cx="867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8FB918B-D308-7375-AD8B-553BF4190F67}"/>
              </a:ext>
            </a:extLst>
          </p:cNvPr>
          <p:cNvSpPr txBox="1"/>
          <p:nvPr/>
        </p:nvSpPr>
        <p:spPr>
          <a:xfrm>
            <a:off x="4291739" y="5573812"/>
            <a:ext cx="1948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05" name="yt_shape_12905"/>
              <p:cNvSpPr txBox="1"/>
              <p:nvPr/>
            </p:nvSpPr>
            <p:spPr>
              <a:xfrm>
                <a:off x="540119" y="900000"/>
                <a:ext cx="11492915" cy="160242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四个单项式中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有两个是同类项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4ab99,isEnd"/>
                  </a:rPr>
                  <a:t>它们的和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多项式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中不含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905" name="yt_shape_129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602426"/>
              </a:xfrm>
              <a:prstGeom prst="rect">
                <a:avLst/>
              </a:prstGeom>
              <a:blipFill>
                <a:blip r:embed="rId2"/>
                <a:stretch>
                  <a:fillRect l="-1645" t="-3422" b="-5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E1704D8-0A9E-62CE-2750-DDF73A6A2D6A}"/>
              </a:ext>
            </a:extLst>
          </p:cNvPr>
          <p:cNvSpPr txBox="1"/>
          <p:nvPr/>
        </p:nvSpPr>
        <p:spPr>
          <a:xfrm>
            <a:off x="1059708" y="1300935"/>
            <a:ext cx="13040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9FACF2D-86E2-53FA-C023-4D84947E026D}"/>
                  </a:ext>
                </a:extLst>
              </p:cNvPr>
              <p:cNvSpPr txBox="1"/>
              <p:nvPr/>
            </p:nvSpPr>
            <p:spPr>
              <a:xfrm>
                <a:off x="2023321" y="1628800"/>
                <a:ext cx="661099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9FACF2D-86E2-53FA-C023-4D84947E02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3321" y="1628800"/>
                <a:ext cx="661099" cy="72956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8" name="yt_shape_12908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合并同类项的应用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909" name="yt_shape_12909"/>
              <p:cNvSpPr txBox="1"/>
              <p:nvPr/>
            </p:nvSpPr>
            <p:spPr>
              <a:xfrm>
                <a:off x="540000" y="1399565"/>
                <a:ext cx="9247724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若单项式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的和仍是单项式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909" name="yt_shape_12909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9247724" cy="638893"/>
              </a:xfrm>
              <a:prstGeom prst="rect">
                <a:avLst/>
              </a:prstGeom>
              <a:blipFill>
                <a:blip r:embed="rId2"/>
                <a:stretch>
                  <a:fillRect l="-2044" r="-989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911" name="yt_table_1291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9747209"/>
              </p:ext>
            </p:extLst>
          </p:nvPr>
        </p:nvGraphicFramePr>
        <p:xfrm>
          <a:off x="540056" y="2089246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729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73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731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7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4"/>
                  </a:ext>
                </a:extLst>
              </a:tr>
            </a:tbl>
          </a:graphicData>
        </a:graphic>
      </p:graphicFrame>
      <p:sp>
        <p:nvSpPr>
          <p:cNvPr id="12913" name="yt_shape_12913"/>
          <p:cNvSpPr txBox="1"/>
          <p:nvPr/>
        </p:nvSpPr>
        <p:spPr>
          <a:xfrm>
            <a:off x="540119" y="261541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三角形三边的长分别为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则这个三角形的周长为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cc5f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周长为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070871990">
            <a:extLst>
              <a:ext uri="{FF2B5EF4-FFF2-40B4-BE49-F238E27FC236}">
                <a16:creationId xmlns:a16="http://schemas.microsoft.com/office/drawing/2014/main" id="{C9591744-24AD-CA80-5337-118376B809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32D288D-302F-D879-8E5C-2A2AF6C653FE}"/>
              </a:ext>
            </a:extLst>
          </p:cNvPr>
          <p:cNvSpPr txBox="1"/>
          <p:nvPr/>
        </p:nvSpPr>
        <p:spPr>
          <a:xfrm>
            <a:off x="8795476" y="1352759"/>
            <a:ext cx="383285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7122F49-10E4-B969-4C6E-C30359517C31}"/>
              </a:ext>
            </a:extLst>
          </p:cNvPr>
          <p:cNvSpPr txBox="1"/>
          <p:nvPr/>
        </p:nvSpPr>
        <p:spPr>
          <a:xfrm>
            <a:off x="9598871" y="2568611"/>
            <a:ext cx="1019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B7D7653-6119-7FA0-6252-21667D6412D3}"/>
              </a:ext>
            </a:extLst>
          </p:cNvPr>
          <p:cNvSpPr txBox="1"/>
          <p:nvPr/>
        </p:nvSpPr>
        <p:spPr>
          <a:xfrm>
            <a:off x="2736108" y="304409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5" name="yt_shape_12915"/>
          <p:cNvSpPr txBox="1"/>
          <p:nvPr/>
        </p:nvSpPr>
        <p:spPr>
          <a:xfrm>
            <a:off x="540000" y="1505406"/>
            <a:ext cx="7264809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indent="1219047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</a:p>
          <a:p>
            <a:pPr indent="2590476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</a:p>
          <a:p>
            <a:pPr indent="2590476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2FC395A-8894-D9EC-1769-FACDE2E25A64}"/>
              </a:ext>
            </a:extLst>
          </p:cNvPr>
          <p:cNvSpPr txBox="1"/>
          <p:nvPr/>
        </p:nvSpPr>
        <p:spPr>
          <a:xfrm>
            <a:off x="449989" y="1934088"/>
            <a:ext cx="7374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1B9284B-81BC-D9E0-0C61-7408111DA7F6}"/>
              </a:ext>
            </a:extLst>
          </p:cNvPr>
          <p:cNvSpPr txBox="1"/>
          <p:nvPr/>
        </p:nvSpPr>
        <p:spPr>
          <a:xfrm>
            <a:off x="1669189" y="2409576"/>
            <a:ext cx="2405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061C6EB-8A78-C6DF-1915-DB8982EF1334}"/>
              </a:ext>
            </a:extLst>
          </p:cNvPr>
          <p:cNvSpPr txBox="1"/>
          <p:nvPr/>
        </p:nvSpPr>
        <p:spPr>
          <a:xfrm>
            <a:off x="449989" y="2885064"/>
            <a:ext cx="67777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68112C0-F6FE-CF09-E92B-37836074911A}"/>
              </a:ext>
            </a:extLst>
          </p:cNvPr>
          <p:cNvSpPr txBox="1"/>
          <p:nvPr/>
        </p:nvSpPr>
        <p:spPr>
          <a:xfrm>
            <a:off x="3040154" y="3360552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5E2F9D4-E91C-F3CC-DCF3-764056FA6400}"/>
              </a:ext>
            </a:extLst>
          </p:cNvPr>
          <p:cNvSpPr txBox="1"/>
          <p:nvPr/>
        </p:nvSpPr>
        <p:spPr>
          <a:xfrm>
            <a:off x="3040154" y="383604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914" name="yt_shape_12914"/>
          <p:cNvSpPr txBox="1"/>
          <p:nvPr/>
        </p:nvSpPr>
        <p:spPr>
          <a:xfrm>
            <a:off x="496422" y="980728"/>
            <a:ext cx="377026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先合并同类项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再求值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7" name="yt_shape_1291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一个窗户的上部是由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个扇形组成的半圆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700e"/>
              </a:rPr>
              <a:t>下部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个边长相同的小正方形组成的大正方形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918" name="yt_image_12918" title="H_138.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85352" y="2011799"/>
            <a:ext cx="1421294" cy="176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920" name="yt_shape_12920"/>
              <p:cNvSpPr txBox="1"/>
              <p:nvPr/>
            </p:nvSpPr>
            <p:spPr>
              <a:xfrm>
                <a:off x="540119" y="3822419"/>
                <a:ext cx="11111999" cy="27447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这个窗户的外框总长为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</a:t>
                </a:r>
                <a:r>
                  <a:rPr sz="1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这个窗户的面积为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</a:t>
                </a:r>
                <a:r>
                  <a:rPr sz="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求这个窗户的面积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结果保留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把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中的式子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这个窗户的面积是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920" name="yt_shape_129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822419"/>
                <a:ext cx="11111999" cy="2744790"/>
              </a:xfrm>
              <a:prstGeom prst="rect">
                <a:avLst/>
              </a:prstGeom>
              <a:blipFill>
                <a:blip r:embed="rId3"/>
                <a:stretch>
                  <a:fillRect l="-1701" t="-1778" r="-768" b="-62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3C030B3-E09F-DE6C-1F66-91A989E0C1DC}"/>
              </a:ext>
            </a:extLst>
          </p:cNvPr>
          <p:cNvSpPr txBox="1"/>
          <p:nvPr/>
        </p:nvSpPr>
        <p:spPr>
          <a:xfrm>
            <a:off x="4564908" y="3775613"/>
            <a:ext cx="1953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B007842-F673-EEEA-E711-E8F14B4E6CBB}"/>
                  </a:ext>
                </a:extLst>
              </p:cNvPr>
              <p:cNvSpPr txBox="1"/>
              <p:nvPr/>
            </p:nvSpPr>
            <p:spPr>
              <a:xfrm>
                <a:off x="3955308" y="4077072"/>
                <a:ext cx="22311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B007842-F673-EEEA-E711-E8F14B4E6C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08" y="4077072"/>
                <a:ext cx="2231136" cy="765061"/>
              </a:xfrm>
              <a:prstGeom prst="rect">
                <a:avLst/>
              </a:prstGeom>
              <a:blipFill>
                <a:blip r:embed="rId4"/>
                <a:stretch>
                  <a:fillRect l="-4372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0E9E1E2-8C35-2881-2AAE-F0A777EEF5CB}"/>
                  </a:ext>
                </a:extLst>
              </p:cNvPr>
              <p:cNvSpPr txBox="1"/>
              <p:nvPr/>
            </p:nvSpPr>
            <p:spPr>
              <a:xfrm>
                <a:off x="450108" y="5398038"/>
                <a:ext cx="111893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把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中的式子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8π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0}">
                <a:extLst>
                  <a:ext uri="{FF2B5EF4-FFF2-40B4-BE49-F238E27FC236}">
                    <a16:creationId xmlns:a16="http://schemas.microsoft.com/office/drawing/2014/main" id="{E0E9E1E2-8C35-2881-2AAE-F0A777EEF5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398038"/>
                <a:ext cx="11189398" cy="765061"/>
              </a:xfrm>
              <a:prstGeom prst="rect">
                <a:avLst/>
              </a:prstGeom>
              <a:blipFill>
                <a:blip r:embed="rId5"/>
                <a:stretch>
                  <a:fillRect l="-872" r="-872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48B689B-1A8A-414B-C1BF-2CA102AAE244}"/>
              </a:ext>
            </a:extLst>
          </p:cNvPr>
          <p:cNvSpPr txBox="1"/>
          <p:nvPr/>
        </p:nvSpPr>
        <p:spPr>
          <a:xfrm>
            <a:off x="450108" y="6069487"/>
            <a:ext cx="4296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这个窗户的面积是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8" name="yt_shape_12928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927" name="yt_image_12927" title="H_50.4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30" name="yt_shape_12930"/>
          <p:cNvSpPr txBox="1"/>
          <p:nvPr/>
        </p:nvSpPr>
        <p:spPr>
          <a:xfrm>
            <a:off x="540000" y="1591869"/>
            <a:ext cx="1076256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中不含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的二次项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31" name="yt_table_1293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3049143"/>
              </p:ext>
            </p:extLst>
          </p:nvPr>
        </p:nvGraphicFramePr>
        <p:xfrm>
          <a:off x="540056" y="2071172"/>
          <a:ext cx="85718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73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34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735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7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5"/>
                  </a:ext>
                </a:extLst>
              </a:tr>
            </a:tbl>
          </a:graphicData>
        </a:graphic>
      </p:graphicFrame>
      <p:sp>
        <p:nvSpPr>
          <p:cNvPr id="12933" name="yt_shape_12933"/>
          <p:cNvSpPr txBox="1"/>
          <p:nvPr/>
        </p:nvSpPr>
        <p:spPr>
          <a:xfrm>
            <a:off x="540000" y="2597343"/>
            <a:ext cx="96755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一个五次六项式加上一个六次七项式合并同类项后一定是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34" name="yt_table_1293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821439"/>
              </p:ext>
            </p:extLst>
          </p:nvPr>
        </p:nvGraphicFramePr>
        <p:xfrm>
          <a:off x="540056" y="3076646"/>
          <a:ext cx="7368223" cy="950976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737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107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十一次十三项式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六次十三项式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六次七项式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六次整式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7"/>
                  </a:ext>
                </a:extLst>
              </a:tr>
            </a:tbl>
          </a:graphicData>
        </a:graphic>
      </p:graphicFrame>
      <p:sp>
        <p:nvSpPr>
          <p:cNvPr id="12936" name="yt_shape_12936"/>
          <p:cNvSpPr txBox="1"/>
          <p:nvPr/>
        </p:nvSpPr>
        <p:spPr>
          <a:xfrm>
            <a:off x="540119" y="40782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如果用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分别表示一个两位数的十位数字和个位数字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f26f9"/>
              </a:rPr>
              <a:t>交换这个两位数的十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位数字和个位数字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得到一个新的两位数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52b20"/>
              </a:rPr>
              <a:t>则这两个两位数的和一定能被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37" name="yt_table_1293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6719336"/>
              </p:ext>
            </p:extLst>
          </p:nvPr>
        </p:nvGraphicFramePr>
        <p:xfrm>
          <a:off x="540056" y="5085184"/>
          <a:ext cx="6471286" cy="950976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739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7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整除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整除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11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整除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整除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07C128A-F013-0E71-0887-8B8A1ED386EE}"/>
              </a:ext>
            </a:extLst>
          </p:cNvPr>
          <p:cNvSpPr txBox="1"/>
          <p:nvPr/>
        </p:nvSpPr>
        <p:spPr>
          <a:xfrm>
            <a:off x="10278201" y="15450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61ED05A-9457-2086-CE89-D612B0A13428}"/>
              </a:ext>
            </a:extLst>
          </p:cNvPr>
          <p:cNvSpPr txBox="1"/>
          <p:nvPr/>
        </p:nvSpPr>
        <p:spPr>
          <a:xfrm>
            <a:off x="9201686" y="255053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1A73751-C59C-1247-C8AE-EE191C999446}"/>
              </a:ext>
            </a:extLst>
          </p:cNvPr>
          <p:cNvSpPr txBox="1"/>
          <p:nvPr/>
        </p:nvSpPr>
        <p:spPr>
          <a:xfrm>
            <a:off x="10884885" y="451359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39" name="yt_shape_12939"/>
          <p:cNvSpPr txBox="1"/>
          <p:nvPr/>
        </p:nvSpPr>
        <p:spPr>
          <a:xfrm>
            <a:off x="540000" y="900000"/>
            <a:ext cx="108026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合并同类项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＋…＋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40" name="yt_table_1294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506552"/>
              </p:ext>
            </p:extLst>
          </p:nvPr>
        </p:nvGraphicFramePr>
        <p:xfrm>
          <a:off x="540056" y="1379303"/>
          <a:ext cx="4716781" cy="950976"/>
        </p:xfrm>
        <a:graphic>
          <a:graphicData uri="http://schemas.openxmlformats.org/drawingml/2006/table">
            <a:tbl>
              <a:tblPr/>
              <a:tblGrid>
                <a:gridCol w="2159318">
                  <a:extLst>
                    <a:ext uri="{9D8B030D-6E8A-4147-A177-3AD203B41FA5}">
                      <a16:colId xmlns:a16="http://schemas.microsoft.com/office/drawing/2014/main" val="10741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7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1013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942" name="yt_shape_12942"/>
              <p:cNvSpPr txBox="1"/>
              <p:nvPr/>
            </p:nvSpPr>
            <p:spPr>
              <a:xfrm>
                <a:off x="540119" y="2380857"/>
                <a:ext cx="11492915" cy="25479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合并后结果为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如果关于字母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的代数式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的取值无关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ada0c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巴中市期末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如图所示的日历中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任意圈出一竖列相邻的三个数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70a38,isEnd"/>
                  </a:rPr>
                  <a:t>设中间的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一个数为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则这三个数之和为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2942" name="yt_shape_129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80857"/>
                <a:ext cx="11492915" cy="2547942"/>
              </a:xfrm>
              <a:prstGeom prst="rect">
                <a:avLst/>
              </a:prstGeom>
              <a:blipFill>
                <a:blip r:embed="rId2"/>
                <a:stretch>
                  <a:fillRect l="-1645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3DBF031-33B9-5EF0-38FA-6CD57E03A6EF}"/>
              </a:ext>
            </a:extLst>
          </p:cNvPr>
          <p:cNvSpPr txBox="1"/>
          <p:nvPr/>
        </p:nvSpPr>
        <p:spPr>
          <a:xfrm>
            <a:off x="10335351" y="85319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9B6BABC-D58A-8B9F-DA86-6C1E0C03C59B}"/>
              </a:ext>
            </a:extLst>
          </p:cNvPr>
          <p:cNvSpPr txBox="1"/>
          <p:nvPr/>
        </p:nvSpPr>
        <p:spPr>
          <a:xfrm>
            <a:off x="10117982" y="2334051"/>
            <a:ext cx="637286" cy="76607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35014AB-07D9-B692-4D11-DF539CB5AE28}"/>
              </a:ext>
            </a:extLst>
          </p:cNvPr>
          <p:cNvSpPr txBox="1"/>
          <p:nvPr/>
        </p:nvSpPr>
        <p:spPr>
          <a:xfrm>
            <a:off x="1869333" y="3482005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00CD1AE-6566-D7BD-C017-49D72AA2271A}"/>
              </a:ext>
            </a:extLst>
          </p:cNvPr>
          <p:cNvSpPr txBox="1"/>
          <p:nvPr/>
        </p:nvSpPr>
        <p:spPr>
          <a:xfrm>
            <a:off x="4964958" y="4432980"/>
            <a:ext cx="8849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946" name="yt_image_1294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59113" y="4691971"/>
            <a:ext cx="2358869" cy="1711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48" name="yt_shape_12948"/>
              <p:cNvSpPr txBox="1"/>
              <p:nvPr/>
            </p:nvSpPr>
            <p:spPr>
              <a:xfrm>
                <a:off x="540000" y="900000"/>
                <a:ext cx="7001917" cy="37206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求下列多项式的值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</a:p>
              <a:p>
                <a:pPr indent="2285714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</a:p>
              <a:p>
                <a:pPr indent="2285714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948" name="yt_shape_12948" descr="{&quot;rangeId&quot;:21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001917" cy="3720699"/>
              </a:xfrm>
              <a:prstGeom prst="rect">
                <a:avLst/>
              </a:prstGeom>
              <a:blipFill>
                <a:blip r:embed="rId2"/>
                <a:stretch>
                  <a:fillRect l="-2700" t="-1475" r="-1655" b="-40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E720C21-1B6B-22B9-34C2-A1D674DB2D75}"/>
                  </a:ext>
                </a:extLst>
              </p:cNvPr>
              <p:cNvSpPr txBox="1"/>
              <p:nvPr/>
            </p:nvSpPr>
            <p:spPr>
              <a:xfrm>
                <a:off x="449989" y="2007878"/>
                <a:ext cx="6628512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1, 'hasSerialNum': 1, 'pageBreak': True}">
                <a:extLst>
                  <a:ext uri="{FF2B5EF4-FFF2-40B4-BE49-F238E27FC236}">
                    <a16:creationId xmlns:a16="http://schemas.microsoft.com/office/drawing/2014/main" id="{9E720C21-1B6B-22B9-34C2-A1D674DB2D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7878"/>
                <a:ext cx="6628512" cy="772808"/>
              </a:xfrm>
              <a:prstGeom prst="rect">
                <a:avLst/>
              </a:prstGeom>
              <a:blipFill>
                <a:blip r:embed="rId3"/>
                <a:stretch>
                  <a:fillRect l="-1472" r="-1472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93E1F59B-1089-6AF7-21BB-64C4B5234B3F}"/>
              </a:ext>
            </a:extLst>
          </p:cNvPr>
          <p:cNvSpPr txBox="1"/>
          <p:nvPr/>
        </p:nvSpPr>
        <p:spPr>
          <a:xfrm>
            <a:off x="1669189" y="2687074"/>
            <a:ext cx="2542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43CB52B-B78D-62A8-A4F9-A49F6A7FE162}"/>
              </a:ext>
            </a:extLst>
          </p:cNvPr>
          <p:cNvSpPr txBox="1"/>
          <p:nvPr/>
        </p:nvSpPr>
        <p:spPr>
          <a:xfrm>
            <a:off x="449989" y="3162562"/>
            <a:ext cx="4712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2F43B4D-B466-1E59-0888-2723E221599A}"/>
              </a:ext>
            </a:extLst>
          </p:cNvPr>
          <p:cNvSpPr txBox="1"/>
          <p:nvPr/>
        </p:nvSpPr>
        <p:spPr>
          <a:xfrm>
            <a:off x="2735989" y="3638050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C7738D7-A5D4-9DF6-4618-F972E7EE509B}"/>
              </a:ext>
            </a:extLst>
          </p:cNvPr>
          <p:cNvSpPr txBox="1"/>
          <p:nvPr/>
        </p:nvSpPr>
        <p:spPr>
          <a:xfrm>
            <a:off x="2735989" y="411353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1904</Words>
  <Application>Microsoft Office PowerPoint</Application>
  <PresentationFormat>宽屏</PresentationFormat>
  <Paragraphs>140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10</cp:revision>
  <dcterms:created xsi:type="dcterms:W3CDTF">2024-07-27T08:54:53Z</dcterms:created>
  <dcterms:modified xsi:type="dcterms:W3CDTF">2024-07-27T13:38:55Z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