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3" r:id="rId6"/>
    <p:sldId id="376" r:id="rId7"/>
    <p:sldId id="377" r:id="rId8"/>
    <p:sldId id="378" r:id="rId9"/>
    <p:sldId id="382" r:id="rId10"/>
    <p:sldId id="387" r:id="rId11"/>
    <p:sldId id="389" r:id="rId12"/>
    <p:sldId id="390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2" name="yt_shape_1123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31" name="yt_image_1123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4" name="yt_shape_11234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乘法交换律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乘法结合律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多个有理数相乘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积的正负号的确定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几个不等于零的数相乘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积的正负号由负因数的个数决定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14f5,isEnd"/>
              </a:rPr>
              <a:t>当负因数的个数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当负因数的个数为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有一个因数为零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积就为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9997E2-8252-84DC-2987-91690194FBD1}"/>
              </a:ext>
            </a:extLst>
          </p:cNvPr>
          <p:cNvSpPr txBox="1"/>
          <p:nvPr/>
        </p:nvSpPr>
        <p:spPr>
          <a:xfrm>
            <a:off x="3717183" y="1550777"/>
            <a:ext cx="83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673208-AF15-FCB5-A0F2-DE393B966308}"/>
              </a:ext>
            </a:extLst>
          </p:cNvPr>
          <p:cNvSpPr txBox="1"/>
          <p:nvPr/>
        </p:nvSpPr>
        <p:spPr>
          <a:xfrm>
            <a:off x="4556971" y="2026265"/>
            <a:ext cx="167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45573F-4149-6E02-C97C-8503DB82958E}"/>
              </a:ext>
            </a:extLst>
          </p:cNvPr>
          <p:cNvSpPr txBox="1"/>
          <p:nvPr/>
        </p:nvSpPr>
        <p:spPr>
          <a:xfrm>
            <a:off x="1059708" y="34527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F89711-C2EE-E225-7632-473F68FDDFFB}"/>
              </a:ext>
            </a:extLst>
          </p:cNvPr>
          <p:cNvSpPr txBox="1"/>
          <p:nvPr/>
        </p:nvSpPr>
        <p:spPr>
          <a:xfrm>
            <a:off x="6546107" y="34527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偶数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908A1B-6D64-57B8-9486-F4DF5D0DD8AF}"/>
              </a:ext>
            </a:extLst>
          </p:cNvPr>
          <p:cNvSpPr txBox="1"/>
          <p:nvPr/>
        </p:nvSpPr>
        <p:spPr>
          <a:xfrm>
            <a:off x="6698507" y="392821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3" name="yt_shape_113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趣味数学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张写着不同数字的卡片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dea1"/>
              </a:rPr>
              <a:t>从中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304" name="yt_shape_11304"/>
          <p:cNvSpPr txBox="1"/>
          <p:nvPr/>
        </p:nvSpPr>
        <p:spPr>
          <a:xfrm>
            <a:off x="540000" y="1859435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张卡片上的数字的积最小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应该如何抽取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305" name="yt_shape_11305"/>
          <p:cNvSpPr txBox="1"/>
          <p:nvPr/>
        </p:nvSpPr>
        <p:spPr>
          <a:xfrm>
            <a:off x="540119" y="23387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抽取写着数字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的卡片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可使积最小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最小的积为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d2833"/>
              </a:rPr>
              <a:t>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306" name="yt_shape_11306"/>
          <p:cNvSpPr txBox="1"/>
          <p:nvPr/>
        </p:nvSpPr>
        <p:spPr>
          <a:xfrm>
            <a:off x="540000" y="3298173"/>
            <a:ext cx="101566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张卡片上的数字的积最大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应该如何抽取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最大的积是多少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307" name="yt_shape_11307"/>
          <p:cNvSpPr txBox="1"/>
          <p:nvPr/>
        </p:nvSpPr>
        <p:spPr>
          <a:xfrm>
            <a:off x="540119" y="37774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抽取写着数字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的卡片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可使积最大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最大的积为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c1638"/>
              </a:rPr>
              <a:t>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7A041272-E4D9-5FCA-4577-AB99E1DFA340}"/>
              </a:ext>
            </a:extLst>
          </p:cNvPr>
          <p:cNvSpPr/>
          <p:nvPr/>
        </p:nvSpPr>
        <p:spPr>
          <a:xfrm>
            <a:off x="6712319" y="963500"/>
            <a:ext cx="4572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ADB0009B-7A61-AD06-C0F7-23446DEB488F}"/>
              </a:ext>
            </a:extLst>
          </p:cNvPr>
          <p:cNvSpPr/>
          <p:nvPr/>
        </p:nvSpPr>
        <p:spPr>
          <a:xfrm>
            <a:off x="7474319" y="963500"/>
            <a:ext cx="4572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6878DB94-4DF8-4F21-A397-BB2C24C0320A}"/>
              </a:ext>
            </a:extLst>
          </p:cNvPr>
          <p:cNvSpPr/>
          <p:nvPr/>
        </p:nvSpPr>
        <p:spPr>
          <a:xfrm>
            <a:off x="8236319" y="963500"/>
            <a:ext cx="1524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2EAF2C87-A0BF-58D9-840D-F9A69BB7695E}"/>
              </a:ext>
            </a:extLst>
          </p:cNvPr>
          <p:cNvSpPr/>
          <p:nvPr/>
        </p:nvSpPr>
        <p:spPr>
          <a:xfrm>
            <a:off x="8693519" y="963500"/>
            <a:ext cx="4572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9E54561C-1C8E-1E8B-D646-3977A68EB73A}"/>
              </a:ext>
            </a:extLst>
          </p:cNvPr>
          <p:cNvSpPr/>
          <p:nvPr/>
        </p:nvSpPr>
        <p:spPr>
          <a:xfrm>
            <a:off x="9455519" y="963500"/>
            <a:ext cx="4572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F8F9031A-87BC-2042-C3FB-AFE7EA73A1D8}"/>
              </a:ext>
            </a:extLst>
          </p:cNvPr>
          <p:cNvSpPr/>
          <p:nvPr/>
        </p:nvSpPr>
        <p:spPr>
          <a:xfrm>
            <a:off x="10217519" y="963500"/>
            <a:ext cx="457264" cy="41198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99364D-4E61-ADD0-5C4A-04EB9700BAFA}"/>
              </a:ext>
            </a:extLst>
          </p:cNvPr>
          <p:cNvSpPr txBox="1"/>
          <p:nvPr/>
        </p:nvSpPr>
        <p:spPr>
          <a:xfrm>
            <a:off x="450108" y="2291932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抽取写着数字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的卡片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可使积最小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最小的积为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d2833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032EA42-EDF5-F85A-B1EC-9726734191DE}"/>
              </a:ext>
            </a:extLst>
          </p:cNvPr>
          <p:cNvSpPr txBox="1"/>
          <p:nvPr/>
        </p:nvSpPr>
        <p:spPr>
          <a:xfrm>
            <a:off x="450108" y="2767420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6929B7E-F06A-CDC7-3AB3-8E0736E76D05}"/>
              </a:ext>
            </a:extLst>
          </p:cNvPr>
          <p:cNvSpPr txBox="1"/>
          <p:nvPr/>
        </p:nvSpPr>
        <p:spPr>
          <a:xfrm>
            <a:off x="450108" y="3730670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抽取写着数字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的卡片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可使积最大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最大的积为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c1638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791BA7-04D1-1694-14CD-9E352E0FF932}"/>
              </a:ext>
            </a:extLst>
          </p:cNvPr>
          <p:cNvSpPr txBox="1"/>
          <p:nvPr/>
        </p:nvSpPr>
        <p:spPr>
          <a:xfrm>
            <a:off x="450108" y="4206158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9" name="yt_shape_1130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308" name="yt_image_11308" title="H_50.9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11" name="yt_shape_11311"/>
              <p:cNvSpPr txBox="1"/>
              <p:nvPr/>
            </p:nvSpPr>
            <p:spPr>
              <a:xfrm>
                <a:off x="540119" y="1597583"/>
                <a:ext cx="11492915" cy="35101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9dc5,isEnd"/>
                  </a:rPr>
                  <a:t>×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数学文化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在明代的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算法统宗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8_b9232,isEnd"/>
                  </a:rPr>
                  <a:t>一书中将用格子的方法计算两个数相乘称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铺地锦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将乘数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记入上行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乘数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记入右行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734f,isEnd"/>
                  </a:rPr>
                  <a:t>然后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用乘数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的每位数字乘以乘数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的每位数字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将结果记入相应的格子中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692f5,isEnd"/>
                  </a:rPr>
                  <a:t>最后按斜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行加起来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2788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铺地锦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的方法表示两个两位数相乘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65a0,isEnd"/>
                  </a:rPr>
                  <a:t>则计算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311" name="yt_shape_113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510192"/>
              </a:xfrm>
              <a:prstGeom prst="rect">
                <a:avLst/>
              </a:prstGeom>
              <a:blipFill>
                <a:blip r:embed="rId3"/>
                <a:stretch>
                  <a:fillRect l="-1645" t="-1389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8851C6-2656-9A59-0FD4-7FE4A98B4812}"/>
              </a:ext>
            </a:extLst>
          </p:cNvPr>
          <p:cNvSpPr txBox="1"/>
          <p:nvPr/>
        </p:nvSpPr>
        <p:spPr>
          <a:xfrm>
            <a:off x="8446346" y="2026265"/>
            <a:ext cx="942086" cy="7680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A9BC8B3-43F7-F7B6-9EE0-ADD3546AEAF3}"/>
              </a:ext>
            </a:extLst>
          </p:cNvPr>
          <p:cNvSpPr txBox="1"/>
          <p:nvPr/>
        </p:nvSpPr>
        <p:spPr>
          <a:xfrm>
            <a:off x="1669308" y="4602651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1314" name="yt_image_1131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9856" y="4836873"/>
            <a:ext cx="3202977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0" name="yt_shape_1124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39" name="yt_image_11239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2" name="yt_shape_11242"/>
          <p:cNvSpPr txBox="1"/>
          <p:nvPr/>
        </p:nvSpPr>
        <p:spPr>
          <a:xfrm>
            <a:off x="540000" y="1603297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有理数乘法的交换律和结合律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43" name="yt_shape_11243"/>
              <p:cNvSpPr txBox="1"/>
              <p:nvPr/>
            </p:nvSpPr>
            <p:spPr>
              <a:xfrm>
                <a:off x="540119" y="2102862"/>
                <a:ext cx="11492915" cy="11080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在算式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12585"/>
                  </a:rPr>
                  <a:t>（－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应用了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243" name="yt_shape_11243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2862"/>
                <a:ext cx="11492915" cy="1108060"/>
              </a:xfrm>
              <a:prstGeom prst="rect">
                <a:avLst/>
              </a:prstGeom>
              <a:blipFill>
                <a:blip r:embed="rId3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45" name="yt_table_1124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186314"/>
              </p:ext>
            </p:extLst>
          </p:nvPr>
        </p:nvGraphicFramePr>
        <p:xfrm>
          <a:off x="540056" y="3261710"/>
          <a:ext cx="3759200" cy="1901952"/>
        </p:xfrm>
        <a:graphic>
          <a:graphicData uri="http://schemas.openxmlformats.org/drawingml/2006/table">
            <a:tbl>
              <a:tblPr/>
              <a:tblGrid>
                <a:gridCol w="3759200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乘法交换律和结合律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以上均不正确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</a:tbl>
          </a:graphicData>
        </a:graphic>
      </p:graphicFrame>
      <p:pic>
        <p:nvPicPr>
          <p:cNvPr id="3" name="yt_shape_1722070676229">
            <a:extLst>
              <a:ext uri="{FF2B5EF4-FFF2-40B4-BE49-F238E27FC236}">
                <a16:creationId xmlns:a16="http://schemas.microsoft.com/office/drawing/2014/main" id="{ABBDCEAC-19C6-3D28-595F-9E89941120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3889E9-37A0-626C-0E36-A92DE8472481}"/>
              </a:ext>
            </a:extLst>
          </p:cNvPr>
          <p:cNvSpPr txBox="1"/>
          <p:nvPr/>
        </p:nvSpPr>
        <p:spPr>
          <a:xfrm>
            <a:off x="3345708" y="272902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47" name="yt_shape_11247"/>
              <p:cNvSpPr txBox="1"/>
              <p:nvPr/>
            </p:nvSpPr>
            <p:spPr>
              <a:xfrm>
                <a:off x="540119" y="900000"/>
                <a:ext cx="11492915" cy="468416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把下列等式所用的运算律填在题后的括号内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293462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为了使计算简便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可以根据乘法交换律和结合律把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f9b9,isEnd"/>
                  </a:rPr>
                  <a:t>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47" name="yt_shape_112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684167"/>
              </a:xfrm>
              <a:prstGeom prst="rect">
                <a:avLst/>
              </a:prstGeom>
              <a:blipFill>
                <a:blip r:embed="rId2"/>
                <a:stretch>
                  <a:fillRect l="-1645" t="-1172" b="-11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A0FD730-77A7-8081-AB26-22CCA7492C06}"/>
              </a:ext>
            </a:extLst>
          </p:cNvPr>
          <p:cNvSpPr txBox="1"/>
          <p:nvPr/>
        </p:nvSpPr>
        <p:spPr>
          <a:xfrm>
            <a:off x="1212108" y="180417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乘法交换律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9609174-5CF3-5BFE-7363-7700DC159915}"/>
              </a:ext>
            </a:extLst>
          </p:cNvPr>
          <p:cNvSpPr txBox="1"/>
          <p:nvPr/>
        </p:nvSpPr>
        <p:spPr>
          <a:xfrm>
            <a:off x="1212108" y="275514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乘法交换律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D58E8F-E294-985D-30AB-37658CB008F6}"/>
              </a:ext>
            </a:extLst>
          </p:cNvPr>
          <p:cNvSpPr txBox="1"/>
          <p:nvPr/>
        </p:nvSpPr>
        <p:spPr>
          <a:xfrm>
            <a:off x="1212108" y="370612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乘法结合律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6A1793-A690-7E7A-6B27-51F489612B67}"/>
                  </a:ext>
                </a:extLst>
              </p:cNvPr>
              <p:cNvSpPr txBox="1"/>
              <p:nvPr/>
            </p:nvSpPr>
            <p:spPr>
              <a:xfrm>
                <a:off x="1059708" y="4775348"/>
                <a:ext cx="4975923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［（－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］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, 'pageBreak': True}">
                <a:extLst>
                  <a:ext uri="{FF2B5EF4-FFF2-40B4-BE49-F238E27FC236}">
                    <a16:creationId xmlns:a16="http://schemas.microsoft.com/office/drawing/2014/main" id="{846A1793-A690-7E7A-6B27-51F489612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775348"/>
                <a:ext cx="4975923" cy="729374"/>
              </a:xfrm>
              <a:prstGeom prst="rect">
                <a:avLst/>
              </a:prstGeom>
              <a:blipFill>
                <a:blip r:embed="rId3"/>
                <a:stretch>
                  <a:fillRect l="-196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6" name="yt_shape_11256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多个有理数相乘</a:t>
            </a:r>
          </a:p>
        </p:txBody>
      </p:sp>
      <p:sp>
        <p:nvSpPr>
          <p:cNvPr id="11257" name="yt_shape_11257"/>
          <p:cNvSpPr txBox="1"/>
          <p:nvPr/>
        </p:nvSpPr>
        <p:spPr>
          <a:xfrm>
            <a:off x="540000" y="1399565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下列计算结果是负数的是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58" name="yt_table_1125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317380"/>
              </p:ext>
            </p:extLst>
          </p:nvPr>
        </p:nvGraphicFramePr>
        <p:xfrm>
          <a:off x="540056" y="1878868"/>
          <a:ext cx="5359400" cy="1901952"/>
        </p:xfrm>
        <a:graphic>
          <a:graphicData uri="http://schemas.openxmlformats.org/drawingml/2006/table">
            <a:tbl>
              <a:tblPr/>
              <a:tblGrid>
                <a:gridCol w="535940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</a:tbl>
          </a:graphicData>
        </a:graphic>
      </p:graphicFrame>
      <p:sp>
        <p:nvSpPr>
          <p:cNvPr id="11260" name="yt_shape_11260"/>
          <p:cNvSpPr txBox="1"/>
          <p:nvPr/>
        </p:nvSpPr>
        <p:spPr>
          <a:xfrm>
            <a:off x="540000" y="3831188"/>
            <a:ext cx="8899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个有理数相乘得的积为零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1" name="yt_table_112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681858"/>
              </p:ext>
            </p:extLst>
          </p:nvPr>
        </p:nvGraphicFramePr>
        <p:xfrm>
          <a:off x="540056" y="4310491"/>
          <a:ext cx="3319463" cy="1901952"/>
        </p:xfrm>
        <a:graphic>
          <a:graphicData uri="http://schemas.openxmlformats.org/drawingml/2006/table">
            <a:tbl>
              <a:tblPr/>
              <a:tblGrid>
                <a:gridCol w="331946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最多有一个数为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至少有一个数为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恰有一个数为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均为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</a:tbl>
          </a:graphicData>
        </a:graphic>
      </p:graphicFrame>
      <p:pic>
        <p:nvPicPr>
          <p:cNvPr id="3" name="yt_shape_1722070676305">
            <a:extLst>
              <a:ext uri="{FF2B5EF4-FFF2-40B4-BE49-F238E27FC236}">
                <a16:creationId xmlns:a16="http://schemas.microsoft.com/office/drawing/2014/main" id="{CE00B3C8-504D-2CF5-6479-65C1305F07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C2B016-66BA-B5CE-6AD2-3067A17E19B3}"/>
              </a:ext>
            </a:extLst>
          </p:cNvPr>
          <p:cNvSpPr txBox="1"/>
          <p:nvPr/>
        </p:nvSpPr>
        <p:spPr>
          <a:xfrm>
            <a:off x="47933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E83B99-F98A-F2F3-961F-D451671AD385}"/>
              </a:ext>
            </a:extLst>
          </p:cNvPr>
          <p:cNvSpPr txBox="1"/>
          <p:nvPr/>
        </p:nvSpPr>
        <p:spPr>
          <a:xfrm>
            <a:off x="8450989" y="37843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63" name="yt_shape_11263"/>
              <p:cNvSpPr txBox="1"/>
              <p:nvPr/>
            </p:nvSpPr>
            <p:spPr>
              <a:xfrm>
                <a:off x="540000" y="900000"/>
                <a:ext cx="6145913" cy="22821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3" name="yt_shape_112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145913" cy="2282100"/>
              </a:xfrm>
              <a:prstGeom prst="rect">
                <a:avLst/>
              </a:prstGeom>
              <a:blipFill>
                <a:blip r:embed="rId2"/>
                <a:stretch>
                  <a:fillRect l="-3075" t="-2406" r="-1984" b="-3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375DF5-3655-485E-7FB1-3E1A42B30E90}"/>
              </a:ext>
            </a:extLst>
          </p:cNvPr>
          <p:cNvSpPr txBox="1"/>
          <p:nvPr/>
        </p:nvSpPr>
        <p:spPr>
          <a:xfrm>
            <a:off x="3945664" y="1328682"/>
            <a:ext cx="637286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E54226-BB79-3BC0-1712-D23802DEE6D7}"/>
              </a:ext>
            </a:extLst>
          </p:cNvPr>
          <p:cNvSpPr txBox="1"/>
          <p:nvPr/>
        </p:nvSpPr>
        <p:spPr>
          <a:xfrm>
            <a:off x="4717189" y="200356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5035FD-5DE8-A763-CBC1-A13A372E0AED}"/>
              </a:ext>
            </a:extLst>
          </p:cNvPr>
          <p:cNvSpPr txBox="1"/>
          <p:nvPr/>
        </p:nvSpPr>
        <p:spPr>
          <a:xfrm>
            <a:off x="5469664" y="2479048"/>
            <a:ext cx="1094487" cy="7277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69" name="yt_shape_11269"/>
              <p:cNvSpPr txBox="1"/>
              <p:nvPr/>
            </p:nvSpPr>
            <p:spPr>
              <a:xfrm>
                <a:off x="540000" y="900000"/>
                <a:ext cx="5386090" cy="39232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69" name="yt_shape_11269" descr="{&quot;rangeId&quot;:1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86090" cy="3923253"/>
              </a:xfrm>
              <a:prstGeom prst="rect">
                <a:avLst/>
              </a:prstGeom>
              <a:blipFill>
                <a:blip r:embed="rId2"/>
                <a:stretch>
                  <a:fillRect l="-3511" t="-1400" r="-2492" b="-1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943E3DE-4605-BD22-3A85-CD58D4E26C53}"/>
              </a:ext>
            </a:extLst>
          </p:cNvPr>
          <p:cNvSpPr txBox="1"/>
          <p:nvPr/>
        </p:nvSpPr>
        <p:spPr>
          <a:xfrm>
            <a:off x="449989" y="1804170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B4C970-2898-2E42-1ADC-961D69B4B882}"/>
              </a:ext>
            </a:extLst>
          </p:cNvPr>
          <p:cNvSpPr txBox="1"/>
          <p:nvPr/>
        </p:nvSpPr>
        <p:spPr>
          <a:xfrm>
            <a:off x="1669189" y="227965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47BB63-FF50-F1AD-EC73-C210F4A5A859}"/>
                  </a:ext>
                </a:extLst>
              </p:cNvPr>
              <p:cNvSpPr txBox="1"/>
              <p:nvPr/>
            </p:nvSpPr>
            <p:spPr>
              <a:xfrm>
                <a:off x="449989" y="3428564"/>
                <a:ext cx="2985199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hasSerialNum': 1}">
                <a:extLst>
                  <a:ext uri="{FF2B5EF4-FFF2-40B4-BE49-F238E27FC236}">
                    <a16:creationId xmlns:a16="http://schemas.microsoft.com/office/drawing/2014/main" id="{0947BB63-FF50-F1AD-EC73-C210F4A5A8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8564"/>
                <a:ext cx="2985199" cy="767029"/>
              </a:xfrm>
              <a:prstGeom prst="rect">
                <a:avLst/>
              </a:prstGeom>
              <a:blipFill>
                <a:blip r:embed="rId3"/>
                <a:stretch>
                  <a:fillRect l="-326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FECF879-0804-4788-EF17-622CAEF28A57}"/>
                  </a:ext>
                </a:extLst>
              </p:cNvPr>
              <p:cNvSpPr txBox="1"/>
              <p:nvPr/>
            </p:nvSpPr>
            <p:spPr>
              <a:xfrm>
                <a:off x="1669189" y="4101981"/>
                <a:ext cx="9897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hasSerialNum': 1}">
                <a:extLst>
                  <a:ext uri="{FF2B5EF4-FFF2-40B4-BE49-F238E27FC236}">
                    <a16:creationId xmlns:a16="http://schemas.microsoft.com/office/drawing/2014/main" id="{0FECF879-0804-4788-EF17-622CAEF28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4101981"/>
                <a:ext cx="989711" cy="730136"/>
              </a:xfrm>
              <a:prstGeom prst="rect">
                <a:avLst/>
              </a:prstGeom>
              <a:blipFill>
                <a:blip r:embed="rId4"/>
                <a:stretch>
                  <a:fillRect l="-9877" r="-98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7" name="yt_shape_1127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76" name="yt_image_11276" title="H_50.4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9" name="yt_shape_11279"/>
          <p:cNvSpPr txBox="1"/>
          <p:nvPr/>
        </p:nvSpPr>
        <p:spPr>
          <a:xfrm>
            <a:off x="540000" y="1591869"/>
            <a:ext cx="87091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0" name="yt_table_1128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397500"/>
              </p:ext>
            </p:extLst>
          </p:nvPr>
        </p:nvGraphicFramePr>
        <p:xfrm>
          <a:off x="540056" y="2071172"/>
          <a:ext cx="7330123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65430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sp>
        <p:nvSpPr>
          <p:cNvPr id="11282" name="yt_shape_11282"/>
          <p:cNvSpPr txBox="1"/>
          <p:nvPr/>
        </p:nvSpPr>
        <p:spPr>
          <a:xfrm>
            <a:off x="540119" y="30727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页思考变式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如果五个有理数的积为负数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2a424"/>
              </a:rPr>
              <a:t>那么其中的负因数有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3" name="yt_table_112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974961"/>
              </p:ext>
            </p:extLst>
          </p:nvPr>
        </p:nvGraphicFramePr>
        <p:xfrm>
          <a:off x="540056" y="4032161"/>
          <a:ext cx="7690486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</a:tbl>
          </a:graphicData>
        </a:graphic>
      </p:graphicFrame>
      <p:sp>
        <p:nvSpPr>
          <p:cNvPr id="11285" name="yt_shape_11285"/>
          <p:cNvSpPr txBox="1"/>
          <p:nvPr/>
        </p:nvSpPr>
        <p:spPr>
          <a:xfrm>
            <a:off x="540000" y="5033715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的所有整数的积等于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6" name="yt_table_1128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158898"/>
              </p:ext>
            </p:extLst>
          </p:nvPr>
        </p:nvGraphicFramePr>
        <p:xfrm>
          <a:off x="540056" y="5513018"/>
          <a:ext cx="79622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2B25170-F443-3676-7311-5C1DB63BC705}"/>
              </a:ext>
            </a:extLst>
          </p:cNvPr>
          <p:cNvSpPr txBox="1"/>
          <p:nvPr/>
        </p:nvSpPr>
        <p:spPr>
          <a:xfrm>
            <a:off x="8244614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177C46-F8CF-EE71-E1E1-041EDA69F030}"/>
              </a:ext>
            </a:extLst>
          </p:cNvPr>
          <p:cNvSpPr txBox="1"/>
          <p:nvPr/>
        </p:nvSpPr>
        <p:spPr>
          <a:xfrm>
            <a:off x="1059708" y="350140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81055A2-9F3D-D4C9-3DDF-447713E53902}"/>
              </a:ext>
            </a:extLst>
          </p:cNvPr>
          <p:cNvSpPr txBox="1"/>
          <p:nvPr/>
        </p:nvSpPr>
        <p:spPr>
          <a:xfrm>
            <a:off x="6317389" y="49869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8" name="yt_shape_11288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若四个各不相等的整数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8423"/>
              </a:rPr>
              <a:t>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9" name="yt_table_112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628885"/>
              </p:ext>
            </p:extLst>
          </p:nvPr>
        </p:nvGraphicFramePr>
        <p:xfrm>
          <a:off x="540056" y="1859435"/>
          <a:ext cx="43707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</a:tbl>
          </a:graphicData>
        </a:graphic>
      </p:graphicFrame>
      <p:sp>
        <p:nvSpPr>
          <p:cNvPr id="11291" name="yt_shape_11291"/>
          <p:cNvSpPr txBox="1"/>
          <p:nvPr/>
        </p:nvSpPr>
        <p:spPr>
          <a:xfrm>
            <a:off x="540119" y="2860989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判断下列各式乘积的符号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072f,isEnd"/>
              </a:rPr>
              <a:t>×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0ce7,isEnd"/>
              </a:rPr>
              <a:t>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其中积为正数的有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积为负数的有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的计算结果为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）×…×（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009424-B834-EB01-4770-58ECB99D7A44}"/>
              </a:ext>
            </a:extLst>
          </p:cNvPr>
          <p:cNvSpPr txBox="1"/>
          <p:nvPr/>
        </p:nvSpPr>
        <p:spPr>
          <a:xfrm>
            <a:off x="10597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94C6DC-C7B1-4A23-FC1B-B3C0C335F59E}"/>
              </a:ext>
            </a:extLst>
          </p:cNvPr>
          <p:cNvSpPr txBox="1"/>
          <p:nvPr/>
        </p:nvSpPr>
        <p:spPr>
          <a:xfrm>
            <a:off x="7003307" y="37651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2AA414-4F90-B5BC-4C6C-279925057B89}"/>
              </a:ext>
            </a:extLst>
          </p:cNvPr>
          <p:cNvSpPr txBox="1"/>
          <p:nvPr/>
        </p:nvSpPr>
        <p:spPr>
          <a:xfrm>
            <a:off x="10356107" y="37651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0FAB2C-3F0E-1A77-47D6-2520699F2A86}"/>
              </a:ext>
            </a:extLst>
          </p:cNvPr>
          <p:cNvSpPr txBox="1"/>
          <p:nvPr/>
        </p:nvSpPr>
        <p:spPr>
          <a:xfrm>
            <a:off x="4717308" y="42406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582CB3-32B4-FB0F-AC23-BD561126E4A4}"/>
              </a:ext>
            </a:extLst>
          </p:cNvPr>
          <p:cNvSpPr txBox="1"/>
          <p:nvPr/>
        </p:nvSpPr>
        <p:spPr>
          <a:xfrm>
            <a:off x="7273182" y="471613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22F04F-7C2B-1F8B-CBB1-AB7AF1CB0DBB}"/>
              </a:ext>
            </a:extLst>
          </p:cNvPr>
          <p:cNvSpPr txBox="1"/>
          <p:nvPr/>
        </p:nvSpPr>
        <p:spPr>
          <a:xfrm>
            <a:off x="9822707" y="519162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95" name="yt_shape_11295"/>
              <p:cNvSpPr txBox="1"/>
              <p:nvPr/>
            </p:nvSpPr>
            <p:spPr>
              <a:xfrm>
                <a:off x="540000" y="1174325"/>
                <a:ext cx="7920438" cy="5207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indent="1219047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95" name="yt_shape_11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74325"/>
                <a:ext cx="7920438" cy="5207003"/>
              </a:xfrm>
              <a:prstGeom prst="rect">
                <a:avLst/>
              </a:prstGeom>
              <a:blipFill>
                <a:blip r:embed="rId2"/>
                <a:stretch>
                  <a:fillRect l="-2386" r="-1386" b="-2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152A10-9D28-7110-84AE-627005C368FF}"/>
                  </a:ext>
                </a:extLst>
              </p:cNvPr>
              <p:cNvSpPr txBox="1"/>
              <p:nvPr/>
            </p:nvSpPr>
            <p:spPr>
              <a:xfrm>
                <a:off x="449989" y="1806715"/>
                <a:ext cx="44853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9152A10-9D28-7110-84AE-627005C368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6715"/>
                <a:ext cx="4485386" cy="772808"/>
              </a:xfrm>
              <a:prstGeom prst="rect">
                <a:avLst/>
              </a:prstGeom>
              <a:blipFill>
                <a:blip r:embed="rId3"/>
                <a:stretch>
                  <a:fillRect l="-2174" r="-2038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779CC4-8932-8157-1C3A-EF9804D47400}"/>
                  </a:ext>
                </a:extLst>
              </p:cNvPr>
              <p:cNvSpPr txBox="1"/>
              <p:nvPr/>
            </p:nvSpPr>
            <p:spPr>
              <a:xfrm>
                <a:off x="1669189" y="2485911"/>
                <a:ext cx="14707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779CC4-8932-8157-1C3A-EF9804D474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2485911"/>
                <a:ext cx="1470724" cy="766077"/>
              </a:xfrm>
              <a:prstGeom prst="rect">
                <a:avLst/>
              </a:prstGeom>
              <a:blipFill>
                <a:blip r:embed="rId4"/>
                <a:stretch>
                  <a:fillRect l="-663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CACAB4-7AF2-EF36-FB87-C1D21E67D659}"/>
                  </a:ext>
                </a:extLst>
              </p:cNvPr>
              <p:cNvSpPr txBox="1"/>
              <p:nvPr/>
            </p:nvSpPr>
            <p:spPr>
              <a:xfrm>
                <a:off x="1669189" y="3158376"/>
                <a:ext cx="11659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CACAB4-7AF2-EF36-FB87-C1D21E67D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3158376"/>
                <a:ext cx="1165924" cy="766077"/>
              </a:xfrm>
              <a:prstGeom prst="rect">
                <a:avLst/>
              </a:prstGeom>
              <a:blipFill>
                <a:blip r:embed="rId5"/>
                <a:stretch>
                  <a:fillRect l="-8377" r="-837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7F8746-CB40-7EB7-DDDF-F2030C9BCC5D}"/>
                  </a:ext>
                </a:extLst>
              </p:cNvPr>
              <p:cNvSpPr txBox="1"/>
              <p:nvPr/>
            </p:nvSpPr>
            <p:spPr>
              <a:xfrm>
                <a:off x="449989" y="4505719"/>
                <a:ext cx="43663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7F8746-CB40-7EB7-DDDF-F2030C9BCC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5719"/>
                <a:ext cx="4366323" cy="768490"/>
              </a:xfrm>
              <a:prstGeom prst="rect">
                <a:avLst/>
              </a:prstGeom>
              <a:blipFill>
                <a:blip r:embed="rId6"/>
                <a:stretch>
                  <a:fillRect l="-2235" r="-223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0C6602-2915-312C-B736-165AF23A0AA9}"/>
                  </a:ext>
                </a:extLst>
              </p:cNvPr>
              <p:cNvSpPr txBox="1"/>
              <p:nvPr/>
            </p:nvSpPr>
            <p:spPr>
              <a:xfrm>
                <a:off x="1669189" y="5180597"/>
                <a:ext cx="41329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40C6602-2915-312C-B736-165AF23A0A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5180597"/>
                <a:ext cx="4132961" cy="772808"/>
              </a:xfrm>
              <a:prstGeom prst="rect">
                <a:avLst/>
              </a:prstGeom>
              <a:blipFill>
                <a:blip r:embed="rId7"/>
                <a:stretch>
                  <a:fillRect l="-2360" r="-221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64E41E1-76E1-FF2D-662E-669580626FB5}"/>
              </a:ext>
            </a:extLst>
          </p:cNvPr>
          <p:cNvSpPr txBox="1"/>
          <p:nvPr/>
        </p:nvSpPr>
        <p:spPr>
          <a:xfrm>
            <a:off x="1669189" y="5859793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F3130CD-9590-126F-61F5-2061B84FEB02}"/>
              </a:ext>
            </a:extLst>
          </p:cNvPr>
          <p:cNvSpPr txBox="1"/>
          <p:nvPr/>
        </p:nvSpPr>
        <p:spPr>
          <a:xfrm>
            <a:off x="526380" y="787842"/>
            <a:ext cx="6093912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1517</Words>
  <Application>Microsoft Office PowerPoint</Application>
  <PresentationFormat>宽屏</PresentationFormat>
  <Paragraphs>129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2024-07-27T12:42:57Z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