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3" r:id="rId5"/>
    <p:sldId id="377" r:id="rId6"/>
    <p:sldId id="381" r:id="rId7"/>
    <p:sldId id="383" r:id="rId8"/>
    <p:sldId id="384" r:id="rId9"/>
    <p:sldId id="387" r:id="rId10"/>
    <p:sldId id="389" r:id="rId11"/>
    <p:sldId id="392" r:id="rId12"/>
    <p:sldId id="394" r:id="rId13"/>
    <p:sldId id="396" r:id="rId14"/>
    <p:sldId id="39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8" name="yt_shape_1336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67" name="yt_image_13367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0" name="yt_shape_13370"/>
          <p:cNvSpPr txBox="1"/>
          <p:nvPr/>
        </p:nvSpPr>
        <p:spPr>
          <a:xfrm>
            <a:off x="540000" y="1597583"/>
            <a:ext cx="730969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生活中的立体图形包括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柱体包括棱柱和圆柱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它们的区别及联系如下表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graphicFrame>
        <p:nvGraphicFramePr>
          <p:cNvPr id="13372" name="yt_table_1337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105105"/>
              </p:ext>
            </p:extLst>
          </p:nvPr>
        </p:nvGraphicFramePr>
        <p:xfrm>
          <a:off x="540000" y="2556189"/>
          <a:ext cx="11111998" cy="17800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711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79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4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207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顶点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侧面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底面形状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相同点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棱柱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</a:t>
                      </a:r>
                      <a:r>
                        <a:rPr sz="1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多边形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9_f5679_⨹_9_724e4,isEnd,isEnd"/>
                        </a:rPr>
                        <a:t>都有两个完全相同且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,isEnd"/>
                        </a:rPr>
                        <a:t>互相平行的底面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圆柱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曲面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</a:t>
                      </a:r>
                      <a:r>
                        <a:rPr sz="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374" name="yt_shape_13374"/>
          <p:cNvSpPr txBox="1"/>
          <p:nvPr/>
        </p:nvSpPr>
        <p:spPr>
          <a:xfrm>
            <a:off x="540119" y="452659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注意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底面为三角形的棱柱是三棱柱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底面为四边形的棱柱是四棱柱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71bb,isEnd"/>
              </a:rPr>
              <a:t>以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此类推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锥体包括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和棱锥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C6FE33-69BE-434F-6792-D0E8C27E2C92}"/>
              </a:ext>
            </a:extLst>
          </p:cNvPr>
          <p:cNvSpPr txBox="1"/>
          <p:nvPr/>
        </p:nvSpPr>
        <p:spPr>
          <a:xfrm>
            <a:off x="41837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柱体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2C3952-999E-7496-C02B-1E472D622A9C}"/>
              </a:ext>
            </a:extLst>
          </p:cNvPr>
          <p:cNvSpPr txBox="1"/>
          <p:nvPr/>
        </p:nvSpPr>
        <p:spPr>
          <a:xfrm>
            <a:off x="57077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锥体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317CA-1644-87E1-7BA7-397D1BF7274C}"/>
              </a:ext>
            </a:extLst>
          </p:cNvPr>
          <p:cNvSpPr txBox="1"/>
          <p:nvPr/>
        </p:nvSpPr>
        <p:spPr>
          <a:xfrm>
            <a:off x="2022780" y="322485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15B31F-0E0A-7898-C7BD-49B3B1CA8FAE}"/>
              </a:ext>
            </a:extLst>
          </p:cNvPr>
          <p:cNvSpPr txBox="1"/>
          <p:nvPr/>
        </p:nvSpPr>
        <p:spPr>
          <a:xfrm>
            <a:off x="4951737" y="324390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AD6E3C-464A-1D26-2E9F-F110DA60020E}"/>
              </a:ext>
            </a:extLst>
          </p:cNvPr>
          <p:cNvSpPr txBox="1"/>
          <p:nvPr/>
        </p:nvSpPr>
        <p:spPr>
          <a:xfrm>
            <a:off x="3399014" y="382035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D4EC01-69FD-D614-BC5C-3DE4F7433543}"/>
              </a:ext>
            </a:extLst>
          </p:cNvPr>
          <p:cNvSpPr txBox="1"/>
          <p:nvPr/>
        </p:nvSpPr>
        <p:spPr>
          <a:xfrm>
            <a:off x="6628740" y="381082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DFDF38-6258-F498-C8F0-4483813429C3}"/>
              </a:ext>
            </a:extLst>
          </p:cNvPr>
          <p:cNvSpPr txBox="1"/>
          <p:nvPr/>
        </p:nvSpPr>
        <p:spPr>
          <a:xfrm>
            <a:off x="2355108" y="543076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3" name="yt_shape_1343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下面几何体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三棱柱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四棱柱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圆柱体中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7c5,isEnd"/>
              </a:rPr>
              <a:t>为六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面体的图形有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BD8E4E-B58C-253D-33D3-AC4B2A71927F}"/>
              </a:ext>
            </a:extLst>
          </p:cNvPr>
          <p:cNvSpPr txBox="1"/>
          <p:nvPr/>
        </p:nvSpPr>
        <p:spPr>
          <a:xfrm>
            <a:off x="25837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35" name="yt_image_13435" title="H_248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0094" y="1849374"/>
            <a:ext cx="4505013" cy="3159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7" name="yt_shape_13437"/>
          <p:cNvSpPr txBox="1"/>
          <p:nvPr/>
        </p:nvSpPr>
        <p:spPr>
          <a:xfrm>
            <a:off x="540000" y="1603598"/>
            <a:ext cx="2769989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甲选择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丙选择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⑤.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8C9367-B85D-1891-C9A1-A26217A9F25A}"/>
              </a:ext>
            </a:extLst>
          </p:cNvPr>
          <p:cNvSpPr txBox="1"/>
          <p:nvPr/>
        </p:nvSpPr>
        <p:spPr>
          <a:xfrm>
            <a:off x="449989" y="155679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甲选择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88F1C7-1FE8-873F-73F6-973ADCEA21F8}"/>
              </a:ext>
            </a:extLst>
          </p:cNvPr>
          <p:cNvSpPr txBox="1"/>
          <p:nvPr/>
        </p:nvSpPr>
        <p:spPr>
          <a:xfrm>
            <a:off x="449989" y="20322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3D0893-ABAE-55A7-F943-1E86637D7A9C}"/>
              </a:ext>
            </a:extLst>
          </p:cNvPr>
          <p:cNvSpPr txBox="1"/>
          <p:nvPr/>
        </p:nvSpPr>
        <p:spPr>
          <a:xfrm>
            <a:off x="449989" y="2507768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丙选择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⑤.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458149-93E1-4AA4-AD0C-DEB278A91974}"/>
              </a:ext>
            </a:extLst>
          </p:cNvPr>
          <p:cNvSpPr txBox="1"/>
          <p:nvPr/>
        </p:nvSpPr>
        <p:spPr>
          <a:xfrm>
            <a:off x="419429" y="915187"/>
            <a:ext cx="11622675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126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页习题第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题变式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在下列的图形中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请帮助他们实现心愿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1" name="yt_shape_1344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40" name="yt_image_13440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3" name="yt_shape_13443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欧拉公式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e2c1d"/>
              </a:rPr>
              <a:t>十八世纪瑞士数学家欧拉证明了简单多面体中顶点数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之间存在的一个有趣的关系式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被称为欧拉公式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请你观察如图所示的几种简单多面体模型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445" name="yt_image_13445" title="H_93.69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3544" y="3172206"/>
            <a:ext cx="4764911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000" y="900000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根据上面多面体模型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完成表格中的空格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448" name="yt_table_13448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310116"/>
              </p:ext>
            </p:extLst>
          </p:nvPr>
        </p:nvGraphicFramePr>
        <p:xfrm>
          <a:off x="540000" y="1531667"/>
          <a:ext cx="11111999" cy="29535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多面体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V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四面体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正方体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正八面体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正十二面体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450" name="yt_shape_13450"/>
          <p:cNvSpPr txBox="1"/>
          <p:nvPr/>
        </p:nvSpPr>
        <p:spPr>
          <a:xfrm>
            <a:off x="540119" y="463568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你发现顶点数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之间存在的关系式是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一个多面体的面数比顶点数大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dc9d,isEnd"/>
              </a:rPr>
              <a:t>则这个多面体的面数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8BA9F5-2780-D45E-0611-BBCDF1B0A5A6}"/>
              </a:ext>
            </a:extLst>
          </p:cNvPr>
          <p:cNvSpPr txBox="1"/>
          <p:nvPr/>
        </p:nvSpPr>
        <p:spPr>
          <a:xfrm>
            <a:off x="7279528" y="223842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CD940C-2D3C-F6CD-993C-C589C419CA2C}"/>
              </a:ext>
            </a:extLst>
          </p:cNvPr>
          <p:cNvSpPr txBox="1"/>
          <p:nvPr/>
        </p:nvSpPr>
        <p:spPr>
          <a:xfrm>
            <a:off x="10067226" y="224795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293AC7-3722-533B-5A7D-D0D084A97169}"/>
              </a:ext>
            </a:extLst>
          </p:cNvPr>
          <p:cNvSpPr txBox="1"/>
          <p:nvPr/>
        </p:nvSpPr>
        <p:spPr>
          <a:xfrm>
            <a:off x="4520407" y="28053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4ABA7A-713D-5A70-2B13-1C651767DA3F}"/>
              </a:ext>
            </a:extLst>
          </p:cNvPr>
          <p:cNvSpPr txBox="1"/>
          <p:nvPr/>
        </p:nvSpPr>
        <p:spPr>
          <a:xfrm>
            <a:off x="7289053" y="280535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980933-CF83-472D-447B-B8E3491A8611}"/>
              </a:ext>
            </a:extLst>
          </p:cNvPr>
          <p:cNvSpPr txBox="1"/>
          <p:nvPr/>
        </p:nvSpPr>
        <p:spPr>
          <a:xfrm>
            <a:off x="4510882" y="33818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41AD06-1B14-6BBD-618A-9F37A0E2FFA9}"/>
              </a:ext>
            </a:extLst>
          </p:cNvPr>
          <p:cNvSpPr txBox="1"/>
          <p:nvPr/>
        </p:nvSpPr>
        <p:spPr>
          <a:xfrm>
            <a:off x="9875096" y="4588876"/>
            <a:ext cx="163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f799b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B9C0CB-34BB-115B-6B99-A475749F7DF3}"/>
              </a:ext>
            </a:extLst>
          </p:cNvPr>
          <p:cNvSpPr txBox="1"/>
          <p:nvPr/>
        </p:nvSpPr>
        <p:spPr>
          <a:xfrm>
            <a:off x="450108" y="50643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C09333-97FE-BB4B-8B95-5168E880C376}"/>
              </a:ext>
            </a:extLst>
          </p:cNvPr>
          <p:cNvSpPr txBox="1"/>
          <p:nvPr/>
        </p:nvSpPr>
        <p:spPr>
          <a:xfrm>
            <a:off x="1059708" y="601534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76" name="yt_image_1337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9" name="yt_shape_13379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立体图形的识别</a:t>
            </a:r>
          </a:p>
        </p:txBody>
      </p:sp>
      <p:sp>
        <p:nvSpPr>
          <p:cNvPr id="13380" name="yt_shape_13380"/>
          <p:cNvSpPr txBox="1"/>
          <p:nvPr/>
        </p:nvSpPr>
        <p:spPr>
          <a:xfrm>
            <a:off x="540000" y="2102862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白银市中考改编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是三棱柱的为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81" name="yt_image_1338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447983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3" name="yt_shape_13383"/>
          <p:cNvSpPr txBox="1"/>
          <p:nvPr/>
        </p:nvSpPr>
        <p:spPr>
          <a:xfrm>
            <a:off x="540000" y="416118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540119" y="4640488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数学课本是长方形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数学课本是长方体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也是棱柱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24f62"/>
              </a:rPr>
              <a:t>数学课本的上表面是长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385" name="yt_table_133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310608"/>
              </p:ext>
            </p:extLst>
          </p:nvPr>
        </p:nvGraphicFramePr>
        <p:xfrm>
          <a:off x="540056" y="5583443"/>
          <a:ext cx="9943466" cy="549221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</a:tblGrid>
              <a:tr h="549221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p:pic>
        <p:nvPicPr>
          <p:cNvPr id="3" name="yt_shape_1722070928828">
            <a:extLst>
              <a:ext uri="{FF2B5EF4-FFF2-40B4-BE49-F238E27FC236}">
                <a16:creationId xmlns:a16="http://schemas.microsoft.com/office/drawing/2014/main" id="{A77CB6AF-7614-29F6-8633-DC808E0307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1FE164-A7D8-B661-86E0-013BB533E157}"/>
              </a:ext>
            </a:extLst>
          </p:cNvPr>
          <p:cNvSpPr txBox="1"/>
          <p:nvPr/>
        </p:nvSpPr>
        <p:spPr>
          <a:xfrm>
            <a:off x="87557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743AD-D566-F1D8-C0D6-8A34B0F2A009}"/>
              </a:ext>
            </a:extLst>
          </p:cNvPr>
          <p:cNvSpPr txBox="1"/>
          <p:nvPr/>
        </p:nvSpPr>
        <p:spPr>
          <a:xfrm>
            <a:off x="3878989" y="411437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8" name="yt_shape_13388"/>
          <p:cNvSpPr txBox="1"/>
          <p:nvPr/>
        </p:nvSpPr>
        <p:spPr>
          <a:xfrm>
            <a:off x="540000" y="1624384"/>
            <a:ext cx="4616648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四棱锥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八面体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390" name="yt_table_133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636087"/>
              </p:ext>
            </p:extLst>
          </p:nvPr>
        </p:nvGraphicFramePr>
        <p:xfrm>
          <a:off x="540056" y="2550032"/>
          <a:ext cx="5267643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2311400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④⑤⑥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</a:tbl>
          </a:graphicData>
        </a:graphic>
      </p:graphicFrame>
      <p:sp>
        <p:nvSpPr>
          <p:cNvPr id="13387" name="yt_shape_13387"/>
          <p:cNvSpPr txBox="1"/>
          <p:nvPr/>
        </p:nvSpPr>
        <p:spPr>
          <a:xfrm>
            <a:off x="540000" y="1090810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不是立体图形的有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32F4C6-C7CE-502F-F37F-B231B1D4D8F9}"/>
              </a:ext>
            </a:extLst>
          </p:cNvPr>
          <p:cNvSpPr txBox="1"/>
          <p:nvPr/>
        </p:nvSpPr>
        <p:spPr>
          <a:xfrm>
            <a:off x="5707789" y="10440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2" name="yt_shape_1339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我们日常生活中常见的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六角螺母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茶杯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橘子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金字塔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英汉字典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f94a,isEnd"/>
              </a:rPr>
              <a:t>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冰箱中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类似于棱柱的物体有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类似于棱锥的有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2bce,isEnd"/>
              </a:rPr>
              <a:t>类似于圆柱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类似于球体的有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写出下列立体图形的具体名称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pic>
        <p:nvPicPr>
          <p:cNvPr id="13394" name="yt_image_13394" title="H_87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2982" y="2802390"/>
            <a:ext cx="482603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9AC3A-4F22-1155-0E16-B3575161B16A}"/>
              </a:ext>
            </a:extLst>
          </p:cNvPr>
          <p:cNvSpPr txBox="1"/>
          <p:nvPr/>
        </p:nvSpPr>
        <p:spPr>
          <a:xfrm>
            <a:off x="50221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CAE18F0-D0C2-846F-F189-64ECE8436222}"/>
              </a:ext>
            </a:extLst>
          </p:cNvPr>
          <p:cNvSpPr txBox="1"/>
          <p:nvPr/>
        </p:nvSpPr>
        <p:spPr>
          <a:xfrm>
            <a:off x="8984507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5D368A-4117-9038-2FC2-0C6866B204F9}"/>
              </a:ext>
            </a:extLst>
          </p:cNvPr>
          <p:cNvSpPr txBox="1"/>
          <p:nvPr/>
        </p:nvSpPr>
        <p:spPr>
          <a:xfrm>
            <a:off x="16693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E848EB-FD96-3D3C-E982-F19D46BAA562}"/>
              </a:ext>
            </a:extLst>
          </p:cNvPr>
          <p:cNvSpPr txBox="1"/>
          <p:nvPr/>
        </p:nvSpPr>
        <p:spPr>
          <a:xfrm>
            <a:off x="5022108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5EA516E-E0BB-1B7B-E9A0-9C45357365CB}"/>
              </a:ext>
            </a:extLst>
          </p:cNvPr>
          <p:cNvSpPr/>
          <p:nvPr/>
        </p:nvSpPr>
        <p:spPr>
          <a:xfrm>
            <a:off x="6922114" y="3700637"/>
            <a:ext cx="106156" cy="4083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ACFE44A-2DA8-4AEB-171F-5D9F8D291EFA}"/>
              </a:ext>
            </a:extLst>
          </p:cNvPr>
          <p:cNvSpPr/>
          <p:nvPr/>
        </p:nvSpPr>
        <p:spPr>
          <a:xfrm>
            <a:off x="3881685" y="3678861"/>
            <a:ext cx="389240" cy="1905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7A59C3D-6ED2-9A06-AA3A-13739CDBD463}"/>
              </a:ext>
            </a:extLst>
          </p:cNvPr>
          <p:cNvSpPr/>
          <p:nvPr/>
        </p:nvSpPr>
        <p:spPr>
          <a:xfrm>
            <a:off x="4774488" y="3673418"/>
            <a:ext cx="604275" cy="19598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5D6FA43-FBEA-4CB2-F014-3AD9B980A904}"/>
              </a:ext>
            </a:extLst>
          </p:cNvPr>
          <p:cNvSpPr/>
          <p:nvPr/>
        </p:nvSpPr>
        <p:spPr>
          <a:xfrm>
            <a:off x="5947652" y="3681583"/>
            <a:ext cx="397406" cy="182372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76E6B12-6FF6-C40D-431A-552472DAAEE8}"/>
              </a:ext>
            </a:extLst>
          </p:cNvPr>
          <p:cNvSpPr/>
          <p:nvPr/>
        </p:nvSpPr>
        <p:spPr>
          <a:xfrm>
            <a:off x="6933002" y="3752354"/>
            <a:ext cx="87102" cy="3266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894CB57-5F3B-228B-4E8E-56A02F910CA2}"/>
              </a:ext>
            </a:extLst>
          </p:cNvPr>
          <p:cNvSpPr/>
          <p:nvPr/>
        </p:nvSpPr>
        <p:spPr>
          <a:xfrm>
            <a:off x="6894895" y="3673418"/>
            <a:ext cx="604274" cy="195981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EECF77D-9DC8-37CD-8463-4C2CA56ADD8C}"/>
              </a:ext>
            </a:extLst>
          </p:cNvPr>
          <p:cNvSpPr/>
          <p:nvPr/>
        </p:nvSpPr>
        <p:spPr>
          <a:xfrm>
            <a:off x="7970069" y="3676140"/>
            <a:ext cx="413737" cy="19325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6" name="yt_shape_1339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立体图形的分类</a:t>
            </a:r>
          </a:p>
        </p:txBody>
      </p:sp>
      <p:sp>
        <p:nvSpPr>
          <p:cNvPr id="13397" name="yt_shape_13397"/>
          <p:cNvSpPr txBox="1"/>
          <p:nvPr/>
        </p:nvSpPr>
        <p:spPr>
          <a:xfrm>
            <a:off x="540000" y="1399565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长方体和正方体之间的包含关系是图中的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398" name="yt_image_133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98846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28897">
            <a:extLst>
              <a:ext uri="{FF2B5EF4-FFF2-40B4-BE49-F238E27FC236}">
                <a16:creationId xmlns:a16="http://schemas.microsoft.com/office/drawing/2014/main" id="{FCBA416B-6DC8-2830-CB6A-62468279EC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A3937C-870F-0905-E0BE-D3A2C6046AF1}"/>
              </a:ext>
            </a:extLst>
          </p:cNvPr>
          <p:cNvSpPr txBox="1"/>
          <p:nvPr/>
        </p:nvSpPr>
        <p:spPr>
          <a:xfrm>
            <a:off x="81461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0" name="yt_shape_13400"/>
          <p:cNvSpPr txBox="1"/>
          <p:nvPr/>
        </p:nvSpPr>
        <p:spPr>
          <a:xfrm>
            <a:off x="540000" y="900000"/>
            <a:ext cx="4462760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将图中的图形按要求分类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球体划分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柱体有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①③④⑤⑦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锥体有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球体有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⑥.</a:t>
            </a:r>
          </a:p>
        </p:txBody>
      </p:sp>
      <p:pic>
        <p:nvPicPr>
          <p:cNvPr id="13403" name="yt_image_13403" title="H_214.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8326" y="2010970"/>
            <a:ext cx="4073673" cy="272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BBE708-A71F-BAFB-4A6F-9C9A8496A8B6}"/>
              </a:ext>
            </a:extLst>
          </p:cNvPr>
          <p:cNvSpPr txBox="1"/>
          <p:nvPr/>
        </p:nvSpPr>
        <p:spPr>
          <a:xfrm>
            <a:off x="449989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柱体有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①③④⑤⑦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E26BE-80FD-8A50-F404-C43297CFE5CC}"/>
              </a:ext>
            </a:extLst>
          </p:cNvPr>
          <p:cNvSpPr txBox="1"/>
          <p:nvPr/>
        </p:nvSpPr>
        <p:spPr>
          <a:xfrm>
            <a:off x="449989" y="2279658"/>
            <a:ext cx="3075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锥体有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球体有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⑥.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405" name="yt_shape_13405"/>
          <p:cNvSpPr txBox="1"/>
          <p:nvPr/>
        </p:nvSpPr>
        <p:spPr>
          <a:xfrm>
            <a:off x="540000" y="2887263"/>
            <a:ext cx="5078313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按组成面的曲或平划分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组成面有曲面的是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②⑥⑦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组成面都是平面的是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①③④⑤.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AD3371-4865-7226-2140-7CD40715F6F6}"/>
              </a:ext>
            </a:extLst>
          </p:cNvPr>
          <p:cNvSpPr txBox="1"/>
          <p:nvPr/>
        </p:nvSpPr>
        <p:spPr>
          <a:xfrm>
            <a:off x="449989" y="3315945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组成面有曲面的是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②⑥⑦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3A396E-ADF8-D8D9-F2E4-66C826A1997F}"/>
              </a:ext>
            </a:extLst>
          </p:cNvPr>
          <p:cNvSpPr txBox="1"/>
          <p:nvPr/>
        </p:nvSpPr>
        <p:spPr>
          <a:xfrm>
            <a:off x="449989" y="3791433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组成面都是平面的是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①③④⑤.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9" name="yt_shape_13409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多面体</a:t>
            </a:r>
          </a:p>
        </p:txBody>
      </p:sp>
      <p:sp>
        <p:nvSpPr>
          <p:cNvPr id="13410" name="yt_shape_13410"/>
          <p:cNvSpPr txBox="1"/>
          <p:nvPr/>
        </p:nvSpPr>
        <p:spPr>
          <a:xfrm>
            <a:off x="540000" y="139956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下列几何体不属于多面体的是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411" name="yt_image_134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72771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3" name="yt_shape_13413"/>
          <p:cNvSpPr txBox="1"/>
          <p:nvPr/>
        </p:nvSpPr>
        <p:spPr>
          <a:xfrm>
            <a:off x="540000" y="3277334"/>
            <a:ext cx="5924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至少找出下列几何体的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个共同点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14" name="yt_image_134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334" y="3909001"/>
            <a:ext cx="420133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6" name="yt_shape_13416"/>
          <p:cNvSpPr txBox="1"/>
          <p:nvPr/>
        </p:nvSpPr>
        <p:spPr>
          <a:xfrm>
            <a:off x="540119" y="542364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底面是多边形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侧面都是长方形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它们都是多面体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它们都是棱柱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b0bb"/>
              </a:rPr>
              <a:t>.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答案合理即可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3" name="yt_shape_1722070928971">
            <a:extLst>
              <a:ext uri="{FF2B5EF4-FFF2-40B4-BE49-F238E27FC236}">
                <a16:creationId xmlns:a16="http://schemas.microsoft.com/office/drawing/2014/main" id="{0DB543CD-6F63-95E0-9655-6D5D4429AA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CDE152-9FF6-6E1E-95B9-FCF2DD35483D}"/>
              </a:ext>
            </a:extLst>
          </p:cNvPr>
          <p:cNvSpPr txBox="1"/>
          <p:nvPr/>
        </p:nvSpPr>
        <p:spPr>
          <a:xfrm>
            <a:off x="540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363643-E202-A7E4-4F42-F5CE795E1539}"/>
              </a:ext>
            </a:extLst>
          </p:cNvPr>
          <p:cNvSpPr txBox="1"/>
          <p:nvPr/>
        </p:nvSpPr>
        <p:spPr>
          <a:xfrm>
            <a:off x="450108" y="5376844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底面是多边形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侧面都是长方形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它们都是多面体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它们都是棱柱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b0bb"/>
              </a:rPr>
              <a:t>.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DE9172-6C6D-EEDA-11F0-15D88036D556}"/>
              </a:ext>
            </a:extLst>
          </p:cNvPr>
          <p:cNvSpPr txBox="1"/>
          <p:nvPr/>
        </p:nvSpPr>
        <p:spPr>
          <a:xfrm>
            <a:off x="450108" y="5852331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答案合理即可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7" name="yt_shape_13417"/>
          <p:cNvSpPr txBox="1"/>
          <p:nvPr/>
        </p:nvSpPr>
        <p:spPr>
          <a:xfrm>
            <a:off x="540000" y="900000"/>
            <a:ext cx="867545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忽视柱体上、下底面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平行且相等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这一条件而出错</a:t>
            </a:r>
          </a:p>
        </p:txBody>
      </p:sp>
      <p:sp>
        <p:nvSpPr>
          <p:cNvPr id="13418" name="yt_shape_13418"/>
          <p:cNvSpPr txBox="1"/>
          <p:nvPr/>
        </p:nvSpPr>
        <p:spPr>
          <a:xfrm>
            <a:off x="540000" y="1399565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不是柱体的个数有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20" name="yt_table_134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992246"/>
              </p:ext>
            </p:extLst>
          </p:nvPr>
        </p:nvGraphicFramePr>
        <p:xfrm>
          <a:off x="540056" y="283306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</a:tbl>
          </a:graphicData>
        </a:graphic>
      </p:graphicFrame>
      <p:pic>
        <p:nvPicPr>
          <p:cNvPr id="13419" name="yt_image_13419_skip" title="H_75.1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643" y="1878868"/>
            <a:ext cx="4315215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29054">
            <a:extLst>
              <a:ext uri="{FF2B5EF4-FFF2-40B4-BE49-F238E27FC236}">
                <a16:creationId xmlns:a16="http://schemas.microsoft.com/office/drawing/2014/main" id="{62D380BF-E8E4-2FF1-BF58-0655434EF2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4E43D7-B0ED-FA23-D974-9D0CE389EC82}"/>
              </a:ext>
            </a:extLst>
          </p:cNvPr>
          <p:cNvSpPr txBox="1"/>
          <p:nvPr/>
        </p:nvSpPr>
        <p:spPr>
          <a:xfrm>
            <a:off x="5860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3" name="yt_shape_13423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422" name="yt_image_13422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5" name="yt_shape_13425"/>
          <p:cNvSpPr txBox="1"/>
          <p:nvPr/>
        </p:nvSpPr>
        <p:spPr>
          <a:xfrm>
            <a:off x="540119" y="1591869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柱体的两个底面一样大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圆柱、圆锥的底面都是圆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棱柱的底面是四边形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81a6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长方体一定是柱体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直棱柱的侧面一定是长方形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3427" name="yt_table_134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649218"/>
              </p:ext>
            </p:extLst>
          </p:nvPr>
        </p:nvGraphicFramePr>
        <p:xfrm>
          <a:off x="540056" y="301412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</a:tbl>
          </a:graphicData>
        </a:graphic>
      </p:graphicFrame>
      <p:sp>
        <p:nvSpPr>
          <p:cNvPr id="13429" name="yt_shape_13429"/>
          <p:cNvSpPr txBox="1"/>
          <p:nvPr/>
        </p:nvSpPr>
        <p:spPr>
          <a:xfrm>
            <a:off x="540120" y="35402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将一个直角三角形绕它的一条直角边所在的直线旋转一周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4be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1" name="yt_table_134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240042"/>
              </p:ext>
            </p:extLst>
          </p:nvPr>
        </p:nvGraphicFramePr>
        <p:xfrm>
          <a:off x="540056" y="4499733"/>
          <a:ext cx="64712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</a:tbl>
          </a:graphicData>
        </a:graphic>
      </p:graphicFrame>
      <p:pic>
        <p:nvPicPr>
          <p:cNvPr id="13430" name="yt_image_13430_skip" title="H_103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67900" y="4499733"/>
            <a:ext cx="1381887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34E432-725E-E927-38A0-091EF6ADCBA9}"/>
              </a:ext>
            </a:extLst>
          </p:cNvPr>
          <p:cNvSpPr txBox="1"/>
          <p:nvPr/>
        </p:nvSpPr>
        <p:spPr>
          <a:xfrm>
            <a:off x="5239405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D84EBE-CBB2-5980-2ED0-D2E3451CF1AD}"/>
              </a:ext>
            </a:extLst>
          </p:cNvPr>
          <p:cNvSpPr txBox="1"/>
          <p:nvPr/>
        </p:nvSpPr>
        <p:spPr>
          <a:xfrm>
            <a:off x="3193309" y="39689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1091</Words>
  <Application>Microsoft Office PowerPoint</Application>
  <PresentationFormat>宽屏</PresentationFormat>
  <Paragraphs>143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