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71" r:id="rId7"/>
    <p:sldId id="374" r:id="rId8"/>
    <p:sldId id="375" r:id="rId9"/>
    <p:sldId id="378" r:id="rId10"/>
    <p:sldId id="383" r:id="rId11"/>
    <p:sldId id="390" r:id="rId12"/>
    <p:sldId id="384" r:id="rId13"/>
    <p:sldId id="388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09" name="yt_image_1080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2" name="yt_shape_10812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有理数加法的运算律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交换加数的位置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先把前两个数相加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或者先把后两个数相加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9443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字母表示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B4880E-4FF7-F78E-31DE-D9DF4E639CE8}"/>
              </a:ext>
            </a:extLst>
          </p:cNvPr>
          <p:cNvSpPr txBox="1"/>
          <p:nvPr/>
        </p:nvSpPr>
        <p:spPr>
          <a:xfrm>
            <a:off x="79177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6CDAE9-4B87-AEA6-3325-46412498DADC}"/>
              </a:ext>
            </a:extLst>
          </p:cNvPr>
          <p:cNvSpPr txBox="1"/>
          <p:nvPr/>
        </p:nvSpPr>
        <p:spPr>
          <a:xfrm>
            <a:off x="3431433" y="2501753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D07FDB-77CA-316C-E01D-94C707888D5D}"/>
              </a:ext>
            </a:extLst>
          </p:cNvPr>
          <p:cNvSpPr txBox="1"/>
          <p:nvPr/>
        </p:nvSpPr>
        <p:spPr>
          <a:xfrm>
            <a:off x="1059708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不变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EEA13E-F3A4-B723-8F30-456F6DCFC514}"/>
              </a:ext>
            </a:extLst>
          </p:cNvPr>
          <p:cNvSpPr txBox="1"/>
          <p:nvPr/>
        </p:nvSpPr>
        <p:spPr>
          <a:xfrm>
            <a:off x="5080846" y="3928217"/>
            <a:ext cx="187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3" name="yt_shape_10863"/>
          <p:cNvSpPr txBox="1"/>
          <p:nvPr/>
        </p:nvSpPr>
        <p:spPr>
          <a:xfrm>
            <a:off x="540000" y="900000"/>
            <a:ext cx="861774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如果每千克槟榔售价为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袋槟榔可卖多少元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袋槟榔可卖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4088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B00860-D6E8-A618-A427-E5CA55277BD7}"/>
              </a:ext>
            </a:extLst>
          </p:cNvPr>
          <p:cNvSpPr txBox="1"/>
          <p:nvPr/>
        </p:nvSpPr>
        <p:spPr>
          <a:xfrm>
            <a:off x="449989" y="1328682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2D1752-B211-8918-E876-C3064438195E}"/>
              </a:ext>
            </a:extLst>
          </p:cNvPr>
          <p:cNvSpPr txBox="1"/>
          <p:nvPr/>
        </p:nvSpPr>
        <p:spPr>
          <a:xfrm>
            <a:off x="449989" y="180417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袋槟榔可卖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7" name="yt_shape_1086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66" name="yt_image_1086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9" name="yt_shape_10869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a04b,isEnd"/>
              </a:rPr>
              <a:t>2020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一跳蚤在一直线上从点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次向右跳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192,isEnd"/>
              </a:rPr>
              <a:t>个单位长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紧接着第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次向左跳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次向右跳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次向左跳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43e1,isEn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以此规律跳下去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当它跳第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次落下时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落点处离点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ab76,isEnd"/>
              </a:rPr>
              <a:t>的距离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EC5874-87CD-3187-C7F4-7CE82D500121}"/>
              </a:ext>
            </a:extLst>
          </p:cNvPr>
          <p:cNvSpPr txBox="1"/>
          <p:nvPr/>
        </p:nvSpPr>
        <p:spPr>
          <a:xfrm>
            <a:off x="92893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C3ADE9-D745-4FA7-D391-26822343EB8A}"/>
              </a:ext>
            </a:extLst>
          </p:cNvPr>
          <p:cNvSpPr txBox="1"/>
          <p:nvPr/>
        </p:nvSpPr>
        <p:spPr>
          <a:xfrm>
            <a:off x="1059708" y="39282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119" y="90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</a:rPr>
              <a:t> </a:t>
            </a:r>
          </a:p>
        </p:txBody>
      </p:sp>
      <p:pic>
        <p:nvPicPr>
          <p:cNvPr id="10871" name="yt_image_10871" title="H_29.7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054" y="75036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4" name="yt_shape_10874"/>
          <p:cNvSpPr txBox="1"/>
          <p:nvPr/>
        </p:nvSpPr>
        <p:spPr>
          <a:xfrm>
            <a:off x="540119" y="1244551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阅读理解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拆项法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876" name="yt_shape_10876"/>
              <p:cNvSpPr txBox="1"/>
              <p:nvPr/>
            </p:nvSpPr>
            <p:spPr>
              <a:xfrm>
                <a:off x="540119" y="1710950"/>
                <a:ext cx="11492915" cy="48864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阅读理解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_⨹_15_695fa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_⨹_15_695fa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5_695fa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_⨹_15_695fa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_⨹_15_695fa"/>
                          </a:rPr>
                          <m:t>）</m:t>
                        </m:r>
                      </m:e>
                    </m:d>
                  </m:oMath>
                </a14:m>
                <a:br>
                  <a:rPr lang="en-US" altLang="zh-CN" sz="2400" b="0" i="1" dirty="0">
                    <a:solidFill>
                      <a:srgbClr val="01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48" charset="0"/>
                  </a:rPr>
                </a:b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eaad7"/>
                  </a:rPr>
                  <a:t>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上述这种方法叫做拆项法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灵活运用加法的交换律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结合律可使运算简便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仿照上面的方法计算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0876" name="yt_shape_108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0950"/>
                <a:ext cx="11492915" cy="4886402"/>
              </a:xfrm>
              <a:prstGeom prst="rect">
                <a:avLst/>
              </a:prstGeom>
              <a:blipFill>
                <a:blip r:embed="rId3"/>
                <a:stretch>
                  <a:fillRect l="-1645" t="-1124" b="-2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84" name="yt_shape_10884"/>
              <p:cNvSpPr txBox="1"/>
              <p:nvPr/>
            </p:nvSpPr>
            <p:spPr>
              <a:xfrm>
                <a:off x="540119" y="1736712"/>
                <a:ext cx="11492915" cy="25735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b5d51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4052]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84" name="yt_shape_10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6712"/>
                <a:ext cx="11492915" cy="2573525"/>
              </a:xfrm>
              <a:prstGeom prst="rect">
                <a:avLst/>
              </a:prstGeom>
              <a:blipFill>
                <a:blip r:embed="rId2"/>
                <a:stretch>
                  <a:fillRect l="-1645" b="-63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98243E-4F26-30D2-4552-C4F09878E117}"/>
                  </a:ext>
                </a:extLst>
              </p:cNvPr>
              <p:cNvSpPr txBox="1"/>
              <p:nvPr/>
            </p:nvSpPr>
            <p:spPr>
              <a:xfrm>
                <a:off x="450108" y="1689906"/>
                <a:ext cx="9583483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2026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b5d51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98243E-4F26-30D2-4552-C4F09878E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689906"/>
                <a:ext cx="9583483" cy="801701"/>
              </a:xfrm>
              <a:prstGeom prst="rect">
                <a:avLst/>
              </a:prstGeom>
              <a:blipFill>
                <a:blip r:embed="rId3"/>
                <a:stretch>
                  <a:fillRect l="-1018" t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05278F-9C21-7EE5-CDBF-50B99E26570D}"/>
                  </a:ext>
                </a:extLst>
              </p:cNvPr>
              <p:cNvSpPr txBox="1"/>
              <p:nvPr/>
            </p:nvSpPr>
            <p:spPr>
              <a:xfrm>
                <a:off x="450108" y="2397995"/>
                <a:ext cx="2733739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05278F-9C21-7EE5-CDBF-50B99E265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97995"/>
                <a:ext cx="2733739" cy="8017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3567B9-B81D-1E5F-A251-E415B809A6D5}"/>
                  </a:ext>
                </a:extLst>
              </p:cNvPr>
              <p:cNvSpPr txBox="1"/>
              <p:nvPr/>
            </p:nvSpPr>
            <p:spPr>
              <a:xfrm>
                <a:off x="450108" y="3106083"/>
                <a:ext cx="1110894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4052]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3567B9-B81D-1E5F-A251-E415B809A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06083"/>
                <a:ext cx="11108944" cy="801701"/>
              </a:xfrm>
              <a:prstGeom prst="rect">
                <a:avLst/>
              </a:prstGeom>
              <a:blipFill>
                <a:blip r:embed="rId5"/>
                <a:stretch>
                  <a:fillRect l="-878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80A02C-FC36-6544-20BE-928317E2C70F}"/>
              </a:ext>
            </a:extLst>
          </p:cNvPr>
          <p:cNvSpPr txBox="1"/>
          <p:nvPr/>
        </p:nvSpPr>
        <p:spPr>
          <a:xfrm>
            <a:off x="450108" y="381417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5D753CC-20C0-A706-0C97-4CB558624111}"/>
                  </a:ext>
                </a:extLst>
              </p:cNvPr>
              <p:cNvSpPr txBox="1"/>
              <p:nvPr/>
            </p:nvSpPr>
            <p:spPr>
              <a:xfrm>
                <a:off x="335360" y="836712"/>
                <a:ext cx="7368480" cy="7414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2026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）＋（－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2025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）＋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4052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＋（－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.</a:t>
                </a: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5D753CC-20C0-A706-0C97-4CB5586241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836712"/>
                <a:ext cx="7368480" cy="741485"/>
              </a:xfrm>
              <a:prstGeom prst="rect">
                <a:avLst/>
              </a:prstGeom>
              <a:blipFill>
                <a:blip r:embed="rId6"/>
                <a:stretch>
                  <a:fillRect l="-1241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8" name="yt_shape_1081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17" name="yt_image_10817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20" name="yt_shape_10820"/>
          <p:cNvSpPr txBox="1"/>
          <p:nvPr/>
        </p:nvSpPr>
        <p:spPr>
          <a:xfrm>
            <a:off x="540000" y="1603297"/>
            <a:ext cx="682879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运用有理数加法的运算律进行简便运算</a:t>
            </a:r>
          </a:p>
        </p:txBody>
      </p:sp>
      <p:sp>
        <p:nvSpPr>
          <p:cNvPr id="10821" name="yt_shape_10821"/>
          <p:cNvSpPr txBox="1"/>
          <p:nvPr/>
        </p:nvSpPr>
        <p:spPr>
          <a:xfrm>
            <a:off x="540000" y="2102862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下列交换加数位置的变形中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22" name="yt_table_108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41512"/>
              </p:ext>
            </p:extLst>
          </p:nvPr>
        </p:nvGraphicFramePr>
        <p:xfrm>
          <a:off x="540056" y="2582165"/>
          <a:ext cx="6578600" cy="1901952"/>
        </p:xfrm>
        <a:graphic>
          <a:graphicData uri="http://schemas.openxmlformats.org/drawingml/2006/table">
            <a:tbl>
              <a:tblPr/>
              <a:tblGrid>
                <a:gridCol w="6578600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</a:tbl>
          </a:graphicData>
        </a:graphic>
      </p:graphicFrame>
      <p:pic>
        <p:nvPicPr>
          <p:cNvPr id="3" name="yt_shape_1722070627268">
            <a:extLst>
              <a:ext uri="{FF2B5EF4-FFF2-40B4-BE49-F238E27FC236}">
                <a16:creationId xmlns:a16="http://schemas.microsoft.com/office/drawing/2014/main" id="{EE712CB4-0213-E51B-3F3F-7B5E60AA9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CC1060-3107-3F4F-B5B4-87735F41B0A0}"/>
              </a:ext>
            </a:extLst>
          </p:cNvPr>
          <p:cNvSpPr txBox="1"/>
          <p:nvPr/>
        </p:nvSpPr>
        <p:spPr>
          <a:xfrm>
            <a:off x="6622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5" name="yt_shape_10825"/>
              <p:cNvSpPr txBox="1"/>
              <p:nvPr/>
            </p:nvSpPr>
            <p:spPr>
              <a:xfrm>
                <a:off x="540119" y="900000"/>
                <a:ext cx="11492915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下面的计算运用的运算律是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f81e3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25" name="yt_shape_10825" descr="{&quot;rangeId&quot;: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115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827" name="yt_table_108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095465"/>
              </p:ext>
            </p:extLst>
          </p:nvPr>
        </p:nvGraphicFramePr>
        <p:xfrm>
          <a:off x="540056" y="2540075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先用加法交换律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再用加法结合律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先用加法结合律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再用加法交换律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2931FC9-F3DE-E0B6-187F-2DA096B9EAE4}"/>
              </a:ext>
            </a:extLst>
          </p:cNvPr>
          <p:cNvSpPr txBox="1"/>
          <p:nvPr/>
        </p:nvSpPr>
        <p:spPr>
          <a:xfrm>
            <a:off x="5098308" y="853194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29" name="yt_shape_10829"/>
              <p:cNvSpPr txBox="1"/>
              <p:nvPr/>
            </p:nvSpPr>
            <p:spPr>
              <a:xfrm>
                <a:off x="540000" y="900000"/>
                <a:ext cx="7146187" cy="25499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]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20</a:t>
                </a:r>
              </a:p>
              <a:p>
                <a:pPr indent="1219047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29" name="yt_shape_108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46187" cy="2549929"/>
              </a:xfrm>
              <a:prstGeom prst="rect">
                <a:avLst/>
              </a:prstGeom>
              <a:blipFill>
                <a:blip r:embed="rId2"/>
                <a:stretch>
                  <a:fillRect l="-2645" r="-1621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7CE4B24-F709-A440-AEF4-E9A1B1592FE1}"/>
              </a:ext>
            </a:extLst>
          </p:cNvPr>
          <p:cNvSpPr txBox="1"/>
          <p:nvPr/>
        </p:nvSpPr>
        <p:spPr>
          <a:xfrm>
            <a:off x="6155464" y="853194"/>
            <a:ext cx="1399287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1E752F-37BC-84F6-4CA1-03072A6C70E7}"/>
              </a:ext>
            </a:extLst>
          </p:cNvPr>
          <p:cNvSpPr txBox="1"/>
          <p:nvPr/>
        </p:nvSpPr>
        <p:spPr>
          <a:xfrm>
            <a:off x="449989" y="2003116"/>
            <a:ext cx="65187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23AC96-7E6C-74EA-52DA-2CFA72A898CF}"/>
              </a:ext>
            </a:extLst>
          </p:cNvPr>
          <p:cNvSpPr txBox="1"/>
          <p:nvPr/>
        </p:nvSpPr>
        <p:spPr>
          <a:xfrm>
            <a:off x="1669189" y="247860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972B2A-61DA-1363-7B84-F04D9B1D1CE7}"/>
              </a:ext>
            </a:extLst>
          </p:cNvPr>
          <p:cNvSpPr txBox="1"/>
          <p:nvPr/>
        </p:nvSpPr>
        <p:spPr>
          <a:xfrm>
            <a:off x="1669189" y="295409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" name="yt_shape_10833"/>
          <p:cNvSpPr txBox="1"/>
          <p:nvPr/>
        </p:nvSpPr>
        <p:spPr>
          <a:xfrm>
            <a:off x="540000" y="900000"/>
            <a:ext cx="744434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运用有理数加法的运算律解决实际应用问题</a:t>
            </a:r>
          </a:p>
        </p:txBody>
      </p:sp>
      <p:sp>
        <p:nvSpPr>
          <p:cNvPr id="10834" name="yt_shape_10834"/>
          <p:cNvSpPr txBox="1"/>
          <p:nvPr/>
        </p:nvSpPr>
        <p:spPr>
          <a:xfrm>
            <a:off x="540119" y="13995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滨州市中考改编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某市某一天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时的气温是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气温升高了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8f6"/>
              </a:rPr>
              <a:t>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气温又升高了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之后过了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气温又降低了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这天晚上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679b"/>
              </a:rPr>
              <a:t>时的气温是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5" name="yt_table_108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44899"/>
              </p:ext>
            </p:extLst>
          </p:nvPr>
        </p:nvGraphicFramePr>
        <p:xfrm>
          <a:off x="540056" y="2839131"/>
          <a:ext cx="9341803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</a:tbl>
          </a:graphicData>
        </a:graphic>
      </p:graphicFrame>
      <p:sp>
        <p:nvSpPr>
          <p:cNvPr id="10837" name="yt_shape_10837"/>
          <p:cNvSpPr txBox="1"/>
          <p:nvPr/>
        </p:nvSpPr>
        <p:spPr>
          <a:xfrm>
            <a:off x="540119" y="336530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班一学期班费收支情况如下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6638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该班期末时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班费结余为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8" name="yt_table_1083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039860"/>
              </p:ext>
            </p:extLst>
          </p:nvPr>
        </p:nvGraphicFramePr>
        <p:xfrm>
          <a:off x="540056" y="4324737"/>
          <a:ext cx="9486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pic>
        <p:nvPicPr>
          <p:cNvPr id="3" name="yt_shape_1722070627340">
            <a:extLst>
              <a:ext uri="{FF2B5EF4-FFF2-40B4-BE49-F238E27FC236}">
                <a16:creationId xmlns:a16="http://schemas.microsoft.com/office/drawing/2014/main" id="{28F4AAA3-AA75-2233-8A03-FC24B49AD1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1AC067-04C8-3F0E-8829-0AFC1ADCB308}"/>
              </a:ext>
            </a:extLst>
          </p:cNvPr>
          <p:cNvSpPr txBox="1"/>
          <p:nvPr/>
        </p:nvSpPr>
        <p:spPr>
          <a:xfrm>
            <a:off x="1059708" y="23037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1F368A-B6EE-DB00-C224-FC12DDE3FC59}"/>
              </a:ext>
            </a:extLst>
          </p:cNvPr>
          <p:cNvSpPr txBox="1"/>
          <p:nvPr/>
        </p:nvSpPr>
        <p:spPr>
          <a:xfrm>
            <a:off x="6393708" y="37939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0" name="yt_shape_1084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某村共有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块小麦试验田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ecb1"/>
              </a:rPr>
              <a:t>每块试验田今年的收成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与去年比情况如下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增产为正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减产为负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225f7"/>
              </a:rPr>
              <a:t>，－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今年小麦的总产量与去年相比是增加了还是减少了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f830"/>
              </a:rPr>
              <a:t>？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增加或减少了多少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今年小麦的总产量与去年相比增加了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46kg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6C5BF7-7F81-7EEE-0A7B-D74F85EBC954}"/>
              </a:ext>
            </a:extLst>
          </p:cNvPr>
          <p:cNvSpPr txBox="1"/>
          <p:nvPr/>
        </p:nvSpPr>
        <p:spPr>
          <a:xfrm>
            <a:off x="450108" y="2755146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DAE4C3-11E3-C7CA-6119-1C2BAEBC45F7}"/>
              </a:ext>
            </a:extLst>
          </p:cNvPr>
          <p:cNvSpPr txBox="1"/>
          <p:nvPr/>
        </p:nvSpPr>
        <p:spPr>
          <a:xfrm>
            <a:off x="450108" y="3230634"/>
            <a:ext cx="9374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EB2A25-B763-0921-1E12-36F6B605178A}"/>
              </a:ext>
            </a:extLst>
          </p:cNvPr>
          <p:cNvSpPr txBox="1"/>
          <p:nvPr/>
        </p:nvSpPr>
        <p:spPr>
          <a:xfrm>
            <a:off x="450108" y="370612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6D3FB3-BDC3-3982-AB53-E3C76AAB5D9B}"/>
              </a:ext>
            </a:extLst>
          </p:cNvPr>
          <p:cNvSpPr txBox="1"/>
          <p:nvPr/>
        </p:nvSpPr>
        <p:spPr>
          <a:xfrm>
            <a:off x="450108" y="418161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7A1907-E56C-74DF-D922-F89A9F44DAB1}"/>
              </a:ext>
            </a:extLst>
          </p:cNvPr>
          <p:cNvSpPr txBox="1"/>
          <p:nvPr/>
        </p:nvSpPr>
        <p:spPr>
          <a:xfrm>
            <a:off x="450108" y="4657098"/>
            <a:ext cx="642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今年小麦的总产量与去年相比增加了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46kg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0843" name="yt_image_10843" title="H_50.4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6" name="yt_shape_10846"/>
          <p:cNvSpPr txBox="1"/>
          <p:nvPr/>
        </p:nvSpPr>
        <p:spPr>
          <a:xfrm>
            <a:off x="540000" y="1591869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南阳西峡县期末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7" name="yt_table_10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779473"/>
              </p:ext>
            </p:extLst>
          </p:nvPr>
        </p:nvGraphicFramePr>
        <p:xfrm>
          <a:off x="540056" y="2071172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sp>
        <p:nvSpPr>
          <p:cNvPr id="10849" name="yt_shape_10849"/>
          <p:cNvSpPr txBox="1"/>
          <p:nvPr/>
        </p:nvSpPr>
        <p:spPr>
          <a:xfrm>
            <a:off x="540119" y="25973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耒阳市期末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12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50" name="yt_table_1085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457461"/>
              </p:ext>
            </p:extLst>
          </p:nvPr>
        </p:nvGraphicFramePr>
        <p:xfrm>
          <a:off x="540056" y="3556778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的大小关系不确定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99AD7D2-09A8-5738-45DB-06B7F3C5BBEE}"/>
              </a:ext>
            </a:extLst>
          </p:cNvPr>
          <p:cNvSpPr txBox="1"/>
          <p:nvPr/>
        </p:nvSpPr>
        <p:spPr>
          <a:xfrm>
            <a:off x="86033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B9F37E-DD06-B23D-A78B-B5D5E0D25460}"/>
              </a:ext>
            </a:extLst>
          </p:cNvPr>
          <p:cNvSpPr txBox="1"/>
          <p:nvPr/>
        </p:nvSpPr>
        <p:spPr>
          <a:xfrm>
            <a:off x="5880946" y="30260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2" name="yt_shape_10852"/>
          <p:cNvSpPr txBox="1"/>
          <p:nvPr/>
        </p:nvSpPr>
        <p:spPr>
          <a:xfrm>
            <a:off x="540119" y="900198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这五个数填入下列方框中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列三个数的和相等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35b6"/>
              </a:rPr>
              <a:t>其中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853" name="yt_image_10853" title="H_107.1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0379"/>
            <a:ext cx="4637685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56" name="yt_shape_10856"/>
              <p:cNvSpPr txBox="1"/>
              <p:nvPr/>
            </p:nvSpPr>
            <p:spPr>
              <a:xfrm>
                <a:off x="540119" y="3141349"/>
                <a:ext cx="11492915" cy="31794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重庆市八中单元卷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7d7f4,isEnd"/>
                  </a:rPr>
                  <a:t>表示一种新的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它是以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开头的连续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个整数的和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8e64c,isEnd"/>
                  </a:rPr>
                  <a:t>（－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,isEnd"/>
                  </a:rPr>
                  <a:t> </a:t>
                </a:r>
              </a:p>
              <a:p>
                <a:pPr indent="1219047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indent="1219047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56" name="yt_shape_108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41349"/>
                <a:ext cx="11492915" cy="3179460"/>
              </a:xfrm>
              <a:prstGeom prst="rect">
                <a:avLst/>
              </a:prstGeom>
              <a:blipFill>
                <a:blip r:embed="rId3"/>
                <a:stretch>
                  <a:fillRect l="-1645" t="-3257" b="-4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A34933-F90A-2DAA-7675-03FC151C7AEF}"/>
              </a:ext>
            </a:extLst>
          </p:cNvPr>
          <p:cNvSpPr txBox="1"/>
          <p:nvPr/>
        </p:nvSpPr>
        <p:spPr>
          <a:xfrm>
            <a:off x="2278908" y="1255728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BD26AF-DD18-23B6-9B9E-FD02E279266F}"/>
              </a:ext>
            </a:extLst>
          </p:cNvPr>
          <p:cNvSpPr txBox="1"/>
          <p:nvPr/>
        </p:nvSpPr>
        <p:spPr>
          <a:xfrm>
            <a:off x="1923308" y="3899215"/>
            <a:ext cx="942086" cy="49594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EF4DBE-E3A4-F609-384D-7987B8E3E2BD}"/>
                  </a:ext>
                </a:extLst>
              </p:cNvPr>
              <p:cNvSpPr txBox="1"/>
              <p:nvPr/>
            </p:nvSpPr>
            <p:spPr>
              <a:xfrm>
                <a:off x="450108" y="4872226"/>
                <a:ext cx="7815263" cy="6927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</m:e>
                    </m:d>
                    <m:d>
                      <m:dPr>
                        <m:begChr m:val="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4, 'hasSerialNum': 1}">
                <a:extLst>
                  <a:ext uri="{FF2B5EF4-FFF2-40B4-BE49-F238E27FC236}">
                    <a16:creationId xmlns:a16="http://schemas.microsoft.com/office/drawing/2014/main" id="{7DEF4DBE-E3A4-F609-384D-7987B8E3E2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2226"/>
                <a:ext cx="7815263" cy="692798"/>
              </a:xfrm>
              <a:prstGeom prst="rect">
                <a:avLst/>
              </a:prstGeom>
              <a:blipFill>
                <a:blip r:embed="rId4"/>
                <a:stretch>
                  <a:fillRect l="-1248" b="-35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A561A34-E779-73CF-92C5-8C29AE712327}"/>
              </a:ext>
            </a:extLst>
          </p:cNvPr>
          <p:cNvSpPr txBox="1"/>
          <p:nvPr/>
        </p:nvSpPr>
        <p:spPr>
          <a:xfrm>
            <a:off x="1669308" y="5471412"/>
            <a:ext cx="2161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93D104-6A3F-2C92-D572-47FD3FFF5351}"/>
              </a:ext>
            </a:extLst>
          </p:cNvPr>
          <p:cNvSpPr txBox="1"/>
          <p:nvPr/>
        </p:nvSpPr>
        <p:spPr>
          <a:xfrm>
            <a:off x="1669308" y="5873748"/>
            <a:ext cx="1094487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0" name="yt_shape_1086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每袋槟榔以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d23d"/>
              </a:rPr>
              <a:t>用正数记超过标准质量的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用负数记不足标准质量的千克数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袋槟榔称重后记录如下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1ba"/>
              </a:rPr>
              <a:t>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通过计算求出这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袋槟榔的质量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60353"/>
              </a:rPr>
              <a:t>）＋（＋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26f44"/>
              </a:rPr>
              <a:t>）＋（＋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e3432"/>
              </a:rPr>
              <a:t>＝（＋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袋槟榔的质量是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73BD1F7-43F2-5AF4-94CC-26337EDDAA8D}"/>
              </a:ext>
            </a:extLst>
          </p:cNvPr>
          <p:cNvSpPr txBox="1"/>
          <p:nvPr/>
        </p:nvSpPr>
        <p:spPr>
          <a:xfrm>
            <a:off x="450108" y="2755146"/>
            <a:ext cx="108367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60353"/>
              </a:rPr>
              <a:t>）＋（＋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C9BBF1-8F9C-F74C-D527-E0DB2C42C208}"/>
              </a:ext>
            </a:extLst>
          </p:cNvPr>
          <p:cNvSpPr txBox="1"/>
          <p:nvPr/>
        </p:nvSpPr>
        <p:spPr>
          <a:xfrm>
            <a:off x="450108" y="3230634"/>
            <a:ext cx="11102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26f44"/>
              </a:rPr>
              <a:t>）＋（＋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832C2D-8BF4-99BC-B443-088FD65C610F}"/>
              </a:ext>
            </a:extLst>
          </p:cNvPr>
          <p:cNvSpPr txBox="1"/>
          <p:nvPr/>
        </p:nvSpPr>
        <p:spPr>
          <a:xfrm>
            <a:off x="450108" y="3706122"/>
            <a:ext cx="1129391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e3432"/>
              </a:rPr>
              <a:t>＝（＋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391B17-F5D6-AA07-EB7D-7C331D54062A}"/>
              </a:ext>
            </a:extLst>
          </p:cNvPr>
          <p:cNvSpPr txBox="1"/>
          <p:nvPr/>
        </p:nvSpPr>
        <p:spPr>
          <a:xfrm>
            <a:off x="450108" y="4181610"/>
            <a:ext cx="504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02F4E4-696B-46FA-0902-EEA2CCC14879}"/>
              </a:ext>
            </a:extLst>
          </p:cNvPr>
          <p:cNvSpPr txBox="1"/>
          <p:nvPr/>
        </p:nvSpPr>
        <p:spPr>
          <a:xfrm>
            <a:off x="450108" y="4657098"/>
            <a:ext cx="3815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E6F844-597B-F5FC-B03F-3272E9D3A818}"/>
              </a:ext>
            </a:extLst>
          </p:cNvPr>
          <p:cNvSpPr txBox="1"/>
          <p:nvPr/>
        </p:nvSpPr>
        <p:spPr>
          <a:xfrm>
            <a:off x="450108" y="5132586"/>
            <a:ext cx="4740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袋槟榔的质量是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1668</Words>
  <Application>Microsoft Office PowerPoint</Application>
  <PresentationFormat>宽屏</PresentationFormat>
  <Paragraphs>123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2024-07-27T12:24:07Z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