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2" r:id="rId7"/>
    <p:sldId id="377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6" name="yt_shape_12026"/>
          <p:cNvSpPr txBox="1"/>
          <p:nvPr/>
        </p:nvSpPr>
        <p:spPr>
          <a:xfrm>
            <a:off x="540000" y="900000"/>
            <a:ext cx="54149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对有理数的有关概念理解不清</a:t>
            </a:r>
          </a:p>
        </p:txBody>
      </p:sp>
      <p:sp>
        <p:nvSpPr>
          <p:cNvPr id="12027" name="yt_shape_12027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符号相反的两个数互为相反数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一个有理数不是正数就是负数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2add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绝对值等于它本身的数是正数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f79d"/>
              </a:rPr>
              <a:t>⑤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倒数等于它本身的数是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其中错误的有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28" name="yt_table_1202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816278"/>
              </p:ext>
            </p:extLst>
          </p:nvPr>
        </p:nvGraphicFramePr>
        <p:xfrm>
          <a:off x="540056" y="283913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7"/>
                  </a:ext>
                </a:extLst>
              </a:tr>
            </a:tbl>
          </a:graphicData>
        </a:graphic>
      </p:graphicFrame>
      <p:pic>
        <p:nvPicPr>
          <p:cNvPr id="3" name="yt_shape_1722070767043">
            <a:extLst>
              <a:ext uri="{FF2B5EF4-FFF2-40B4-BE49-F238E27FC236}">
                <a16:creationId xmlns:a16="http://schemas.microsoft.com/office/drawing/2014/main" id="{35E00A88-F108-1CD8-6FF5-18F8725900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B2EB3E-C7C4-D7BF-9257-818B44FBF76C}"/>
              </a:ext>
            </a:extLst>
          </p:cNvPr>
          <p:cNvSpPr txBox="1"/>
          <p:nvPr/>
        </p:nvSpPr>
        <p:spPr>
          <a:xfrm>
            <a:off x="7003307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0" name="yt_shape_12030"/>
          <p:cNvSpPr txBox="1"/>
          <p:nvPr/>
        </p:nvSpPr>
        <p:spPr>
          <a:xfrm>
            <a:off x="540000" y="900000"/>
            <a:ext cx="433772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的认识不全面</a:t>
            </a:r>
          </a:p>
        </p:txBody>
      </p:sp>
      <p:sp>
        <p:nvSpPr>
          <p:cNvPr id="12031" name="yt_shape_12031"/>
          <p:cNvSpPr txBox="1"/>
          <p:nvPr/>
        </p:nvSpPr>
        <p:spPr>
          <a:xfrm>
            <a:off x="540000" y="1399565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周口商水校级月考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2" name="yt_table_1203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672000"/>
              </p:ext>
            </p:extLst>
          </p:nvPr>
        </p:nvGraphicFramePr>
        <p:xfrm>
          <a:off x="540056" y="1878868"/>
          <a:ext cx="6672263" cy="1901952"/>
        </p:xfrm>
        <a:graphic>
          <a:graphicData uri="http://schemas.openxmlformats.org/drawingml/2006/table">
            <a:tbl>
              <a:tblPr/>
              <a:tblGrid>
                <a:gridCol w="6672263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任何情况下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的实际意义就是什么都没有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是偶数不是奇数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既不是正数也不是负数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既是整数也是有理数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1"/>
                  </a:ext>
                </a:extLst>
              </a:tr>
            </a:tbl>
          </a:graphicData>
        </a:graphic>
      </p:graphicFrame>
      <p:pic>
        <p:nvPicPr>
          <p:cNvPr id="3" name="yt_shape_1722070767125">
            <a:extLst>
              <a:ext uri="{FF2B5EF4-FFF2-40B4-BE49-F238E27FC236}">
                <a16:creationId xmlns:a16="http://schemas.microsoft.com/office/drawing/2014/main" id="{8F475630-7DD1-991B-D89D-1938202DD9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14111E-4FB8-3903-D8EC-7BB9853484E9}"/>
              </a:ext>
            </a:extLst>
          </p:cNvPr>
          <p:cNvSpPr txBox="1"/>
          <p:nvPr/>
        </p:nvSpPr>
        <p:spPr>
          <a:xfrm>
            <a:off x="7993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4" name="yt_shape_12034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精确度理解不透</a:t>
            </a:r>
          </a:p>
        </p:txBody>
      </p:sp>
      <p:sp>
        <p:nvSpPr>
          <p:cNvPr id="12035" name="yt_shape_12035"/>
          <p:cNvSpPr txBox="1"/>
          <p:nvPr/>
        </p:nvSpPr>
        <p:spPr>
          <a:xfrm>
            <a:off x="540000" y="1399565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6" name="yt_table_1203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920511"/>
              </p:ext>
            </p:extLst>
          </p:nvPr>
        </p:nvGraphicFramePr>
        <p:xfrm>
          <a:off x="540056" y="1878868"/>
          <a:ext cx="7112000" cy="1901952"/>
        </p:xfrm>
        <a:graphic>
          <a:graphicData uri="http://schemas.openxmlformats.org/drawingml/2006/table">
            <a:tbl>
              <a:tblPr/>
              <a:tblGrid>
                <a:gridCol w="7112000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的精确度是相同的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近似数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的精确度不一样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317500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四舍五入精确到千位可以表示为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万精确到百分位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</a:tbl>
          </a:graphicData>
        </a:graphic>
      </p:graphicFrame>
      <p:pic>
        <p:nvPicPr>
          <p:cNvPr id="3" name="yt_shape_1722070767199">
            <a:extLst>
              <a:ext uri="{FF2B5EF4-FFF2-40B4-BE49-F238E27FC236}">
                <a16:creationId xmlns:a16="http://schemas.microsoft.com/office/drawing/2014/main" id="{6AE2EAFA-0FB9-596E-2C5F-38C8DDDB80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157D14-6AAD-13AF-BFE3-22313D9A5E02}"/>
              </a:ext>
            </a:extLst>
          </p:cNvPr>
          <p:cNvSpPr txBox="1"/>
          <p:nvPr/>
        </p:nvSpPr>
        <p:spPr>
          <a:xfrm>
            <a:off x="3878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8" name="yt_shape_12038"/>
          <p:cNvSpPr txBox="1"/>
          <p:nvPr/>
        </p:nvSpPr>
        <p:spPr>
          <a:xfrm>
            <a:off x="540000" y="900000"/>
            <a:ext cx="572272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与运算相关的符号的判断不准确</a:t>
            </a:r>
          </a:p>
        </p:txBody>
      </p:sp>
      <p:sp>
        <p:nvSpPr>
          <p:cNvPr id="12039" name="yt_shape_1203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cf3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40" name="yt_table_120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307350"/>
              </p:ext>
            </p:extLst>
          </p:nvPr>
        </p:nvGraphicFramePr>
        <p:xfrm>
          <a:off x="540056" y="235900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</a:tbl>
          </a:graphicData>
        </a:graphic>
      </p:graphicFrame>
      <p:sp>
        <p:nvSpPr>
          <p:cNvPr id="12042" name="yt_shape_12042"/>
          <p:cNvSpPr txBox="1"/>
          <p:nvPr/>
        </p:nvSpPr>
        <p:spPr>
          <a:xfrm>
            <a:off x="540119" y="2885171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ebc4,isEnd"/>
              </a:rPr>
              <a:t>＞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eae7,isEnd"/>
              </a:rPr>
              <a:t>其中正确的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把所有正确结论的序号都选上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043" name="yt_image_1204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9618" y="4460622"/>
            <a:ext cx="2032763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767266">
            <a:extLst>
              <a:ext uri="{FF2B5EF4-FFF2-40B4-BE49-F238E27FC236}">
                <a16:creationId xmlns:a16="http://schemas.microsoft.com/office/drawing/2014/main" id="{1108427D-436D-8161-490D-39DA100A25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C84DE7-1030-EC77-EACD-B3BDCA6C8169}"/>
              </a:ext>
            </a:extLst>
          </p:cNvPr>
          <p:cNvSpPr txBox="1"/>
          <p:nvPr/>
        </p:nvSpPr>
        <p:spPr>
          <a:xfrm>
            <a:off x="19741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D24257-66BF-7786-DB2D-9F4C143CE650}"/>
              </a:ext>
            </a:extLst>
          </p:cNvPr>
          <p:cNvSpPr txBox="1"/>
          <p:nvPr/>
        </p:nvSpPr>
        <p:spPr>
          <a:xfrm>
            <a:off x="1059708" y="3789341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5" name="yt_shape_12045"/>
          <p:cNvSpPr txBox="1"/>
          <p:nvPr/>
        </p:nvSpPr>
        <p:spPr>
          <a:xfrm>
            <a:off x="540000" y="764704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运算法则、运算顺序或运算结果错误</a:t>
            </a:r>
          </a:p>
        </p:txBody>
      </p:sp>
      <p:sp>
        <p:nvSpPr>
          <p:cNvPr id="12046" name="yt_shape_12046"/>
          <p:cNvSpPr txBox="1"/>
          <p:nvPr/>
        </p:nvSpPr>
        <p:spPr>
          <a:xfrm>
            <a:off x="540000" y="1264269"/>
            <a:ext cx="53123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047" name="yt_shape_12047"/>
          <p:cNvSpPr txBox="1"/>
          <p:nvPr/>
        </p:nvSpPr>
        <p:spPr>
          <a:xfrm>
            <a:off x="540000" y="1743572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计算下列各题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3" name="yt_shape_1722070767330">
            <a:extLst>
              <a:ext uri="{FF2B5EF4-FFF2-40B4-BE49-F238E27FC236}">
                <a16:creationId xmlns:a16="http://schemas.microsoft.com/office/drawing/2014/main" id="{1A11D374-D755-691C-6BFE-382F97E61A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16108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D2CD0D-B11B-CBCC-F458-FAE3109BEEB2}"/>
              </a:ext>
            </a:extLst>
          </p:cNvPr>
          <p:cNvSpPr txBox="1"/>
          <p:nvPr/>
        </p:nvSpPr>
        <p:spPr>
          <a:xfrm>
            <a:off x="5101364" y="121746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48" name="yt_shape_12048"/>
              <p:cNvSpPr txBox="1"/>
              <p:nvPr/>
            </p:nvSpPr>
            <p:spPr>
              <a:xfrm>
                <a:off x="540000" y="2149444"/>
                <a:ext cx="6586740" cy="45255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48" name="yt_shape_120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49444"/>
                <a:ext cx="6586740" cy="4525598"/>
              </a:xfrm>
              <a:prstGeom prst="rect">
                <a:avLst/>
              </a:prstGeom>
              <a:blipFill>
                <a:blip r:embed="rId3"/>
                <a:stretch>
                  <a:fillRect l="-2870" r="-1944" b="-1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A8AB01-4E59-14B9-E032-96E74F4B686E}"/>
                  </a:ext>
                </a:extLst>
              </p:cNvPr>
              <p:cNvSpPr txBox="1"/>
              <p:nvPr/>
            </p:nvSpPr>
            <p:spPr>
              <a:xfrm>
                <a:off x="449989" y="2775611"/>
                <a:ext cx="49425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A8AB01-4E59-14B9-E032-96E74F4B6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75611"/>
                <a:ext cx="4942586" cy="768046"/>
              </a:xfrm>
              <a:prstGeom prst="rect">
                <a:avLst/>
              </a:prstGeom>
              <a:blipFill>
                <a:blip r:embed="rId4"/>
                <a:stretch>
                  <a:fillRect l="-1973" r="-185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492E384-3DED-7FA1-5D75-B72C1F057D92}"/>
              </a:ext>
            </a:extLst>
          </p:cNvPr>
          <p:cNvSpPr txBox="1"/>
          <p:nvPr/>
        </p:nvSpPr>
        <p:spPr>
          <a:xfrm>
            <a:off x="1669189" y="345004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3BC1879-1A30-836D-4398-8641A8F8375F}"/>
                  </a:ext>
                </a:extLst>
              </p:cNvPr>
              <p:cNvSpPr txBox="1"/>
              <p:nvPr/>
            </p:nvSpPr>
            <p:spPr>
              <a:xfrm>
                <a:off x="449989" y="4599966"/>
                <a:ext cx="49759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3BC1879-1A30-836D-4398-8641A8F837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99966"/>
                <a:ext cx="4975923" cy="768046"/>
              </a:xfrm>
              <a:prstGeom prst="rect">
                <a:avLst/>
              </a:prstGeom>
              <a:blipFill>
                <a:blip r:embed="rId5"/>
                <a:stretch>
                  <a:fillRect l="-1961" r="-196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338D919-5635-7C15-A249-94D5C178C33A}"/>
                  </a:ext>
                </a:extLst>
              </p:cNvPr>
              <p:cNvSpPr txBox="1"/>
              <p:nvPr/>
            </p:nvSpPr>
            <p:spPr>
              <a:xfrm>
                <a:off x="1669189" y="5274400"/>
                <a:ext cx="220256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338D919-5635-7C15-A249-94D5C178C3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274400"/>
                <a:ext cx="2202561" cy="769061"/>
              </a:xfrm>
              <a:prstGeom prst="rect">
                <a:avLst/>
              </a:prstGeom>
              <a:blipFill>
                <a:blip r:embed="rId6"/>
                <a:stretch>
                  <a:fillRect l="-4432" r="-443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2689826-E3A1-7504-8C9D-C083213653FB}"/>
                  </a:ext>
                </a:extLst>
              </p:cNvPr>
              <p:cNvSpPr txBox="1"/>
              <p:nvPr/>
            </p:nvSpPr>
            <p:spPr>
              <a:xfrm>
                <a:off x="1669189" y="5949849"/>
                <a:ext cx="1470724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2689826-E3A1-7504-8C9D-C083213653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949849"/>
                <a:ext cx="1470724" cy="728231"/>
              </a:xfrm>
              <a:prstGeom prst="rect">
                <a:avLst/>
              </a:prstGeom>
              <a:blipFill>
                <a:blip r:embed="rId7"/>
                <a:stretch>
                  <a:fillRect l="-6639" r="-663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6" name="yt_shape_12056"/>
          <p:cNvSpPr txBox="1"/>
          <p:nvPr/>
        </p:nvSpPr>
        <p:spPr>
          <a:xfrm>
            <a:off x="540000" y="900198"/>
            <a:ext cx="3568285" cy="4199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多种情况时漏解</a:t>
            </a:r>
          </a:p>
        </p:txBody>
      </p:sp>
      <p:sp>
        <p:nvSpPr>
          <p:cNvPr id="12057" name="yt_shape_12057"/>
          <p:cNvSpPr txBox="1"/>
          <p:nvPr/>
        </p:nvSpPr>
        <p:spPr>
          <a:xfrm>
            <a:off x="540119" y="1370921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绍兴市中考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沿数轴移动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7185"/>
              </a:rPr>
              <a:t>个单位长度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8" name="yt_table_1205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585083"/>
              </p:ext>
            </p:extLst>
          </p:nvPr>
        </p:nvGraphicFramePr>
        <p:xfrm>
          <a:off x="540056" y="2265735"/>
          <a:ext cx="8571866" cy="438912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</a:tblGrid>
              <a:tr h="438912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</a:tbl>
          </a:graphicData>
        </a:graphic>
      </p:graphicFrame>
      <p:sp>
        <p:nvSpPr>
          <p:cNvPr id="12060" name="yt_shape_12060"/>
          <p:cNvSpPr txBox="1"/>
          <p:nvPr/>
        </p:nvSpPr>
        <p:spPr>
          <a:xfrm>
            <a:off x="540000" y="2755447"/>
            <a:ext cx="8879034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61" name="yt_table_120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147233"/>
              </p:ext>
            </p:extLst>
          </p:nvPr>
        </p:nvGraphicFramePr>
        <p:xfrm>
          <a:off x="540056" y="3207062"/>
          <a:ext cx="6166486" cy="877824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</a:tblGrid>
              <a:tr h="438912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  <a:tr h="438912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063" name="yt_shape_12063"/>
              <p:cNvSpPr txBox="1"/>
              <p:nvPr/>
            </p:nvSpPr>
            <p:spPr>
              <a:xfrm>
                <a:off x="540119" y="4135686"/>
                <a:ext cx="11111999" cy="13024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15048IsAddLine,isEnd"/>
                  </a:rPr>
                  <a:t> </a:t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063" name="yt_shape_120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35686"/>
                <a:ext cx="11111999" cy="1302472"/>
              </a:xfrm>
              <a:prstGeom prst="rect">
                <a:avLst/>
              </a:prstGeom>
              <a:blipFill>
                <a:blip r:embed="rId2"/>
                <a:stretch>
                  <a:fillRect l="-1701" b="-5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065">
                <a:extLst>
                  <a:ext uri="{FF2B5EF4-FFF2-40B4-BE49-F238E27FC236}">
                    <a16:creationId xmlns:a16="http://schemas.microsoft.com/office/drawing/2014/main" id="{9A96C542-25F3-1071-B75D-E9A6FDA422E4}"/>
                  </a:ext>
                </a:extLst>
              </p:cNvPr>
              <p:cNvSpPr txBox="1"/>
              <p:nvPr/>
            </p:nvSpPr>
            <p:spPr>
              <a:xfrm>
                <a:off x="540119" y="5373216"/>
                <a:ext cx="11492915" cy="11509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乐山市外国语学校单元卷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8a78,isEnd"/>
                  </a:rPr>
                  <a:t>的值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2" name="yt_shape_12065">
                <a:extLst>
                  <a:ext uri="{FF2B5EF4-FFF2-40B4-BE49-F238E27FC236}">
                    <a16:creationId xmlns:a16="http://schemas.microsoft.com/office/drawing/2014/main" id="{9A96C542-25F3-1071-B75D-E9A6FDA422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73216"/>
                <a:ext cx="11492915" cy="1150956"/>
              </a:xfrm>
              <a:prstGeom prst="rect">
                <a:avLst/>
              </a:prstGeom>
              <a:blipFill>
                <a:blip r:embed="rId3"/>
                <a:stretch>
                  <a:fillRect l="-1645" b="-13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722070767408">
            <a:extLst>
              <a:ext uri="{FF2B5EF4-FFF2-40B4-BE49-F238E27FC236}">
                <a16:creationId xmlns:a16="http://schemas.microsoft.com/office/drawing/2014/main" id="{24D3950B-9011-2850-204B-900CCF9E42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7315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6C6F2F2-9AE9-418D-AC71-DAF217400DD1}"/>
              </a:ext>
            </a:extLst>
          </p:cNvPr>
          <p:cNvSpPr txBox="1"/>
          <p:nvPr/>
        </p:nvSpPr>
        <p:spPr>
          <a:xfrm>
            <a:off x="4974483" y="1763027"/>
            <a:ext cx="400748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F59570-0489-0BEA-AFB7-C8F6F703A8E3}"/>
              </a:ext>
            </a:extLst>
          </p:cNvPr>
          <p:cNvSpPr txBox="1"/>
          <p:nvPr/>
        </p:nvSpPr>
        <p:spPr>
          <a:xfrm>
            <a:off x="8412889" y="2708641"/>
            <a:ext cx="400748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A77DB3-E853-90E6-73DD-94FB1F7E6EE1}"/>
                  </a:ext>
                </a:extLst>
              </p:cNvPr>
              <p:cNvSpPr txBox="1"/>
              <p:nvPr/>
            </p:nvSpPr>
            <p:spPr>
              <a:xfrm>
                <a:off x="11021208" y="4249044"/>
                <a:ext cx="403923" cy="7894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15048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5A77DB3-E853-90E6-73DD-94FB1F7E6E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21208" y="4249044"/>
                <a:ext cx="403923" cy="7894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6C91CE4-A36A-16C2-FDA0-330F063AA45B}"/>
              </a:ext>
            </a:extLst>
          </p:cNvPr>
          <p:cNvCxnSpPr/>
          <p:nvPr/>
        </p:nvCxnSpPr>
        <p:spPr>
          <a:xfrm>
            <a:off x="10895128" y="4850569"/>
            <a:ext cx="5763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FFE79D7-8DE5-524E-69CC-C7535D3946A9}"/>
                  </a:ext>
                </a:extLst>
              </p:cNvPr>
              <p:cNvSpPr txBox="1"/>
              <p:nvPr/>
            </p:nvSpPr>
            <p:spPr>
              <a:xfrm>
                <a:off x="539882" y="4612422"/>
                <a:ext cx="1013524" cy="687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FFE79D7-8DE5-524E-69CC-C7535D3946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612422"/>
                <a:ext cx="1013524" cy="687655"/>
              </a:xfrm>
              <a:prstGeom prst="rect">
                <a:avLst/>
              </a:prstGeom>
              <a:blipFill>
                <a:blip r:embed="rId6"/>
                <a:stretch>
                  <a:fillRect l="-9639" b="-5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F9169AD-E53D-B66F-7B67-528C7725E5EC}"/>
              </a:ext>
            </a:extLst>
          </p:cNvPr>
          <p:cNvSpPr txBox="1"/>
          <p:nvPr/>
        </p:nvSpPr>
        <p:spPr>
          <a:xfrm>
            <a:off x="1059708" y="6069297"/>
            <a:ext cx="1399287" cy="4905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803</Words>
  <Application>Microsoft Office PowerPoint</Application>
  <PresentationFormat>宽屏</PresentationFormat>
  <Paragraphs>69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2024-07-27T13:02:47Z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