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71" r:id="rId5"/>
    <p:sldId id="373" r:id="rId6"/>
    <p:sldId id="375" r:id="rId7"/>
    <p:sldId id="377" r:id="rId8"/>
    <p:sldId id="378" r:id="rId9"/>
    <p:sldId id="380" r:id="rId10"/>
    <p:sldId id="382" r:id="rId11"/>
    <p:sldId id="385" r:id="rId12"/>
    <p:sldId id="388" r:id="rId13"/>
    <p:sldId id="389" r:id="rId14"/>
    <p:sldId id="392" r:id="rId15"/>
    <p:sldId id="391" r:id="rId16"/>
    <p:sldId id="256" r:id="rId17"/>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51" d="100"/>
          <a:sy n="51" d="100"/>
        </p:scale>
        <p:origin x="64" y="7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2024/7/27</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2024/7/27</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2024/7/27</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2024/7/27</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2024/7/27</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2024/7/27</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2024/7/27</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2024/7/27</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2024/7/27</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2024/7/27</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2024/7/27</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2024/7/27</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6.bin"/><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sp>
        <p:nvSpPr>
          <p:cNvPr id="12302" name="yt_shape_12302"/>
          <p:cNvSpPr txBox="1"/>
          <p:nvPr/>
        </p:nvSpPr>
        <p:spPr>
          <a:xfrm>
            <a:off x="540000" y="900000"/>
            <a:ext cx="4137992" cy="585353"/>
          </a:xfrm>
          <a:prstGeom prst="rect">
            <a:avLst/>
          </a:prstGeom>
        </p:spPr>
        <p:txBody>
          <a:bodyPr vert="horz" wrap="none" lIns="0" tIns="0" rIns="0" bIns="0" rtlCol="0">
            <a:no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455">
                <a:solidFill>
                  <a:srgbClr val="1EE3CF"/>
                </a:solidFill>
                <a:effectLst/>
                <a:latin typeface="Times New Roman" pitchFamily="32"/>
                <a:ea typeface="宋体" pitchFamily="32"/>
              </a:rPr>
              <a:t> </a:t>
            </a:r>
          </a:p>
        </p:txBody>
      </p:sp>
      <p:pic>
        <p:nvPicPr>
          <p:cNvPr id="12301" name="yt_image_12301" title="H_50.94">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95471" cy="646938"/>
          </a:xfrm>
          <a:prstGeom prst="rect">
            <a:avLst/>
          </a:prstGeom>
          <a:noFill/>
          <a:extLst>
            <a:ext uri="{909E8E84-426E-40DD-AFC4-6F175D3DCCD1}">
              <a14:hiddenFill xmlns:a14="http://schemas.microsoft.com/office/drawing/2010/main">
                <a:solidFill>
                  <a:srgbClr val="FFFFFF"/>
                </a:solidFill>
              </a14:hiddenFill>
            </a:ext>
          </a:extLst>
        </p:spPr>
      </p:pic>
      <p:sp>
        <p:nvSpPr>
          <p:cNvPr id="12304" name="yt_shape_12304"/>
          <p:cNvSpPr txBox="1"/>
          <p:nvPr/>
        </p:nvSpPr>
        <p:spPr>
          <a:xfrm>
            <a:off x="540119" y="1597583"/>
            <a:ext cx="11492915" cy="1372299"/>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把文字语言叙述的数量关系用数学符号语言准确地表示出来就是列代数式</a:t>
            </a:r>
            <a:r>
              <a:rPr lang="en-US"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列代数式时注意</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①</a:t>
            </a:r>
            <a:r>
              <a:rPr lang="zh-CN" altLang="zh-CN" sz="2400" b="0" i="0" u="none">
                <a:solidFill>
                  <a:srgbClr val="000000"/>
                </a:solidFill>
                <a:effectLst/>
                <a:latin typeface="Times New Roman" pitchFamily="24"/>
                <a:ea typeface="宋体" pitchFamily="24"/>
              </a:rPr>
              <a:t>抓住关键词弄清数量关系</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②</a:t>
            </a:r>
            <a:r>
              <a:rPr lang="zh-CN" altLang="zh-CN" sz="2400" b="0" i="0" u="none">
                <a:solidFill>
                  <a:srgbClr val="000000"/>
                </a:solidFill>
                <a:effectLst/>
                <a:latin typeface="Times New Roman" pitchFamily="24"/>
                <a:ea typeface="宋体" pitchFamily="24"/>
              </a:rPr>
              <a:t>确定运算顺序</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③</a:t>
            </a:r>
            <a:r>
              <a:rPr lang="zh-CN" altLang="zh-CN" sz="2400" b="0" i="0" u="none">
                <a:solidFill>
                  <a:srgbClr val="000000"/>
                </a:solidFill>
                <a:effectLst/>
                <a:latin typeface="Times New Roman" pitchFamily="24"/>
                <a:ea typeface="宋体" pitchFamily="24"/>
                <a:sym typeface="_⨹_5_07395,isEnd"/>
              </a:rPr>
              <a:t>若代数式是</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和</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差的形式且有单位</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代数式应加上</a:t>
            </a:r>
            <a:r>
              <a:rPr sz="21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3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再写上单位</a:t>
            </a:r>
            <a:r>
              <a:rPr lang="en-US" altLang="zh-CN" sz="2400" b="0" i="0" u="none">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885707BC-71E8-FAF4-53BD-5FAE1C737EDB}"/>
              </a:ext>
            </a:extLst>
          </p:cNvPr>
          <p:cNvSpPr txBox="1"/>
          <p:nvPr/>
        </p:nvSpPr>
        <p:spPr>
          <a:xfrm>
            <a:off x="5936508" y="2501753"/>
            <a:ext cx="1094487"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括号</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360" name="yt_shape_12360"/>
          <p:cNvSpPr txBox="1"/>
          <p:nvPr/>
        </p:nvSpPr>
        <p:spPr>
          <a:xfrm>
            <a:off x="540119" y="900000"/>
            <a:ext cx="11492915" cy="1388778"/>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青海省中考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将图</a:t>
            </a:r>
            <a:r>
              <a:rPr lang="en-US" altLang="zh-CN" sz="2400" b="0" i="0" u="none">
                <a:solidFill>
                  <a:srgbClr val="000000"/>
                </a:solidFill>
                <a:effectLst/>
                <a:latin typeface="宋体" pitchFamily="24"/>
                <a:ea typeface="宋体" pitchFamily="24"/>
              </a:rPr>
              <a:t>①</a:t>
            </a:r>
            <a:r>
              <a:rPr lang="zh-CN" altLang="zh-CN" sz="2400" b="0" i="0" u="none">
                <a:solidFill>
                  <a:srgbClr val="000000"/>
                </a:solidFill>
                <a:effectLst/>
                <a:latin typeface="Times New Roman" pitchFamily="24"/>
                <a:ea typeface="宋体" pitchFamily="24"/>
              </a:rPr>
              <a:t>中的菱形剪开得到图</a:t>
            </a:r>
            <a:r>
              <a:rPr lang="en-US" altLang="zh-CN" sz="2400" b="0" i="0" u="none">
                <a:solidFill>
                  <a:srgbClr val="000000"/>
                </a:solidFill>
                <a:effectLst/>
                <a:latin typeface="宋体" pitchFamily="24"/>
                <a:ea typeface="宋体" pitchFamily="24"/>
              </a:rPr>
              <a:t>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图中共有</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Times New Roman" pitchFamily="24"/>
                <a:ea typeface="宋体" pitchFamily="24"/>
              </a:rPr>
              <a:t>个菱形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f7922,isEnd"/>
              </a:rPr>
              <a:t>将图</a:t>
            </a:r>
            <a:br>
              <a:rPr lang="zh-CN" altLang="zh-CN" sz="2400" b="0" i="0" u="none">
                <a:solidFill>
                  <a:srgbClr val="000000"/>
                </a:solidFill>
                <a:effectLst/>
                <a:latin typeface="Times New Roman" pitchFamily="24"/>
                <a:ea typeface="宋体" pitchFamily="24"/>
              </a:rPr>
            </a:br>
            <a:r>
              <a:rPr lang="en-US" altLang="zh-CN" sz="2400" b="0" i="0" u="none">
                <a:solidFill>
                  <a:srgbClr val="000000"/>
                </a:solidFill>
                <a:effectLst/>
                <a:latin typeface="宋体" pitchFamily="24"/>
                <a:ea typeface="宋体" pitchFamily="24"/>
              </a:rPr>
              <a:t>②</a:t>
            </a:r>
            <a:r>
              <a:rPr lang="zh-CN" altLang="zh-CN" sz="2400" b="0" i="0" u="none">
                <a:solidFill>
                  <a:srgbClr val="000000"/>
                </a:solidFill>
                <a:effectLst/>
                <a:latin typeface="Times New Roman" pitchFamily="24"/>
                <a:ea typeface="宋体" pitchFamily="24"/>
              </a:rPr>
              <a:t>中的一个菱形剪开得到图</a:t>
            </a:r>
            <a:r>
              <a:rPr lang="en-US" altLang="zh-CN" sz="2400" b="0" i="0" u="none">
                <a:solidFill>
                  <a:srgbClr val="000000"/>
                </a:solidFill>
                <a:effectLst/>
                <a:latin typeface="宋体" pitchFamily="24"/>
                <a:ea typeface="宋体" pitchFamily="24"/>
              </a:rPr>
              <a:t>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图中共有</a:t>
            </a:r>
            <a:r>
              <a:rPr lang="en-US" altLang="zh-CN" sz="2400" b="0" i="0" u="none">
                <a:solidFill>
                  <a:srgbClr val="000000"/>
                </a:solidFill>
                <a:effectLst/>
                <a:latin typeface="Times New Roman" pitchFamily="24"/>
                <a:ea typeface="宋体" pitchFamily="24"/>
              </a:rPr>
              <a:t>7</a:t>
            </a:r>
            <a:r>
              <a:rPr lang="zh-CN" altLang="zh-CN" sz="2400" b="0" i="0" u="none">
                <a:solidFill>
                  <a:srgbClr val="000000"/>
                </a:solidFill>
                <a:effectLst/>
                <a:latin typeface="Times New Roman" pitchFamily="24"/>
                <a:ea typeface="宋体" pitchFamily="24"/>
              </a:rPr>
              <a:t>个菱形</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如此剪下去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图</a:t>
            </a:r>
            <a:r>
              <a:rPr lang="en-US" altLang="zh-CN" sz="2400" b="0" i="0" u="none">
                <a:solidFill>
                  <a:srgbClr val="000000"/>
                </a:solidFill>
                <a:effectLst/>
                <a:latin typeface="宋体" pitchFamily="24"/>
                <a:ea typeface="宋体" pitchFamily="24"/>
              </a:rPr>
              <a:t>⑤</a:t>
            </a:r>
            <a:r>
              <a:rPr lang="zh-CN" altLang="zh-CN" sz="2400" b="0" i="0" u="none">
                <a:solidFill>
                  <a:srgbClr val="000000"/>
                </a:solidFill>
                <a:effectLst/>
                <a:latin typeface="Times New Roman" pitchFamily="24"/>
                <a:ea typeface="宋体" pitchFamily="24"/>
                <a:sym typeface="_⨹_1_9e519,isEnd"/>
              </a:rPr>
              <a:t>中</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有</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个菱形</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图</a:t>
            </a:r>
            <a:r>
              <a:rPr lang="en-US" altLang="zh-CN" sz="1700" b="0" i="0" u="none">
                <a:solidFill>
                  <a:srgbClr val="1EE3CF"/>
                </a:solidFill>
                <a:effectLst/>
                <a:latin typeface="Times New Roman" pitchFamily="17"/>
                <a:ea typeface="Times New Roman" pitchFamily="17"/>
                <a:sym typeface="Finished"/>
              </a:rPr>
              <a:t> </a:t>
            </a:r>
            <a:r>
              <a:rPr lang="en-US" altLang="zh-CN" sz="2400" b="0" i="0" u="none">
                <a:solidFill>
                  <a:srgbClr val="1EE3CF"/>
                </a:solidFill>
                <a:effectLst/>
                <a:latin typeface="Times New Roman" pitchFamily="24"/>
                <a:ea typeface="宋体" pitchFamily="24"/>
                <a:sym typeface=""/>
              </a:rPr>
              <a:t> </a:t>
            </a:r>
            <a:r>
              <a:rPr lang="en-US" altLang="zh-CN" sz="900" b="0" i="0" u="none">
                <a:solidFill>
                  <a:srgbClr val="1EE3CF"/>
                </a:solidFill>
                <a:effectLst/>
                <a:latin typeface="Times New Roman" pitchFamily="9"/>
                <a:ea typeface="宋体" pitchFamily="9"/>
                <a:sym typeface=""/>
              </a:rPr>
              <a:t> </a:t>
            </a:r>
            <a:r>
              <a:rPr lang="zh-CN" altLang="zh-CN" sz="2400" b="0" i="0" u="none">
                <a:solidFill>
                  <a:srgbClr val="000000"/>
                </a:solidFill>
                <a:effectLst/>
                <a:latin typeface="Times New Roman" pitchFamily="24"/>
                <a:ea typeface="宋体" pitchFamily="24"/>
              </a:rPr>
              <a:t>中有</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2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个菱形</a:t>
            </a:r>
            <a:r>
              <a:rPr lang="en-US" altLang="zh-CN" sz="2400" b="0" i="0" u="none">
                <a:solidFill>
                  <a:srgbClr val="000000"/>
                </a:solidFill>
                <a:effectLst/>
                <a:latin typeface="宋体" pitchFamily="24"/>
                <a:ea typeface="宋体" pitchFamily="24"/>
                <a:sym typeface=",isEnd"/>
              </a:rPr>
              <a:t>.</a:t>
            </a:r>
          </a:p>
        </p:txBody>
      </p:sp>
      <p:pic>
        <p:nvPicPr>
          <p:cNvPr id="12361" name="yt_image_12361">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3734708" y="2339566"/>
            <a:ext cx="4722582" cy="1019556"/>
          </a:xfrm>
          <a:prstGeom prst="rect">
            <a:avLst/>
          </a:prstGeom>
          <a:noFill/>
          <a:extLst>
            <a:ext uri="{909E8E84-426E-40DD-AFC4-6F175D3DCCD1}">
              <a14:hiddenFill xmlns:a14="http://schemas.microsoft.com/office/drawing/2010/main">
                <a:solidFill>
                  <a:srgbClr val="FFFFFF"/>
                </a:solidFill>
              </a14:hiddenFill>
            </a:ext>
          </a:extLst>
        </p:spPr>
      </p:pic>
      <p:pic>
        <p:nvPicPr>
          <p:cNvPr id="3" name="yt_shape_1722070803632">
            <a:extLst>
              <a:ext uri="{FF2B5EF4-FFF2-40B4-BE49-F238E27FC236}">
                <a16:creationId xmlns:a16="http://schemas.microsoft.com/office/drawing/2014/main" id="{2C47F0D8-6FD1-8F67-8595-D1CF2DB2C6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83319" y="1985677"/>
            <a:ext cx="158942" cy="154968"/>
          </a:xfrm>
          <a:prstGeom prst="rect">
            <a:avLst/>
          </a:prstGeom>
        </p:spPr>
      </p:pic>
      <p:sp>
        <p:nvSpPr>
          <p:cNvPr id="2" name="文本框 1">
            <a:extLst>
              <a:ext uri="{FF2B5EF4-FFF2-40B4-BE49-F238E27FC236}">
                <a16:creationId xmlns:a16="http://schemas.microsoft.com/office/drawing/2014/main" id="{370D2791-85E7-2948-2DD9-0CCFAD1F064C}"/>
              </a:ext>
            </a:extLst>
          </p:cNvPr>
          <p:cNvSpPr txBox="1"/>
          <p:nvPr/>
        </p:nvSpPr>
        <p:spPr>
          <a:xfrm>
            <a:off x="1059708" y="1804170"/>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13</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D90A8513-38B0-8A2F-7789-3A605AAB5A96}"/>
              </a:ext>
            </a:extLst>
          </p:cNvPr>
          <p:cNvSpPr txBox="1"/>
          <p:nvPr/>
        </p:nvSpPr>
        <p:spPr>
          <a:xfrm>
            <a:off x="4266458" y="1804170"/>
            <a:ext cx="195173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3</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n</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363" name="yt_shape_12363"/>
              <p:cNvSpPr txBox="1"/>
              <p:nvPr/>
            </p:nvSpPr>
            <p:spPr>
              <a:xfrm>
                <a:off x="540000" y="900000"/>
                <a:ext cx="6136295" cy="4684680"/>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用代数式表示</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的平方与</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倍的差</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a</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b</a:t>
                </a:r>
                <a:r>
                  <a:rPr lang="en-US" altLang="zh-CN" sz="1500" b="0" i="1" u="none">
                    <a:solidFill>
                      <a:srgbClr val="FF0000">
                        <a:alpha val="0"/>
                      </a:srgbClr>
                    </a:solidFill>
                    <a:effectLst/>
                    <a:latin typeface="Times New Roman" pitchFamily="24"/>
                    <a:ea typeface="宋体" pitchFamily="24"/>
                  </a:rPr>
                  <a:t> </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与</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的和的平方加上</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与</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的积</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m</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n</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baseline="30000">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mn</a:t>
                </a:r>
                <a:r>
                  <a:rPr lang="en-US" altLang="zh-CN" sz="1500" b="0" i="1" u="none">
                    <a:solidFill>
                      <a:srgbClr val="FF0000">
                        <a:alpha val="0"/>
                      </a:srgbClr>
                    </a:solidFill>
                    <a:effectLst/>
                    <a:latin typeface="Times New Roman" pitchFamily="24"/>
                    <a:ea typeface="宋体" pitchFamily="24"/>
                  </a:rPr>
                  <a:t> </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倍的三分之一与</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的一半的差</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x</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en-US" altLang="zh-CN" sz="2400" b="0" i="1" u="none">
                    <a:solidFill>
                      <a:srgbClr val="FF0000">
                        <a:alpha val="0"/>
                      </a:srgbClr>
                    </a:solidFill>
                    <a:effectLst/>
                    <a:latin typeface="Times New Roman" pitchFamily="24"/>
                    <a:ea typeface="宋体" pitchFamily="24"/>
                  </a:rPr>
                  <a:t>y</a:t>
                </a:r>
                <a:r>
                  <a:rPr lang="en-US" altLang="zh-CN" sz="1500" b="0" i="1" u="none">
                    <a:solidFill>
                      <a:srgbClr val="FF0000">
                        <a:alpha val="0"/>
                      </a:srgbClr>
                    </a:solidFill>
                    <a:effectLst/>
                    <a:latin typeface="Times New Roman" pitchFamily="24"/>
                    <a:ea typeface="宋体" pitchFamily="24"/>
                  </a:rPr>
                  <a:t> </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比</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除以</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的商的</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倍小</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Times New Roman" pitchFamily="24"/>
                    <a:ea typeface="宋体" pitchFamily="24"/>
                  </a:rPr>
                  <a:t>的数</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zh-CN" altLang="zh-CN" sz="2400" b="0" i="0" u="none">
                    <a:solidFill>
                      <a:srgbClr val="FF0000">
                        <a:alpha val="0"/>
                      </a:srgbClr>
                    </a:solidFill>
                    <a:effectLst/>
                    <a:latin typeface="宋体" pitchFamily="24"/>
                    <a:ea typeface="宋体" pitchFamily="24"/>
                  </a:rPr>
                  <a:t>）</a:t>
                </a:r>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2</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𝑎</m:t>
                        </m:r>
                      </m:num>
                      <m:den>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𝑏</m:t>
                        </m:r>
                      </m:den>
                    </m:f>
                  </m:oMath>
                </a14:m>
                <a:r>
                  <a:rPr lang="en-US" altLang="zh-CN" sz="1500" b="0" i="1">
                    <a:solidFill>
                      <a:srgbClr val="FF0000">
                        <a:alpha val="0"/>
                      </a:srgbClr>
                    </a:solidFill>
                    <a:effectLst/>
                    <a:latin typeface="Times New Roman" panose="02040503050406030204" pitchFamily="48" charset="0"/>
                    <a:ea typeface="Cambria Math" panose="02040503050406030204" pitchFamily="48" charset="0"/>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a:t>
                </a:r>
                <a:r>
                  <a:rPr lang="en-US" altLang="zh-CN" sz="2400" b="0" i="0" u="none">
                    <a:solidFill>
                      <a:srgbClr val="FF0000">
                        <a:alpha val="0"/>
                      </a:srgbClr>
                    </a:solidFill>
                    <a:effectLst/>
                    <a:latin typeface="宋体" pitchFamily="24"/>
                    <a:ea typeface="宋体" pitchFamily="24"/>
                  </a:rPr>
                  <a:t>.</a:t>
                </a:r>
              </a:p>
            </p:txBody>
          </p:sp>
        </mc:Choice>
        <mc:Fallback xmlns:a16="http://schemas.microsoft.com/office/drawing/2014/main" xmlns="">
          <p:sp>
            <p:nvSpPr>
              <p:cNvPr id="12363" name="yt_shape_12363" descr="{&quot;rangeId&quot;:20,&quot;hasSerialNum&quot;:1,&quot;pageBreak&quot;:true}"/>
              <p:cNvSpPr txBox="1">
                <a:spLocks noRot="1" noChangeAspect="1" noMove="1" noResize="1" noEditPoints="1" noAdjustHandles="1" noChangeArrowheads="1" noChangeShapeType="1" noTextEdit="1"/>
              </p:cNvSpPr>
              <p:nvPr/>
            </p:nvSpPr>
            <p:spPr>
              <a:xfrm>
                <a:off x="540000" y="900000"/>
                <a:ext cx="6136295" cy="4684680"/>
              </a:xfrm>
              <a:prstGeom prst="rect">
                <a:avLst/>
              </a:prstGeom>
              <a:blipFill>
                <a:blip r:embed="rId2"/>
                <a:stretch>
                  <a:fillRect l="-3082" t="-1172" r="-2087" b="-1302"/>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12D6D2DF-8E73-427D-CBCA-F4BF18CEFCEC}"/>
              </a:ext>
            </a:extLst>
          </p:cNvPr>
          <p:cNvSpPr txBox="1"/>
          <p:nvPr/>
        </p:nvSpPr>
        <p:spPr>
          <a:xfrm>
            <a:off x="449989" y="1804170"/>
            <a:ext cx="27105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a</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72D923C0-B1E6-8FAE-B4A9-F5E0E338A52B}"/>
              </a:ext>
            </a:extLst>
          </p:cNvPr>
          <p:cNvSpPr txBox="1"/>
          <p:nvPr/>
        </p:nvSpPr>
        <p:spPr>
          <a:xfrm>
            <a:off x="449989" y="2755146"/>
            <a:ext cx="40567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m</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n</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mn</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72401A02-C6E9-3520-0DD1-C90034AB68CE}"/>
                  </a:ext>
                </a:extLst>
              </p:cNvPr>
              <p:cNvSpPr txBox="1"/>
              <p:nvPr/>
            </p:nvSpPr>
            <p:spPr>
              <a:xfrm>
                <a:off x="449989" y="3706122"/>
                <a:ext cx="2821686" cy="768490"/>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x</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rPr>
                  <a:t>y</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rPr>
                  <a:t> </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4" name="文本框 3" descr="{'rangeId': 20, 'hasSerialNum': 1, 'pageBreak': True}">
                <a:extLst>
                  <a:ext uri="{FF2B5EF4-FFF2-40B4-BE49-F238E27FC236}">
                    <a16:creationId xmlns:a16="http://schemas.microsoft.com/office/drawing/2014/main" id="{72401A02-C6E9-3520-0DD1-C90034AB68CE}"/>
                  </a:ext>
                </a:extLst>
              </p:cNvPr>
              <p:cNvSpPr txBox="1">
                <a:spLocks noRot="1" noChangeAspect="1" noMove="1" noResize="1" noEditPoints="1" noAdjustHandles="1" noChangeArrowheads="1" noChangeShapeType="1" noTextEdit="1"/>
              </p:cNvSpPr>
              <p:nvPr/>
            </p:nvSpPr>
            <p:spPr>
              <a:xfrm>
                <a:off x="449989" y="3706122"/>
                <a:ext cx="2821686" cy="768490"/>
              </a:xfrm>
              <a:prstGeom prst="rect">
                <a:avLst/>
              </a:prstGeom>
              <a:blipFill>
                <a:blip r:embed="rId3"/>
                <a:stretch>
                  <a:fillRect l="-3456" r="-3240" b="-47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5DA37BBE-1F90-F43F-71FA-4B1017DFB5E9}"/>
                  </a:ext>
                </a:extLst>
              </p:cNvPr>
              <p:cNvSpPr txBox="1"/>
              <p:nvPr/>
            </p:nvSpPr>
            <p:spPr>
              <a:xfrm>
                <a:off x="449989" y="4856488"/>
                <a:ext cx="2530222" cy="729692"/>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𝑎</m:t>
                        </m:r>
                      </m:num>
                      <m:den>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𝑏</m:t>
                        </m:r>
                      </m:den>
                    </m:f>
                  </m:oMath>
                </a14:m>
                <a:r>
                  <a:rPr kumimoji="0" lang="en-US" altLang="zh-CN" sz="1500" b="0" i="1" strike="noStrike" kern="1200" cap="none" spc="0" normalizeH="0" baseline="0" noProof="0">
                    <a:ln>
                      <a:noFill/>
                    </a:ln>
                    <a:solidFill>
                      <a:srgbClr val="FF0000"/>
                    </a:solidFill>
                    <a:effectLst/>
                    <a:uLnTx/>
                    <a:uFillTx/>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rPr>
                  <a:t>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rPr>
                  <a:t>.</a:t>
                </a:r>
                <a:endParaRPr lang="zh-CN" altLang="en-US">
                  <a:solidFill>
                    <a:srgbClr val="FF0000"/>
                  </a:solidFill>
                </a:endParaRPr>
              </a:p>
            </p:txBody>
          </p:sp>
        </mc:Choice>
        <mc:Fallback xmlns:a16="http://schemas.microsoft.com/office/drawing/2014/main" xmlns="">
          <p:sp>
            <p:nvSpPr>
              <p:cNvPr id="5" name="文本框 4" descr="{'rangeId': 20, 'hasSerialNum': 1, 'pageBreak': True}">
                <a:extLst>
                  <a:ext uri="{FF2B5EF4-FFF2-40B4-BE49-F238E27FC236}">
                    <a16:creationId xmlns:a16="http://schemas.microsoft.com/office/drawing/2014/main" id="{5DA37BBE-1F90-F43F-71FA-4B1017DFB5E9}"/>
                  </a:ext>
                </a:extLst>
              </p:cNvPr>
              <p:cNvSpPr txBox="1">
                <a:spLocks noRot="1" noChangeAspect="1" noMove="1" noResize="1" noEditPoints="1" noAdjustHandles="1" noChangeArrowheads="1" noChangeShapeType="1" noTextEdit="1"/>
              </p:cNvSpPr>
              <p:nvPr/>
            </p:nvSpPr>
            <p:spPr>
              <a:xfrm>
                <a:off x="449989" y="4856488"/>
                <a:ext cx="2530222" cy="729692"/>
              </a:xfrm>
              <a:prstGeom prst="rect">
                <a:avLst/>
              </a:prstGeom>
              <a:blipFill>
                <a:blip r:embed="rId4"/>
                <a:stretch>
                  <a:fillRect l="-3855" r="-3855" b="-840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375" name="yt_shape_12375"/>
          <p:cNvSpPr txBox="1"/>
          <p:nvPr/>
        </p:nvSpPr>
        <p:spPr>
          <a:xfrm>
            <a:off x="540000" y="900000"/>
            <a:ext cx="4135299" cy="585353"/>
          </a:xfrm>
          <a:prstGeom prst="rect">
            <a:avLst/>
          </a:prstGeom>
        </p:spPr>
        <p:txBody>
          <a:bodyPr vert="horz" wrap="none" lIns="0" tIns="0" rIns="0" bIns="0" rtlCol="0">
            <a:no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434">
                <a:solidFill>
                  <a:srgbClr val="1EE3CF"/>
                </a:solidFill>
                <a:effectLst/>
                <a:latin typeface="Times New Roman" pitchFamily="32"/>
                <a:ea typeface="宋体" pitchFamily="32"/>
              </a:rPr>
              <a:t> </a:t>
            </a:r>
          </a:p>
        </p:txBody>
      </p:sp>
      <p:pic>
        <p:nvPicPr>
          <p:cNvPr id="12374" name="yt_image_12374" title="H_50.94">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092759" cy="646938"/>
          </a:xfrm>
          <a:prstGeom prst="rect">
            <a:avLst/>
          </a:prstGeom>
          <a:noFill/>
          <a:extLst>
            <a:ext uri="{909E8E84-426E-40DD-AFC4-6F175D3DCCD1}">
              <a14:hiddenFill xmlns:a14="http://schemas.microsoft.com/office/drawing/2010/main">
                <a:solidFill>
                  <a:srgbClr val="FFFFFF"/>
                </a:solidFill>
              </a14:hiddenFill>
            </a:ext>
          </a:extLst>
        </p:spPr>
      </p:pic>
      <p:sp>
        <p:nvSpPr>
          <p:cNvPr id="12377" name="yt_shape_12377"/>
          <p:cNvSpPr txBox="1"/>
          <p:nvPr/>
        </p:nvSpPr>
        <p:spPr>
          <a:xfrm>
            <a:off x="540119" y="1597583"/>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18</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原创题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en-US" altLang="zh-CN" sz="2400" b="0" i="0" u="none">
                <a:solidFill>
                  <a:srgbClr val="000000"/>
                </a:solidFill>
                <a:effectLst/>
                <a:latin typeface="宋体" pitchFamily="24"/>
                <a:ea typeface="宋体" pitchFamily="24"/>
              </a:rPr>
              <a:t>①</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正方形每条边上放置相同数目的小球</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9_4444d"/>
              </a:rPr>
              <a:t>设一条边上的小球个</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数为</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请回答下列问题</a:t>
            </a:r>
            <a:r>
              <a:rPr lang="zh-CN" altLang="zh-CN" sz="2400" b="0" i="0" u="none">
                <a:solidFill>
                  <a:srgbClr val="000000"/>
                </a:solidFill>
                <a:effectLst/>
                <a:latin typeface="宋体" pitchFamily="24"/>
                <a:ea typeface="宋体" pitchFamily="24"/>
              </a:rPr>
              <a:t>：</a:t>
            </a:r>
          </a:p>
        </p:txBody>
      </p:sp>
      <p:pic>
        <p:nvPicPr>
          <p:cNvPr id="12378" name="yt_image_12378" title="H_143.1">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5317127" y="2709382"/>
            <a:ext cx="1557745" cy="1817370"/>
          </a:xfrm>
          <a:prstGeom prst="rect">
            <a:avLst/>
          </a:prstGeom>
          <a:noFill/>
          <a:extLst>
            <a:ext uri="{909E8E84-426E-40DD-AFC4-6F175D3DCCD1}">
              <a14:hiddenFill xmlns:a14="http://schemas.microsoft.com/office/drawing/2010/main">
                <a:solidFill>
                  <a:srgbClr val="FFFFFF"/>
                </a:solidFill>
              </a14:hiddenFill>
            </a:ext>
          </a:extLst>
        </p:spPr>
      </p:pic>
      <p:sp>
        <p:nvSpPr>
          <p:cNvPr id="12380" name="yt_shape_12380"/>
          <p:cNvSpPr txBox="1"/>
          <p:nvPr/>
        </p:nvSpPr>
        <p:spPr>
          <a:xfrm>
            <a:off x="540000" y="4577139"/>
            <a:ext cx="9236503" cy="428515"/>
          </a:xfrm>
          <a:prstGeom prst="rect">
            <a:avLst/>
          </a:prstGeom>
        </p:spPr>
        <p:txBody>
          <a:bodyPr vert="horz" wrap="none" lIns="0" tIns="0" rIns="0" bIns="0" rtlCol="0">
            <a:noAutofit/>
          </a:bodyPr>
          <a:lstStyle/>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正方形边上的所有小球个数用含</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的代数式表示为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5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091D0C25-52F3-D309-6119-50D1A4DAC427}"/>
              </a:ext>
            </a:extLst>
          </p:cNvPr>
          <p:cNvSpPr txBox="1"/>
          <p:nvPr/>
        </p:nvSpPr>
        <p:spPr>
          <a:xfrm>
            <a:off x="8147776" y="4530333"/>
            <a:ext cx="1324674"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4</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4</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381" name="yt_shape_12381"/>
          <p:cNvSpPr txBox="1"/>
          <p:nvPr/>
        </p:nvSpPr>
        <p:spPr>
          <a:xfrm>
            <a:off x="540120" y="900000"/>
            <a:ext cx="11111999" cy="908647"/>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如图</a:t>
            </a:r>
            <a:r>
              <a:rPr lang="en-US" altLang="zh-CN" sz="2400" b="0" i="0" u="none">
                <a:solidFill>
                  <a:srgbClr val="000000"/>
                </a:solidFill>
                <a:effectLst/>
                <a:latin typeface="宋体" pitchFamily="24"/>
                <a:ea typeface="宋体" pitchFamily="24"/>
              </a:rPr>
              <a:t>②</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将正方形改为正方体</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每条棱上同样放置相同数目的小球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3_59a37"/>
              </a:rPr>
              <a:t>设一条</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棱上的小球个数为</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请用含</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的代数式表示正方体棱上的所有小球个数</a:t>
            </a:r>
            <a:r>
              <a:rPr lang="en-US" altLang="zh-CN" sz="2400" b="0" i="0" u="none">
                <a:solidFill>
                  <a:srgbClr val="000000"/>
                </a:solidFill>
                <a:effectLst/>
                <a:latin typeface="宋体" pitchFamily="24"/>
                <a:ea typeface="宋体" pitchFamily="24"/>
              </a:rPr>
              <a:t>.</a:t>
            </a:r>
          </a:p>
        </p:txBody>
      </p:sp>
      <p:pic>
        <p:nvPicPr>
          <p:cNvPr id="12382" name="yt_image_12382" title="H_129.33">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346793" y="2011799"/>
            <a:ext cx="1498413" cy="1642491"/>
          </a:xfrm>
          <a:prstGeom prst="rect">
            <a:avLst/>
          </a:prstGeom>
          <a:noFill/>
          <a:extLst>
            <a:ext uri="{909E8E84-426E-40DD-AFC4-6F175D3DCCD1}">
              <a14:hiddenFill xmlns:a14="http://schemas.microsoft.com/office/drawing/2010/main">
                <a:solidFill>
                  <a:srgbClr val="FFFFFF"/>
                </a:solidFill>
              </a14:hiddenFill>
            </a:ext>
          </a:extLst>
        </p:spPr>
      </p:pic>
      <p:sp>
        <p:nvSpPr>
          <p:cNvPr id="12384" name="yt_shape_12384"/>
          <p:cNvSpPr txBox="1"/>
          <p:nvPr/>
        </p:nvSpPr>
        <p:spPr>
          <a:xfrm>
            <a:off x="540120" y="3704716"/>
            <a:ext cx="11492915" cy="1388778"/>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正方体有</a:t>
            </a:r>
            <a:r>
              <a:rPr lang="en-US" altLang="zh-CN" sz="2400" b="0" i="0" u="none">
                <a:solidFill>
                  <a:srgbClr val="FF0000">
                    <a:alpha val="0"/>
                  </a:srgbClr>
                </a:solidFill>
                <a:effectLst/>
                <a:latin typeface="Times New Roman" pitchFamily="24"/>
                <a:ea typeface="宋体" pitchFamily="24"/>
              </a:rPr>
              <a:t>12</a:t>
            </a:r>
            <a:r>
              <a:rPr lang="zh-CN" altLang="zh-CN" sz="2400" b="0" i="0" u="none">
                <a:solidFill>
                  <a:srgbClr val="FF0000">
                    <a:alpha val="0"/>
                  </a:srgbClr>
                </a:solidFill>
                <a:effectLst/>
                <a:latin typeface="Times New Roman" pitchFamily="24"/>
                <a:ea typeface="楷体" pitchFamily="24"/>
              </a:rPr>
              <a:t>条棱</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每条棱上的小球个数为</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n</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则有</a:t>
            </a:r>
            <a:r>
              <a:rPr lang="en-US" altLang="zh-CN" sz="2400" b="0" i="0" u="none">
                <a:solidFill>
                  <a:srgbClr val="FF0000">
                    <a:alpha val="0"/>
                  </a:srgbClr>
                </a:solidFill>
                <a:effectLst/>
                <a:latin typeface="Times New Roman" pitchFamily="24"/>
                <a:ea typeface="宋体" pitchFamily="24"/>
              </a:rPr>
              <a:t>12</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n</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Times New Roman" pitchFamily="24"/>
                <a:ea typeface="楷体" pitchFamily="24"/>
              </a:rPr>
              <a:t>个小球</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sym typeface="_⨹_6_19d10"/>
              </a:rPr>
              <a:t>而每个顶点处</a:t>
            </a:r>
            <a:br>
              <a:rPr lang="zh-CN" altLang="zh-CN" sz="2400" b="0" i="0" u="none">
                <a:solidFill>
                  <a:srgbClr val="FF0000">
                    <a:alpha val="0"/>
                  </a:srgbClr>
                </a:solidFill>
                <a:effectLst/>
                <a:latin typeface="Times New Roman" pitchFamily="24"/>
                <a:ea typeface="楷体" pitchFamily="24"/>
              </a:rPr>
            </a:br>
            <a:r>
              <a:rPr lang="zh-CN" altLang="zh-CN" sz="2400" b="0" i="0" u="none">
                <a:solidFill>
                  <a:srgbClr val="FF0000">
                    <a:alpha val="0"/>
                  </a:srgbClr>
                </a:solidFill>
                <a:effectLst/>
                <a:latin typeface="Times New Roman" pitchFamily="24"/>
                <a:ea typeface="楷体" pitchFamily="24"/>
              </a:rPr>
              <a:t>的小球被重复计算</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Times New Roman" pitchFamily="24"/>
                <a:ea typeface="楷体" pitchFamily="24"/>
              </a:rPr>
              <a:t>次</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则正方体棱上的所有小球个数为</a:t>
            </a:r>
            <a:r>
              <a:rPr lang="en-US" altLang="zh-CN" sz="2400" b="0" i="0" u="none">
                <a:solidFill>
                  <a:srgbClr val="FF0000">
                    <a:alpha val="0"/>
                  </a:srgbClr>
                </a:solidFill>
                <a:effectLst/>
                <a:latin typeface="Times New Roman" pitchFamily="24"/>
                <a:ea typeface="宋体" pitchFamily="24"/>
              </a:rPr>
              <a:t>12</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n</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12</a:t>
            </a:r>
            <a:r>
              <a:rPr lang="en-US" altLang="zh-CN" sz="1500" b="0" i="1" u="none">
                <a:solidFill>
                  <a:srgbClr val="FF0000">
                    <a:alpha val="0"/>
                  </a:srgbClr>
                </a:solidFill>
                <a:effectLst/>
                <a:latin typeface="Times New Roman" pitchFamily="24"/>
                <a:ea typeface="宋体" pitchFamily="24"/>
              </a:rPr>
              <a:t> </a:t>
            </a:r>
            <a:r>
              <a:rPr lang="en-US" altLang="zh-CN" sz="2400" b="0" i="1" u="none">
                <a:solidFill>
                  <a:srgbClr val="FF0000">
                    <a:alpha val="0"/>
                  </a:srgbClr>
                </a:solidFill>
                <a:effectLst/>
                <a:latin typeface="Times New Roman" pitchFamily="24"/>
                <a:ea typeface="宋体" pitchFamily="24"/>
              </a:rPr>
              <a:t>n</a:t>
            </a:r>
            <a:r>
              <a:rPr lang="en-US" altLang="zh-CN" sz="1500" b="0" i="1" u="none">
                <a:solidFill>
                  <a:srgbClr val="FF0000">
                    <a:alpha val="0"/>
                  </a:srgbClr>
                </a:solidFill>
                <a:effectLst/>
                <a:latin typeface="Times New Roman" pitchFamily="24"/>
                <a:ea typeface="宋体" pitchFamily="24"/>
              </a:rPr>
              <a:t> </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16</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F6FEDDA8-B1B9-993E-0978-AAE1A1C6B66D}"/>
              </a:ext>
            </a:extLst>
          </p:cNvPr>
          <p:cNvSpPr txBox="1"/>
          <p:nvPr/>
        </p:nvSpPr>
        <p:spPr>
          <a:xfrm>
            <a:off x="450109" y="3657910"/>
            <a:ext cx="111147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正方体有</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条棱</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每条棱上的小球个数为</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n</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则有</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12</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n</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个小球</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sym typeface="_⨹_6_19d10"/>
              </a:rPr>
              <a:t>而每个顶点处</a:t>
            </a:r>
            <a:b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br>
            <a:endParaRPr lang="zh-CN" altLang="en-US">
              <a:solidFill>
                <a:srgbClr val="FF0000"/>
              </a:solidFill>
            </a:endParaRPr>
          </a:p>
        </p:txBody>
      </p:sp>
      <p:sp>
        <p:nvSpPr>
          <p:cNvPr id="3" name="文本框 2">
            <a:extLst>
              <a:ext uri="{FF2B5EF4-FFF2-40B4-BE49-F238E27FC236}">
                <a16:creationId xmlns:a16="http://schemas.microsoft.com/office/drawing/2014/main" id="{C66CB95D-5076-14F6-8E13-9C59D50E2D0C}"/>
              </a:ext>
            </a:extLst>
          </p:cNvPr>
          <p:cNvSpPr txBox="1"/>
          <p:nvPr/>
        </p:nvSpPr>
        <p:spPr>
          <a:xfrm>
            <a:off x="450109" y="4133398"/>
            <a:ext cx="3380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的小球被重复计算</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次</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9E470695-FBC3-8E70-1127-154C7667EB20}"/>
              </a:ext>
            </a:extLst>
          </p:cNvPr>
          <p:cNvSpPr txBox="1"/>
          <p:nvPr/>
        </p:nvSpPr>
        <p:spPr>
          <a:xfrm>
            <a:off x="450109" y="4608887"/>
            <a:ext cx="75333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则正方体棱上的所有小球个数为</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12</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n</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12</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Tx/>
                <a:latin typeface="Times New Roman" pitchFamily="24"/>
                <a:ea typeface="宋体" pitchFamily="24"/>
                <a:cs typeface="+mn-cs"/>
              </a:rPr>
              <a:t>n</a:t>
            </a:r>
            <a:r>
              <a:rPr kumimoji="0" lang="en-US" altLang="zh-CN" sz="1500" b="0" i="1" strike="noStrike" kern="1200" cap="none" spc="0" normalizeH="0" baseline="0" noProof="0">
                <a:ln>
                  <a:noFill/>
                </a:ln>
                <a:solidFill>
                  <a:srgbClr val="FF0000"/>
                </a:solidFill>
                <a:effectLst/>
                <a:uLnTx/>
                <a:uFillTx/>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386" name="yt_shape_12386"/>
          <p:cNvSpPr txBox="1"/>
          <p:nvPr/>
        </p:nvSpPr>
        <p:spPr>
          <a:xfrm>
            <a:off x="540000" y="900000"/>
            <a:ext cx="1279838" cy="288156"/>
          </a:xfrm>
          <a:prstGeom prst="rect">
            <a:avLst/>
          </a:prstGeom>
        </p:spPr>
        <p:txBody>
          <a:bodyPr vert="horz" wrap="none" lIns="0" tIns="0" rIns="0" bIns="0" rtlCol="0">
            <a:noAutofit/>
          </a:bodyPr>
          <a:lstStyle/>
          <a:p>
            <a:pPr algn="l" eaLnBrk="1" latinLnBrk="0" hangingPunct="0">
              <a:lnSpc>
                <a:spcPct val="129999"/>
              </a:lnSpc>
            </a:pPr>
            <a:r>
              <a:rPr lang="en-US" altLang="zh-CN" sz="1600" b="0" i="0" u="none" spc="9580">
                <a:solidFill>
                  <a:srgbClr val="1EE3CF"/>
                </a:solidFill>
                <a:effectLst/>
                <a:latin typeface="Times New Roman" pitchFamily="16"/>
                <a:ea typeface="宋体" pitchFamily="16"/>
              </a:rPr>
              <a:t> </a:t>
            </a:r>
          </a:p>
        </p:txBody>
      </p:sp>
      <p:pic>
        <p:nvPicPr>
          <p:cNvPr id="12385" name="yt_image_12385">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976831"/>
            <a:ext cx="1267142" cy="323469"/>
          </a:xfrm>
          <a:prstGeom prst="rect">
            <a:avLst/>
          </a:prstGeom>
          <a:noFill/>
          <a:extLst>
            <a:ext uri="{909E8E84-426E-40DD-AFC4-6F175D3DCCD1}">
              <a14:hiddenFill xmlns:a14="http://schemas.microsoft.com/office/drawing/2010/main">
                <a:solidFill>
                  <a:srgbClr val="FFFFFF"/>
                </a:solidFill>
              </a14:hiddenFill>
            </a:ext>
          </a:extLst>
        </p:spPr>
      </p:pic>
      <p:sp>
        <p:nvSpPr>
          <p:cNvPr id="12388" name="yt_shape_12388"/>
          <p:cNvSpPr txBox="1"/>
          <p:nvPr/>
        </p:nvSpPr>
        <p:spPr>
          <a:xfrm>
            <a:off x="540000" y="1350999"/>
            <a:ext cx="11492915" cy="2405265"/>
          </a:xfrm>
          <a:prstGeom prst="rect">
            <a:avLst/>
          </a:prstGeom>
          <a:ln>
            <a:solidFill>
              <a:srgbClr val="000000"/>
            </a:solidFill>
          </a:ln>
        </p:spPr>
        <p:txBody>
          <a:bodyPr vert="horz" wrap="square" lIns="72000" tIns="0" rIns="72000" bIns="72000" rtlCol="0">
            <a:noAutofit/>
          </a:bodyPr>
          <a:lstStyle/>
          <a:p>
            <a:pPr algn="ctr" eaLnBrk="1" latinLnBrk="0" hangingPunct="0">
              <a:lnSpc>
                <a:spcPct val="129999"/>
              </a:lnSpc>
            </a:pPr>
            <a:r>
              <a:rPr lang="zh-CN" altLang="zh-CN" sz="2400" b="0" i="0" u="none">
                <a:solidFill>
                  <a:srgbClr val="000000"/>
                </a:solidFill>
                <a:effectLst/>
                <a:latin typeface="Times New Roman" pitchFamily="24"/>
                <a:ea typeface="楷体" pitchFamily="24"/>
              </a:rPr>
              <a:t>列代数式的关键是抽象出实际问题中的数量关系</a:t>
            </a:r>
            <a:r>
              <a:rPr lang="en-US" altLang="zh-CN" sz="2400" b="0" i="0" u="none">
                <a:solidFill>
                  <a:srgbClr val="000000"/>
                </a:solidFill>
                <a:effectLst/>
                <a:latin typeface="宋体" pitchFamily="24"/>
                <a:ea typeface="宋体" pitchFamily="24"/>
              </a:rPr>
              <a:t>.</a:t>
            </a:r>
          </a:p>
          <a:p>
            <a:pPr indent="609523" algn="ctr" eaLnBrk="1" latinLnBrk="0" hangingPunct="0">
              <a:lnSpc>
                <a:spcPct val="129999"/>
              </a:lnSpc>
            </a:pPr>
            <a:r>
              <a:rPr lang="zh-CN" altLang="zh-CN" sz="2400" b="0" i="0" u="none">
                <a:solidFill>
                  <a:srgbClr val="000000"/>
                </a:solidFill>
                <a:effectLst/>
                <a:latin typeface="Times New Roman" pitchFamily="24"/>
                <a:ea typeface="楷体" pitchFamily="24"/>
              </a:rPr>
              <a:t>注</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列代数式时要先弄清题目中表示运算关系的词</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如</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和</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加</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sym typeface="_⨹_2_b3c9d"/>
              </a:rPr>
              <a:t>、差</a:t>
            </a:r>
            <a:br>
              <a:rPr lang="zh-CN" altLang="zh-CN" sz="2400" b="0" i="0" u="none">
                <a:solidFill>
                  <a:srgbClr val="000000"/>
                </a:solidFill>
                <a:effectLst/>
                <a:latin typeface="Times New Roman" pitchFamily="24"/>
                <a:ea typeface="楷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、积</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除</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等</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sym typeface="_⨹_19_bfda3"/>
              </a:rPr>
              <a:t>以及大、小、多、少、几分之几、倒数、平</a:t>
            </a:r>
            <a:br>
              <a:rPr lang="zh-CN" altLang="zh-CN" sz="2400" b="0" i="0" u="none">
                <a:solidFill>
                  <a:srgbClr val="000000"/>
                </a:solidFill>
                <a:effectLst/>
                <a:latin typeface="Times New Roman" pitchFamily="24"/>
                <a:ea typeface="楷体" pitchFamily="24"/>
              </a:rPr>
            </a:br>
            <a:r>
              <a:rPr lang="zh-CN" altLang="zh-CN" sz="2400" b="0" i="0" u="none">
                <a:solidFill>
                  <a:srgbClr val="000000"/>
                </a:solidFill>
                <a:effectLst/>
                <a:latin typeface="Times New Roman" pitchFamily="24"/>
                <a:ea typeface="楷体" pitchFamily="24"/>
              </a:rPr>
              <a:t>方、立方、增加到、减少了</a:t>
            </a:r>
            <a:r>
              <a:rPr lang="zh-CN" altLang="zh-CN" sz="2400" b="0" i="0" u="none">
                <a:solidFill>
                  <a:srgbClr val="000000"/>
                </a:solidFill>
                <a:effectLst/>
                <a:latin typeface="楷体" pitchFamily="24"/>
                <a:ea typeface="楷体" pitchFamily="24"/>
              </a:rPr>
              <a:t>……</a:t>
            </a:r>
            <a:r>
              <a:rPr lang="zh-CN" altLang="zh-CN" sz="2400" b="0" i="0" u="none">
                <a:solidFill>
                  <a:srgbClr val="000000"/>
                </a:solidFill>
                <a:effectLst/>
                <a:latin typeface="Times New Roman" pitchFamily="24"/>
                <a:ea typeface="楷体" pitchFamily="24"/>
              </a:rPr>
              <a:t>要理清运算关系</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分层列代数式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sym typeface="_⨹_5_2ed74"/>
              </a:rPr>
              <a:t>先读者列在</a:t>
            </a:r>
            <a:br>
              <a:rPr lang="zh-CN" altLang="zh-CN" sz="2400" b="0" i="0" u="none">
                <a:solidFill>
                  <a:srgbClr val="000000"/>
                </a:solidFill>
                <a:effectLst/>
                <a:latin typeface="Times New Roman" pitchFamily="24"/>
                <a:ea typeface="楷体" pitchFamily="24"/>
              </a:rPr>
            </a:br>
            <a:r>
              <a:rPr lang="zh-CN" altLang="zh-CN" sz="2400" b="0" i="0" u="none">
                <a:solidFill>
                  <a:srgbClr val="000000"/>
                </a:solidFill>
                <a:effectLst/>
                <a:latin typeface="Times New Roman" pitchFamily="24"/>
                <a:ea typeface="楷体" pitchFamily="24"/>
              </a:rPr>
              <a:t>前</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后读者列在后</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也可利用题中的</a:t>
            </a:r>
            <a:r>
              <a:rPr lang="en-US" altLang="zh-CN" sz="2400" b="0" i="0" u="none">
                <a:solidFill>
                  <a:srgbClr val="000000"/>
                </a:solidFill>
                <a:effectLst/>
                <a:latin typeface="楷体" pitchFamily="24"/>
                <a:ea typeface="楷体" pitchFamily="24"/>
              </a:rPr>
              <a:t>“</a:t>
            </a:r>
            <a:r>
              <a:rPr lang="zh-CN" altLang="zh-CN" sz="2400" b="0" i="0" u="none">
                <a:solidFill>
                  <a:srgbClr val="000000"/>
                </a:solidFill>
                <a:effectLst/>
                <a:latin typeface="Times New Roman" pitchFamily="24"/>
                <a:ea typeface="楷体" pitchFamily="24"/>
              </a:rPr>
              <a:t>的</a:t>
            </a:r>
            <a:r>
              <a:rPr lang="en-US" altLang="zh-CN" sz="2400" b="0" i="0" u="none">
                <a:solidFill>
                  <a:srgbClr val="000000"/>
                </a:solidFill>
                <a:effectLst/>
                <a:latin typeface="楷体" pitchFamily="24"/>
                <a:ea typeface="楷体" pitchFamily="24"/>
              </a:rPr>
              <a:t>”</a:t>
            </a:r>
            <a:r>
              <a:rPr lang="zh-CN" altLang="zh-CN" sz="2400" b="0" i="0" u="none">
                <a:solidFill>
                  <a:srgbClr val="000000"/>
                </a:solidFill>
                <a:effectLst/>
                <a:latin typeface="Times New Roman" pitchFamily="24"/>
                <a:ea typeface="楷体" pitchFamily="24"/>
              </a:rPr>
              <a:t>字分层</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一般有几个</a:t>
            </a:r>
            <a:r>
              <a:rPr lang="en-US" altLang="zh-CN" sz="2400" b="0" i="0" u="none">
                <a:solidFill>
                  <a:srgbClr val="000000"/>
                </a:solidFill>
                <a:effectLst/>
                <a:latin typeface="楷体" pitchFamily="24"/>
                <a:ea typeface="楷体" pitchFamily="24"/>
              </a:rPr>
              <a:t>“</a:t>
            </a:r>
            <a:r>
              <a:rPr lang="zh-CN" altLang="zh-CN" sz="2400" b="0" i="0" u="none">
                <a:solidFill>
                  <a:srgbClr val="000000"/>
                </a:solidFill>
                <a:effectLst/>
                <a:latin typeface="Times New Roman" pitchFamily="24"/>
                <a:ea typeface="楷体" pitchFamily="24"/>
              </a:rPr>
              <a:t>的</a:t>
            </a:r>
            <a:r>
              <a:rPr lang="en-US" altLang="zh-CN" sz="2400" b="0" i="0" u="none">
                <a:solidFill>
                  <a:srgbClr val="000000"/>
                </a:solidFill>
                <a:effectLst/>
                <a:latin typeface="楷体" pitchFamily="24"/>
                <a:ea typeface="楷体" pitchFamily="24"/>
              </a:rPr>
              <a:t>”</a:t>
            </a:r>
            <a:r>
              <a:rPr lang="zh-CN" altLang="zh-CN" sz="2400" b="0" i="0" u="none">
                <a:solidFill>
                  <a:srgbClr val="000000"/>
                </a:solidFill>
                <a:effectLst/>
                <a:latin typeface="Times New Roman" pitchFamily="24"/>
                <a:ea typeface="楷体" pitchFamily="24"/>
              </a:rPr>
              <a:t>就分几层</a:t>
            </a:r>
            <a:r>
              <a:rPr lang="en-US" altLang="zh-CN" sz="2400" b="0" i="0" u="none">
                <a:solidFill>
                  <a:srgbClr val="000000"/>
                </a:solidFill>
                <a:effectLst/>
                <a:latin typeface="宋体" pitchFamily="24"/>
                <a:ea typeface="宋体" pitchFamily="24"/>
              </a:rPr>
              <a:t>.</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4577663"/>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307" name="yt_shape_12307"/>
          <p:cNvSpPr txBox="1"/>
          <p:nvPr/>
        </p:nvSpPr>
        <p:spPr>
          <a:xfrm>
            <a:off x="540000" y="900000"/>
            <a:ext cx="4156331" cy="585353"/>
          </a:xfrm>
          <a:prstGeom prst="rect">
            <a:avLst/>
          </a:prstGeom>
        </p:spPr>
        <p:txBody>
          <a:bodyPr vert="horz" wrap="none" lIns="0" tIns="0" rIns="0" bIns="0" rtlCol="0">
            <a:no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rPr>
              <a:t> </a:t>
            </a:r>
            <a:r>
              <a:rPr lang="en-US" altLang="zh-CN" sz="3250" b="0" i="0" u="none" spc="31598">
                <a:solidFill>
                  <a:srgbClr val="1EE3CF"/>
                </a:solidFill>
                <a:effectLst/>
                <a:latin typeface="Times New Roman" pitchFamily="32"/>
                <a:ea typeface="宋体" pitchFamily="32"/>
              </a:rPr>
              <a:t> </a:t>
            </a:r>
          </a:p>
        </p:txBody>
      </p:sp>
      <p:pic>
        <p:nvPicPr>
          <p:cNvPr id="12306" name="yt_image_12306">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4113603" cy="652653"/>
          </a:xfrm>
          <a:prstGeom prst="rect">
            <a:avLst/>
          </a:prstGeom>
          <a:noFill/>
          <a:extLst>
            <a:ext uri="{909E8E84-426E-40DD-AFC4-6F175D3DCCD1}">
              <a14:hiddenFill xmlns:a14="http://schemas.microsoft.com/office/drawing/2010/main">
                <a:solidFill>
                  <a:srgbClr val="FFFFFF"/>
                </a:solidFill>
              </a14:hiddenFill>
            </a:ext>
          </a:extLst>
        </p:spPr>
      </p:pic>
      <p:sp>
        <p:nvSpPr>
          <p:cNvPr id="12309" name="yt_shape_12309"/>
          <p:cNvSpPr txBox="1"/>
          <p:nvPr/>
        </p:nvSpPr>
        <p:spPr>
          <a:xfrm>
            <a:off x="540000" y="1603297"/>
            <a:ext cx="2827697" cy="448777"/>
          </a:xfrm>
          <a:prstGeom prst="rect">
            <a:avLst/>
          </a:prstGeom>
        </p:spPr>
        <p:txBody>
          <a:bodyPr vert="horz" wrap="non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1700" b="0" i="0" u="none">
                <a:solidFill>
                  <a:srgbClr val="1EE3CF"/>
                </a:solidFill>
                <a:effectLst/>
                <a:latin typeface="Times New Roman" pitchFamily="17"/>
                <a:ea typeface="宋体" pitchFamily="17"/>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列代数式</a:t>
            </a:r>
          </a:p>
        </p:txBody>
      </p:sp>
      <p:sp>
        <p:nvSpPr>
          <p:cNvPr id="12310" name="yt_shape_12310"/>
          <p:cNvSpPr txBox="1"/>
          <p:nvPr/>
        </p:nvSpPr>
        <p:spPr>
          <a:xfrm>
            <a:off x="540000" y="2102862"/>
            <a:ext cx="5140831"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与</a:t>
            </a:r>
            <a:r>
              <a:rPr lang="en-US" altLang="zh-CN" sz="2400" b="0" i="0" u="none">
                <a:solidFill>
                  <a:srgbClr val="000000"/>
                </a:solidFill>
                <a:effectLst/>
                <a:latin typeface="Times New Roman" pitchFamily="24"/>
                <a:ea typeface="宋体" pitchFamily="24"/>
              </a:rPr>
              <a:t>5</a:t>
            </a:r>
            <a:r>
              <a:rPr lang="zh-CN" altLang="zh-CN" sz="2400" b="0" i="0" u="none">
                <a:solidFill>
                  <a:srgbClr val="000000"/>
                </a:solidFill>
                <a:effectLst/>
                <a:latin typeface="Times New Roman" pitchFamily="24"/>
                <a:ea typeface="宋体" pitchFamily="24"/>
              </a:rPr>
              <a:t>的差的</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倍可表示为</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311" name="yt_table_12311"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508056560"/>
              </p:ext>
            </p:extLst>
          </p:nvPr>
        </p:nvGraphicFramePr>
        <p:xfrm>
          <a:off x="540056" y="2582165"/>
          <a:ext cx="6213793" cy="950976"/>
        </p:xfrm>
        <a:graphic>
          <a:graphicData uri="http://schemas.openxmlformats.org/drawingml/2006/table">
            <a:tbl>
              <a:tblPr/>
              <a:tblGrid>
                <a:gridCol w="3569018">
                  <a:extLst>
                    <a:ext uri="{9D8B030D-6E8A-4147-A177-3AD203B41FA5}">
                      <a16:colId xmlns:a16="http://schemas.microsoft.com/office/drawing/2014/main" val="10580"/>
                    </a:ext>
                  </a:extLst>
                </a:gridCol>
                <a:gridCol w="2644775">
                  <a:extLst>
                    <a:ext uri="{9D8B030D-6E8A-4147-A177-3AD203B41FA5}">
                      <a16:colId xmlns:a16="http://schemas.microsoft.com/office/drawing/2014/main" val="10581"/>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2</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0"/>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1"/>
                  </a:ext>
                </a:extLst>
              </a:tr>
            </a:tbl>
          </a:graphicData>
        </a:graphic>
      </p:graphicFrame>
      <p:sp>
        <p:nvSpPr>
          <p:cNvPr id="12313" name="yt_shape_12313"/>
          <p:cNvSpPr txBox="1"/>
          <p:nvPr/>
        </p:nvSpPr>
        <p:spPr>
          <a:xfrm>
            <a:off x="540000" y="3583719"/>
            <a:ext cx="7987764"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用代数式表示</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比</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的平方的</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Times New Roman" pitchFamily="24"/>
                <a:ea typeface="宋体" pitchFamily="24"/>
              </a:rPr>
              <a:t>倍大</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rPr>
              <a:t>的数</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314" name="yt_table_12314"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32013763"/>
              </p:ext>
            </p:extLst>
          </p:nvPr>
        </p:nvGraphicFramePr>
        <p:xfrm>
          <a:off x="540056" y="4063022"/>
          <a:ext cx="6213793" cy="950976"/>
        </p:xfrm>
        <a:graphic>
          <a:graphicData uri="http://schemas.openxmlformats.org/drawingml/2006/table">
            <a:tbl>
              <a:tblPr/>
              <a:tblGrid>
                <a:gridCol w="3569018">
                  <a:extLst>
                    <a:ext uri="{9D8B030D-6E8A-4147-A177-3AD203B41FA5}">
                      <a16:colId xmlns:a16="http://schemas.microsoft.com/office/drawing/2014/main" val="10582"/>
                    </a:ext>
                  </a:extLst>
                </a:gridCol>
                <a:gridCol w="2644775">
                  <a:extLst>
                    <a:ext uri="{9D8B030D-6E8A-4147-A177-3AD203B41FA5}">
                      <a16:colId xmlns:a16="http://schemas.microsoft.com/office/drawing/2014/main" val="10583"/>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3</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2"/>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3</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baseline="30000">
                          <a:solidFill>
                            <a:srgbClr val="000000"/>
                          </a:solidFill>
                          <a:effectLst/>
                          <a:latin typeface="Times New Roman" pitchFamily="24"/>
                          <a:ea typeface="宋体" pitchFamily="24"/>
                        </a:rPr>
                        <a:t>2</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baseline="30000">
                          <a:solidFill>
                            <a:srgbClr val="000000"/>
                          </a:solidFill>
                          <a:effectLst/>
                          <a:latin typeface="Times New Roman" pitchFamily="24"/>
                          <a:ea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3"/>
                  </a:ext>
                </a:extLst>
              </a:tr>
            </a:tbl>
          </a:graphicData>
        </a:graphic>
      </p:graphicFrame>
      <p:sp>
        <p:nvSpPr>
          <p:cNvPr id="12316" name="yt_shape_12316"/>
          <p:cNvSpPr txBox="1"/>
          <p:nvPr/>
        </p:nvSpPr>
        <p:spPr>
          <a:xfrm>
            <a:off x="540000" y="5064576"/>
            <a:ext cx="7689606"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用代数式表示</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倍与</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的和的平方</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A</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317" name="yt_table_12317"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329948408"/>
              </p:ext>
            </p:extLst>
          </p:nvPr>
        </p:nvGraphicFramePr>
        <p:xfrm>
          <a:off x="540056" y="5543879"/>
          <a:ext cx="6129656" cy="950976"/>
        </p:xfrm>
        <a:graphic>
          <a:graphicData uri="http://schemas.openxmlformats.org/drawingml/2006/table">
            <a:tbl>
              <a:tblPr/>
              <a:tblGrid>
                <a:gridCol w="3569018">
                  <a:extLst>
                    <a:ext uri="{9D8B030D-6E8A-4147-A177-3AD203B41FA5}">
                      <a16:colId xmlns:a16="http://schemas.microsoft.com/office/drawing/2014/main" val="10584"/>
                    </a:ext>
                  </a:extLst>
                </a:gridCol>
                <a:gridCol w="2560638">
                  <a:extLst>
                    <a:ext uri="{9D8B030D-6E8A-4147-A177-3AD203B41FA5}">
                      <a16:colId xmlns:a16="http://schemas.microsoft.com/office/drawing/2014/main" val="10585"/>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baseline="30000">
                          <a:solidFill>
                            <a:srgbClr val="000000"/>
                          </a:solidFill>
                          <a:effectLst/>
                          <a:latin typeface="Times New Roman" pitchFamily="24"/>
                          <a:ea typeface="宋体" pitchFamily="24"/>
                        </a:rPr>
                        <a:t>2</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2</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2400" b="0" i="0" u="none" baseline="30000">
                          <a:solidFill>
                            <a:srgbClr val="000000"/>
                          </a:solidFill>
                          <a:effectLst/>
                          <a:latin typeface="Times New Roman" pitchFamily="24"/>
                          <a:ea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4"/>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2</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2400" b="0" i="0" u="none" baseline="30000">
                          <a:solidFill>
                            <a:srgbClr val="000000"/>
                          </a:solidFill>
                          <a:effectLst/>
                          <a:latin typeface="Times New Roman" pitchFamily="24"/>
                          <a:ea typeface="宋体" pitchFamily="24"/>
                        </a:rPr>
                        <a:t>2</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baseline="30000">
                          <a:solidFill>
                            <a:srgbClr val="000000"/>
                          </a:solidFill>
                          <a:effectLst/>
                          <a:latin typeface="Times New Roman" pitchFamily="24"/>
                          <a:ea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5"/>
                  </a:ext>
                </a:extLst>
              </a:tr>
            </a:tbl>
          </a:graphicData>
        </a:graphic>
      </p:graphicFrame>
      <p:pic>
        <p:nvPicPr>
          <p:cNvPr id="3" name="yt_shape_1722070802995">
            <a:extLst>
              <a:ext uri="{FF2B5EF4-FFF2-40B4-BE49-F238E27FC236}">
                <a16:creationId xmlns:a16="http://schemas.microsoft.com/office/drawing/2014/main" id="{DACA76FD-6AFF-6112-2184-671159234A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653331"/>
            <a:ext cx="1276542" cy="344369"/>
          </a:xfrm>
          <a:prstGeom prst="rect">
            <a:avLst/>
          </a:prstGeom>
        </p:spPr>
      </p:pic>
      <p:sp>
        <p:nvSpPr>
          <p:cNvPr id="2" name="文本框 1">
            <a:extLst>
              <a:ext uri="{FF2B5EF4-FFF2-40B4-BE49-F238E27FC236}">
                <a16:creationId xmlns:a16="http://schemas.microsoft.com/office/drawing/2014/main" id="{390642C4-ADE1-8DA5-0BED-AAFB6F9FBADB}"/>
              </a:ext>
            </a:extLst>
          </p:cNvPr>
          <p:cNvSpPr txBox="1"/>
          <p:nvPr/>
        </p:nvSpPr>
        <p:spPr>
          <a:xfrm>
            <a:off x="4728302" y="2056056"/>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
        <p:nvSpPr>
          <p:cNvPr id="4" name="文本框 3">
            <a:extLst>
              <a:ext uri="{FF2B5EF4-FFF2-40B4-BE49-F238E27FC236}">
                <a16:creationId xmlns:a16="http://schemas.microsoft.com/office/drawing/2014/main" id="{34842561-5821-FDE3-B04A-C52FF274BCEB}"/>
              </a:ext>
            </a:extLst>
          </p:cNvPr>
          <p:cNvSpPr txBox="1"/>
          <p:nvPr/>
        </p:nvSpPr>
        <p:spPr>
          <a:xfrm>
            <a:off x="7547701" y="3536913"/>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
        <p:nvSpPr>
          <p:cNvPr id="5" name="文本框 4">
            <a:extLst>
              <a:ext uri="{FF2B5EF4-FFF2-40B4-BE49-F238E27FC236}">
                <a16:creationId xmlns:a16="http://schemas.microsoft.com/office/drawing/2014/main" id="{AE2853A6-4E52-2EA3-12BC-AD9F9FE377CA}"/>
              </a:ext>
            </a:extLst>
          </p:cNvPr>
          <p:cNvSpPr txBox="1"/>
          <p:nvPr/>
        </p:nvSpPr>
        <p:spPr>
          <a:xfrm>
            <a:off x="7234964" y="5017770"/>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319" name="yt_shape_12319"/>
          <p:cNvSpPr txBox="1"/>
          <p:nvPr/>
        </p:nvSpPr>
        <p:spPr>
          <a:xfrm>
            <a:off x="540000" y="900000"/>
            <a:ext cx="4300857"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下列说法正确的是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2320" name="yt_table_12320" title="H_166.9151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56205783"/>
                  </p:ext>
                </p:extLst>
              </p:nvPr>
            </p:nvGraphicFramePr>
            <p:xfrm>
              <a:off x="540056" y="1379303"/>
              <a:ext cx="5012373" cy="2119822"/>
            </p:xfrm>
            <a:graphic>
              <a:graphicData uri="http://schemas.openxmlformats.org/drawingml/2006/table">
                <a:tbl>
                  <a:tblPr/>
                  <a:tblGrid>
                    <a:gridCol w="5012373">
                      <a:extLst>
                        <a:ext uri="{9D8B030D-6E8A-4147-A177-3AD203B41FA5}">
                          <a16:colId xmlns:a16="http://schemas.microsoft.com/office/drawing/2014/main" val="10586"/>
                        </a:ext>
                      </a:extLst>
                    </a:gridCol>
                  </a:tblGrid>
                  <a:tr h="370840">
                    <a:tc>
                      <a:txBody>
                        <a:bodyPr/>
                        <a:lstStyle/>
                        <a:p>
                          <a:pPr marL="448254" indent="-448254" algn="l" eaLnBrk="1"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负</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的平方是</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2400" b="0" i="0" u="none" baseline="30000">
                              <a:solidFill>
                                <a:srgbClr val="000000"/>
                              </a:solidFill>
                              <a:effectLst/>
                              <a:latin typeface="Times New Roman" pitchFamily="24"/>
                              <a:ea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6"/>
                      </a:ext>
                    </a:extLst>
                  </a:tr>
                  <a:tr h="370840">
                    <a:tc>
                      <a:txBody>
                        <a:bodyPr/>
                        <a:lstStyle/>
                        <a:p>
                          <a:pPr marL="431746" indent="-431746" algn="l" eaLnBrk="1"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与</a:t>
                          </a:r>
                          <a:r>
                            <a:rPr lang="en-US" altLang="zh-CN" sz="2400" b="0" i="0" u="none">
                              <a:solidFill>
                                <a:srgbClr val="000000"/>
                              </a:solidFill>
                              <a:effectLst/>
                              <a:latin typeface="Times New Roman" pitchFamily="24"/>
                              <a:ea typeface="宋体" pitchFamily="24"/>
                            </a:rPr>
                            <a:t>1</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Times New Roman" pitchFamily="24"/>
                              <a:ea typeface="宋体" pitchFamily="24"/>
                            </a:rPr>
                            <a:t>的积是</a:t>
                          </a:r>
                          <a:r>
                            <a:rPr lang="en-US" altLang="zh-CN" sz="2400" b="0" i="0" u="none">
                              <a:solidFill>
                                <a:srgbClr val="000000"/>
                              </a:solidFill>
                              <a:effectLst/>
                              <a:latin typeface="Times New Roman" pitchFamily="24"/>
                              <a:ea typeface="宋体" pitchFamily="24"/>
                            </a:rPr>
                            <a:t>1</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3</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en-US" altLang="zh-CN" sz="2400" b="0" i="1" u="none">
                              <a:solidFill>
                                <a:srgbClr val="000000"/>
                              </a:solidFill>
                              <a:effectLst/>
                              <a:latin typeface="Times New Roman" pitchFamily="24"/>
                              <a:ea typeface="宋体" pitchFamily="24"/>
                            </a:rPr>
                            <a:t>y</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7"/>
                      </a:ext>
                    </a:extLst>
                  </a:tr>
                  <a:tr h="370840">
                    <a:tc>
                      <a:txBody>
                        <a:bodyPr/>
                        <a:lstStyle/>
                        <a:p>
                          <a:pPr marL="431746" indent="-431746" algn="l" eaLnBrk="1"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Times New Roman" pitchFamily="24"/>
                              <a:ea typeface="宋体" pitchFamily="24"/>
                            </a:rPr>
                            <a:t>倍是</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2400" b="0" i="0" u="none" baseline="30000">
                              <a:solidFill>
                                <a:srgbClr val="000000"/>
                              </a:solidFill>
                              <a:effectLst/>
                              <a:latin typeface="Times New Roman" pitchFamily="24"/>
                              <a:ea typeface="宋体"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8"/>
                      </a:ext>
                    </a:extLst>
                  </a:tr>
                  <a:tr h="370840">
                    <a:tc>
                      <a:txBody>
                        <a:bodyPr/>
                        <a:lstStyle/>
                        <a:p>
                          <a:pPr marL="448254" indent="-448254" algn="l" eaLnBrk="1"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2</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除以</a:t>
                          </a:r>
                          <a:r>
                            <a:rPr lang="en-US" altLang="zh-CN" sz="2400" b="0" i="0" u="none">
                              <a:solidFill>
                                <a:srgbClr val="000000"/>
                              </a:solidFill>
                              <a:effectLst/>
                              <a:latin typeface="Times New Roman" pitchFamily="24"/>
                              <a:ea typeface="宋体" pitchFamily="24"/>
                            </a:rPr>
                            <a:t>3</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的商是</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2</m:t>
                                  </m:r>
                                  <m:r>
                                    <a:rPr lang="en-US" altLang="zh-CN" sz="2400" b="0" i="1">
                                      <a:solidFill>
                                        <a:srgbClr val="010000"/>
                                      </a:solidFill>
                                      <a:effectLst/>
                                      <a:latin typeface="Cambria Math" panose="02040503050406030204" pitchFamily="48" charset="0"/>
                                      <a:ea typeface="Cambria Math" panose="02040503050406030204" pitchFamily="48" charset="0"/>
                                    </a:rPr>
                                    <m:t>𝑎</m:t>
                                  </m:r>
                                </m:num>
                                <m:den>
                                  <m:r>
                                    <a:rPr lang="en-US" altLang="zh-CN" sz="2400" b="0" i="1">
                                      <a:solidFill>
                                        <a:srgbClr val="010000"/>
                                      </a:solidFill>
                                      <a:effectLst/>
                                      <a:latin typeface="Cambria Math" panose="02040503050406030204" pitchFamily="48" charset="0"/>
                                      <a:ea typeface="Cambria Math" panose="02040503050406030204" pitchFamily="48" charset="0"/>
                                    </a:rPr>
                                    <m:t>3</m:t>
                                  </m:r>
                                  <m:r>
                                    <a:rPr lang="en-US" altLang="zh-CN" sz="2400" b="0" i="1">
                                      <a:solidFill>
                                        <a:srgbClr val="010000"/>
                                      </a:solidFill>
                                      <a:effectLst/>
                                      <a:latin typeface="Cambria Math" panose="02040503050406030204" pitchFamily="48" charset="0"/>
                                      <a:ea typeface="Cambria Math" panose="02040503050406030204" pitchFamily="48" charset="0"/>
                                    </a:rPr>
                                    <m:t>𝑏</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9"/>
                      </a:ext>
                    </a:extLst>
                  </a:tr>
                </a:tbl>
              </a:graphicData>
            </a:graphic>
          </p:graphicFrame>
        </mc:Choice>
        <mc:Fallback xmlns:a16="http://schemas.microsoft.com/office/drawing/2014/main" xmlns:p14="http://schemas.microsoft.com/office/powerpoint/2010/main" xmlns="">
          <p:graphicFrame>
            <p:nvGraphicFramePr>
              <p:cNvPr id="12320" name="yt_table_12320" descr="{&quot;rangeId&quot;:7,&quot;type&quot;:&quot;Option&quot;}" title="H_166.9151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56205783"/>
                  </p:ext>
                </p:extLst>
              </p:nvPr>
            </p:nvGraphicFramePr>
            <p:xfrm>
              <a:off x="540056" y="1379303"/>
              <a:ext cx="5012373" cy="2119822"/>
            </p:xfrm>
            <a:graphic>
              <a:graphicData uri="http://schemas.openxmlformats.org/drawingml/2006/table">
                <a:tbl>
                  <a:tblPr/>
                  <a:tblGrid>
                    <a:gridCol w="5012373">
                      <a:extLst>
                        <a:ext uri="{9D8B030D-6E8A-4147-A177-3AD203B41FA5}">
                          <a16:colId xmlns:a16="http://schemas.microsoft.com/office/drawing/2014/main" val="10586"/>
                        </a:ext>
                      </a:extLst>
                    </a:gridCol>
                  </a:tblGrid>
                  <a:tr h="424371">
                    <a:tc>
                      <a:txBody>
                        <a:bodyPr/>
                        <a:lstStyle/>
                        <a:p>
                          <a:pPr marL="448254" indent="-448254" algn="l" eaLnBrk="1"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负</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的平方是</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2400" b="0" i="0" u="none" baseline="30000">
                              <a:solidFill>
                                <a:srgbClr val="000000"/>
                              </a:solidFill>
                              <a:effectLst/>
                              <a:latin typeface="Times New Roman" pitchFamily="24"/>
                              <a:ea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6"/>
                      </a:ext>
                    </a:extLst>
                  </a:tr>
                  <a:tr h="635000">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75000" b="-183654"/>
                          </a:stretch>
                        </a:blipFill>
                      </a:tcPr>
                    </a:tc>
                    <a:extLst>
                      <a:ext uri="{0D108BD9-81ED-4DB2-BD59-A6C34878D82A}">
                        <a16:rowId xmlns:a16="http://schemas.microsoft.com/office/drawing/2014/main" val="10557"/>
                      </a:ext>
                    </a:extLst>
                  </a:tr>
                  <a:tr h="424371">
                    <a:tc>
                      <a:txBody>
                        <a:bodyPr/>
                        <a:lstStyle/>
                        <a:p>
                          <a:pPr marL="431746" indent="-431746" algn="l" eaLnBrk="1"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Times New Roman" pitchFamily="24"/>
                              <a:ea typeface="宋体" pitchFamily="24"/>
                            </a:rPr>
                            <a:t>倍是</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2400" b="0" i="0" u="none" baseline="30000">
                              <a:solidFill>
                                <a:srgbClr val="000000"/>
                              </a:solidFill>
                              <a:effectLst/>
                              <a:latin typeface="Times New Roman" pitchFamily="24"/>
                              <a:ea typeface="宋体"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58"/>
                      </a:ext>
                    </a:extLst>
                  </a:tr>
                  <a:tr h="636080">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t="-240000" b="-15238"/>
                          </a:stretch>
                        </a:blipFill>
                      </a:tcPr>
                    </a:tc>
                    <a:extLst>
                      <a:ext uri="{0D108BD9-81ED-4DB2-BD59-A6C34878D82A}">
                        <a16:rowId xmlns:a16="http://schemas.microsoft.com/office/drawing/2014/main" val="10559"/>
                      </a:ext>
                    </a:extLst>
                  </a:tr>
                </a:tbl>
              </a:graphicData>
            </a:graphic>
          </p:graphicFrame>
        </mc:Fallback>
      </mc:AlternateContent>
      <p:sp>
        <p:nvSpPr>
          <p:cNvPr id="12321" name="yt_shape_12321"/>
          <p:cNvSpPr txBox="1"/>
          <p:nvPr/>
        </p:nvSpPr>
        <p:spPr>
          <a:xfrm>
            <a:off x="540119" y="3549445"/>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数轴上的点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在原点的左侧</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它所表示的数是</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把点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往左平移</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Times New Roman" pitchFamily="24"/>
                <a:ea typeface="宋体" pitchFamily="24"/>
              </a:rPr>
              <a:t>个单位长度</a:t>
            </a:r>
            <a:r>
              <a:rPr lang="zh-CN" altLang="zh-CN" sz="2400" b="0" i="0" u="none">
                <a:solidFill>
                  <a:srgbClr val="000000"/>
                </a:solidFill>
                <a:effectLst/>
                <a:latin typeface="宋体" pitchFamily="24"/>
                <a:ea typeface="宋体" pitchFamily="24"/>
                <a:sym typeface="_⨹_1_41ae6"/>
              </a:rPr>
              <a:t>，</a:t>
            </a:r>
            <a:br>
              <a:rPr lang="zh-CN" altLang="zh-CN" sz="2400" b="0" i="0" u="none">
                <a:solidFill>
                  <a:srgbClr val="000000"/>
                </a:solidFill>
                <a:effectLst/>
                <a:latin typeface="宋体" pitchFamily="24"/>
                <a:ea typeface="宋体" pitchFamily="24"/>
              </a:rPr>
            </a:br>
            <a:r>
              <a:rPr lang="zh-CN" altLang="zh-CN" sz="2400" b="0" i="0" u="none">
                <a:solidFill>
                  <a:srgbClr val="000000"/>
                </a:solidFill>
                <a:effectLst/>
                <a:latin typeface="Times New Roman" pitchFamily="24"/>
                <a:ea typeface="宋体" pitchFamily="24"/>
              </a:rPr>
              <a:t>再往右平移</a:t>
            </a:r>
            <a:r>
              <a:rPr lang="en-US" altLang="zh-CN" sz="2400" b="0" i="0" u="none">
                <a:solidFill>
                  <a:srgbClr val="000000"/>
                </a:solidFill>
                <a:effectLst/>
                <a:latin typeface="Times New Roman" pitchFamily="24"/>
                <a:ea typeface="宋体" pitchFamily="24"/>
              </a:rPr>
              <a:t>5</a:t>
            </a:r>
            <a:r>
              <a:rPr lang="zh-CN" altLang="zh-CN" sz="2400" b="0" i="0" u="none">
                <a:solidFill>
                  <a:srgbClr val="000000"/>
                </a:solidFill>
                <a:effectLst/>
                <a:latin typeface="Times New Roman" pitchFamily="24"/>
                <a:ea typeface="宋体" pitchFamily="24"/>
              </a:rPr>
              <a:t>个单位长度得到点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那么点</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C</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表示的数是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322" name="yt_table_12322"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642093640"/>
              </p:ext>
            </p:extLst>
          </p:nvPr>
        </p:nvGraphicFramePr>
        <p:xfrm>
          <a:off x="540056" y="4508880"/>
          <a:ext cx="5915343" cy="950976"/>
        </p:xfrm>
        <a:graphic>
          <a:graphicData uri="http://schemas.openxmlformats.org/drawingml/2006/table">
            <a:tbl>
              <a:tblPr/>
              <a:tblGrid>
                <a:gridCol w="3415030">
                  <a:extLst>
                    <a:ext uri="{9D8B030D-6E8A-4147-A177-3AD203B41FA5}">
                      <a16:colId xmlns:a16="http://schemas.microsoft.com/office/drawing/2014/main" val="10587"/>
                    </a:ext>
                  </a:extLst>
                </a:gridCol>
                <a:gridCol w="2500313">
                  <a:extLst>
                    <a:ext uri="{9D8B030D-6E8A-4147-A177-3AD203B41FA5}">
                      <a16:colId xmlns:a16="http://schemas.microsoft.com/office/drawing/2014/main" val="10588"/>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0"/>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1"/>
                  </a:ext>
                </a:extLst>
              </a:tr>
            </a:tbl>
          </a:graphicData>
        </a:graphic>
      </p:graphicFrame>
      <p:sp>
        <p:nvSpPr>
          <p:cNvPr id="2" name="文本框 1">
            <a:extLst>
              <a:ext uri="{FF2B5EF4-FFF2-40B4-BE49-F238E27FC236}">
                <a16:creationId xmlns:a16="http://schemas.microsoft.com/office/drawing/2014/main" id="{ED0A1348-E6F2-707C-7786-C9A8A8A1C98A}"/>
              </a:ext>
            </a:extLst>
          </p:cNvPr>
          <p:cNvSpPr txBox="1"/>
          <p:nvPr/>
        </p:nvSpPr>
        <p:spPr>
          <a:xfrm>
            <a:off x="3878989" y="853194"/>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
        <p:nvSpPr>
          <p:cNvPr id="3" name="文本框 2">
            <a:extLst>
              <a:ext uri="{FF2B5EF4-FFF2-40B4-BE49-F238E27FC236}">
                <a16:creationId xmlns:a16="http://schemas.microsoft.com/office/drawing/2014/main" id="{35966D4F-7AF9-0D6C-925F-0DC7EFBF1777}"/>
              </a:ext>
            </a:extLst>
          </p:cNvPr>
          <p:cNvSpPr txBox="1"/>
          <p:nvPr/>
        </p:nvSpPr>
        <p:spPr>
          <a:xfrm>
            <a:off x="8514607" y="3978127"/>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324" name="yt_shape_12324"/>
              <p:cNvSpPr txBox="1"/>
              <p:nvPr/>
            </p:nvSpPr>
            <p:spPr>
              <a:xfrm>
                <a:off x="540000" y="900000"/>
                <a:ext cx="5430013" cy="73417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代数式</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𝑦</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Times New Roman" pitchFamily="24"/>
                    <a:ea typeface="宋体" pitchFamily="24"/>
                  </a:rPr>
                  <a:t>的正确解释是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mc:Choice>
        <mc:Fallback xmlns:a16="http://schemas.microsoft.com/office/drawing/2014/main" xmlns:p14="http://schemas.microsoft.com/office/powerpoint/2010/main" xmlns="">
          <p:sp>
            <p:nvSpPr>
              <p:cNvPr id="12324" name="yt_shape_12324" descr="{&quot;rangeId&quot;:9,&quot;hasSerialNum&quot;:1,&quot;mathAnswerShape&quot;:1}"/>
              <p:cNvSpPr txBox="1">
                <a:spLocks noRot="1" noChangeAspect="1" noMove="1" noResize="1" noEditPoints="1" noAdjustHandles="1" noChangeArrowheads="1" noChangeShapeType="1" noTextEdit="1"/>
              </p:cNvSpPr>
              <p:nvPr/>
            </p:nvSpPr>
            <p:spPr>
              <a:xfrm>
                <a:off x="540000" y="900000"/>
                <a:ext cx="5430013" cy="734175"/>
              </a:xfrm>
              <a:prstGeom prst="rect">
                <a:avLst/>
              </a:prstGeom>
              <a:blipFill>
                <a:blip r:embed="rId2"/>
                <a:stretch>
                  <a:fillRect l="-3483" r="-2472" b="-7500"/>
                </a:stretch>
              </a:blipFill>
            </p:spPr>
            <p:txBody>
              <a:bodyPr/>
              <a:lstStyle/>
              <a:p>
                <a:r>
                  <a:rPr lang="zh-CN" altLang="en-US">
                    <a:noFill/>
                  </a:rPr>
                  <a:t> </a:t>
                </a:r>
              </a:p>
            </p:txBody>
          </p:sp>
        </mc:Fallback>
      </mc:AlternateContent>
      <p:graphicFrame>
        <p:nvGraphicFramePr>
          <p:cNvPr id="12326" name="yt_table_12326"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820853189"/>
              </p:ext>
            </p:extLst>
          </p:nvPr>
        </p:nvGraphicFramePr>
        <p:xfrm>
          <a:off x="540056" y="1684963"/>
          <a:ext cx="4160838" cy="1901952"/>
        </p:xfrm>
        <a:graphic>
          <a:graphicData uri="http://schemas.openxmlformats.org/drawingml/2006/table">
            <a:tbl>
              <a:tblPr/>
              <a:tblGrid>
                <a:gridCol w="4160838">
                  <a:extLst>
                    <a:ext uri="{9D8B030D-6E8A-4147-A177-3AD203B41FA5}">
                      <a16:colId xmlns:a16="http://schemas.microsoft.com/office/drawing/2014/main" val="10589"/>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与</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的倒数的差的平方</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2"/>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的平方与</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的倒数的差</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3"/>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的平方与</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的差的倒数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4"/>
                  </a:ext>
                </a:extLst>
              </a:tr>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与</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的差的平方的倒数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5"/>
                  </a:ext>
                </a:extLst>
              </a:tr>
            </a:tbl>
          </a:graphicData>
        </a:graphic>
      </p:graphicFrame>
      <p:sp>
        <p:nvSpPr>
          <p:cNvPr id="12328" name="yt_shape_12328"/>
          <p:cNvSpPr txBox="1"/>
          <p:nvPr/>
        </p:nvSpPr>
        <p:spPr>
          <a:xfrm>
            <a:off x="540000" y="3637283"/>
            <a:ext cx="5206554"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下面所列代数式正确的是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mc:AlternateContent xmlns:mc="http://schemas.openxmlformats.org/markup-compatibility/2006" xmlns:a14="http://schemas.microsoft.com/office/drawing/2010/main">
        <mc:Choice Requires="a14">
          <p:graphicFrame>
            <p:nvGraphicFramePr>
              <p:cNvPr id="12329" name="yt_table_12329" title="H_157.4951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79446765"/>
                  </p:ext>
                </p:extLst>
              </p:nvPr>
            </p:nvGraphicFramePr>
            <p:xfrm>
              <a:off x="540056" y="4116586"/>
              <a:ext cx="8147050" cy="2000188"/>
            </p:xfrm>
            <a:graphic>
              <a:graphicData uri="http://schemas.openxmlformats.org/drawingml/2006/table">
                <a:tbl>
                  <a:tblPr/>
                  <a:tblGrid>
                    <a:gridCol w="8147050">
                      <a:extLst>
                        <a:ext uri="{9D8B030D-6E8A-4147-A177-3AD203B41FA5}">
                          <a16:colId xmlns:a16="http://schemas.microsoft.com/office/drawing/2014/main" val="10590"/>
                        </a:ext>
                      </a:extLst>
                    </a:gridCol>
                  </a:tblGrid>
                  <a:tr h="370840">
                    <a:tc>
                      <a:txBody>
                        <a:bodyPr/>
                        <a:lstStyle/>
                        <a:p>
                          <a:pPr marL="448254" indent="-448254" algn="l" eaLnBrk="1"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减去</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的平方的差</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baseline="30000">
                              <a:solidFill>
                                <a:srgbClr val="000000"/>
                              </a:solidFill>
                              <a:effectLst/>
                              <a:latin typeface="Times New Roman" pitchFamily="24"/>
                              <a:ea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6"/>
                      </a:ext>
                    </a:extLst>
                  </a:tr>
                  <a:tr h="370840">
                    <a:tc>
                      <a:txBody>
                        <a:bodyPr/>
                        <a:lstStyle/>
                        <a:p>
                          <a:pPr marL="431746" indent="-431746" algn="l" eaLnBrk="1"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的和乘</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的差的积</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7"/>
                      </a:ext>
                    </a:extLst>
                  </a:tr>
                  <a:tr h="370840">
                    <a:tc>
                      <a:txBody>
                        <a:bodyPr/>
                        <a:lstStyle/>
                        <a:p>
                          <a:pPr marL="431746" indent="-431746" algn="l" eaLnBrk="1"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的倒数与</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y</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的积</a:t>
                          </a:r>
                          <a:r>
                            <a:rPr lang="zh-CN" altLang="zh-CN" sz="2400" b="0" i="0" u="none">
                              <a:solidFill>
                                <a:srgbClr val="000000"/>
                              </a:solidFill>
                              <a:effectLst/>
                              <a:latin typeface="宋体" pitchFamily="24"/>
                              <a:ea typeface="宋体" pitchFamily="24"/>
                            </a:rPr>
                            <a:t>：</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𝑥𝑦</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8"/>
                      </a:ext>
                    </a:extLst>
                  </a:tr>
                  <a:tr h="370840">
                    <a:tc>
                      <a:txBody>
                        <a:bodyPr/>
                        <a:lstStyle/>
                        <a:p>
                          <a:pPr marL="448254" indent="-448254" algn="l" eaLnBrk="1"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加上</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倍等于</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的数</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9"/>
                      </a:ext>
                    </a:extLst>
                  </a:tr>
                </a:tbl>
              </a:graphicData>
            </a:graphic>
          </p:graphicFrame>
        </mc:Choice>
        <mc:Fallback xmlns:a16="http://schemas.microsoft.com/office/drawing/2014/main" xmlns:p14="http://schemas.microsoft.com/office/powerpoint/2010/main" xmlns="">
          <p:graphicFrame>
            <p:nvGraphicFramePr>
              <p:cNvPr id="12329" name="yt_table_12329" descr="{&quot;rangeId&quot;:10,&quot;type&quot;:&quot;Option&quot;}" title="H_157.4951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79446765"/>
                  </p:ext>
                </p:extLst>
              </p:nvPr>
            </p:nvGraphicFramePr>
            <p:xfrm>
              <a:off x="540056" y="4116586"/>
              <a:ext cx="8147050" cy="2000188"/>
            </p:xfrm>
            <a:graphic>
              <a:graphicData uri="http://schemas.openxmlformats.org/drawingml/2006/table">
                <a:tbl>
                  <a:tblPr/>
                  <a:tblGrid>
                    <a:gridCol w="8147050">
                      <a:extLst>
                        <a:ext uri="{9D8B030D-6E8A-4147-A177-3AD203B41FA5}">
                          <a16:colId xmlns:a16="http://schemas.microsoft.com/office/drawing/2014/main" val="10590"/>
                        </a:ext>
                      </a:extLst>
                    </a:gridCol>
                  </a:tblGrid>
                  <a:tr h="424371">
                    <a:tc>
                      <a:txBody>
                        <a:bodyPr/>
                        <a:lstStyle/>
                        <a:p>
                          <a:pPr marL="448254" indent="-448254" algn="l" eaLnBrk="1"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减去</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的平方的差</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baseline="30000">
                              <a:solidFill>
                                <a:srgbClr val="000000"/>
                              </a:solidFill>
                              <a:effectLst/>
                              <a:latin typeface="Times New Roman" pitchFamily="24"/>
                              <a:ea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6"/>
                      </a:ext>
                    </a:extLst>
                  </a:tr>
                  <a:tr h="424371">
                    <a:tc>
                      <a:txBody>
                        <a:bodyPr/>
                        <a:lstStyle/>
                        <a:p>
                          <a:pPr marL="431746" indent="-431746" algn="l" eaLnBrk="1"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的和乘</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的差的积</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m</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7"/>
                      </a:ext>
                    </a:extLst>
                  </a:tr>
                  <a:tr h="727075">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t="-124370" b="-84874"/>
                          </a:stretch>
                        </a:blipFill>
                      </a:tcPr>
                    </a:tc>
                    <a:extLst>
                      <a:ext uri="{0D108BD9-81ED-4DB2-BD59-A6C34878D82A}">
                        <a16:rowId xmlns:a16="http://schemas.microsoft.com/office/drawing/2014/main" val="10568"/>
                      </a:ext>
                    </a:extLst>
                  </a:tr>
                  <a:tr h="424371">
                    <a:tc>
                      <a:txBody>
                        <a:bodyPr/>
                        <a:lstStyle/>
                        <a:p>
                          <a:pPr marL="448254" indent="-448254" algn="l" eaLnBrk="1"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加上</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倍等于</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的数</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69"/>
                      </a:ext>
                    </a:extLst>
                  </a:tr>
                </a:tbl>
              </a:graphicData>
            </a:graphic>
          </p:graphicFrame>
        </mc:Fallback>
      </mc:AlternateContent>
      <p:sp>
        <p:nvSpPr>
          <p:cNvPr id="2" name="文本框 1">
            <a:extLst>
              <a:ext uri="{FF2B5EF4-FFF2-40B4-BE49-F238E27FC236}">
                <a16:creationId xmlns:a16="http://schemas.microsoft.com/office/drawing/2014/main" id="{2B925454-3938-D87D-8400-78E95ED3C639}"/>
              </a:ext>
            </a:extLst>
          </p:cNvPr>
          <p:cNvSpPr txBox="1"/>
          <p:nvPr/>
        </p:nvSpPr>
        <p:spPr>
          <a:xfrm>
            <a:off x="5014687" y="853194"/>
            <a:ext cx="383285" cy="820687"/>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
        <p:nvSpPr>
          <p:cNvPr id="3" name="文本框 2">
            <a:extLst>
              <a:ext uri="{FF2B5EF4-FFF2-40B4-BE49-F238E27FC236}">
                <a16:creationId xmlns:a16="http://schemas.microsoft.com/office/drawing/2014/main" id="{D2B0EC59-DE2A-9370-DAD6-D1FDCFC06F8E}"/>
              </a:ext>
            </a:extLst>
          </p:cNvPr>
          <p:cNvSpPr txBox="1"/>
          <p:nvPr/>
        </p:nvSpPr>
        <p:spPr>
          <a:xfrm>
            <a:off x="4793389" y="3590477"/>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330" name="yt_shape_12330"/>
          <p:cNvSpPr txBox="1"/>
          <p:nvPr/>
        </p:nvSpPr>
        <p:spPr>
          <a:xfrm>
            <a:off x="540120" y="900000"/>
            <a:ext cx="11111999"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8</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Times New Roman"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是一个三位数</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是一个一位数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把</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放在</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的右边组成一个四位数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f8f43"/>
              </a:rPr>
              <a:t>这个四位</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数是</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331" name="yt_table_12331"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730495614"/>
              </p:ext>
            </p:extLst>
          </p:nvPr>
        </p:nvGraphicFramePr>
        <p:xfrm>
          <a:off x="540056" y="1859435"/>
          <a:ext cx="5574030" cy="950976"/>
        </p:xfrm>
        <a:graphic>
          <a:graphicData uri="http://schemas.openxmlformats.org/drawingml/2006/table">
            <a:tbl>
              <a:tblPr/>
              <a:tblGrid>
                <a:gridCol w="3329305">
                  <a:extLst>
                    <a:ext uri="{9D8B030D-6E8A-4147-A177-3AD203B41FA5}">
                      <a16:colId xmlns:a16="http://schemas.microsoft.com/office/drawing/2014/main" val="10591"/>
                    </a:ext>
                  </a:extLst>
                </a:gridCol>
                <a:gridCol w="2244725">
                  <a:extLst>
                    <a:ext uri="{9D8B030D-6E8A-4147-A177-3AD203B41FA5}">
                      <a16:colId xmlns:a16="http://schemas.microsoft.com/office/drawing/2014/main" val="10592"/>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100</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0"/>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1000</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10</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1"/>
                  </a:ext>
                </a:extLst>
              </a:tr>
            </a:tbl>
          </a:graphicData>
        </a:graphic>
      </p:graphicFrame>
      <p:sp>
        <p:nvSpPr>
          <p:cNvPr id="12333" name="yt_shape_12333"/>
          <p:cNvSpPr txBox="1"/>
          <p:nvPr/>
        </p:nvSpPr>
        <p:spPr>
          <a:xfrm>
            <a:off x="540120" y="2860989"/>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洛阳东方二中单元卷</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下面四个代数式中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4_550f6"/>
              </a:rPr>
              <a:t>不能表示图中阴影部分面积的是</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A</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335" name="yt_table_12335_skip"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8062474"/>
              </p:ext>
            </p:extLst>
          </p:nvPr>
        </p:nvGraphicFramePr>
        <p:xfrm>
          <a:off x="540056" y="3820424"/>
          <a:ext cx="4286250" cy="1901952"/>
        </p:xfrm>
        <a:graphic>
          <a:graphicData uri="http://schemas.openxmlformats.org/drawingml/2006/table">
            <a:tbl>
              <a:tblPr/>
              <a:tblGrid>
                <a:gridCol w="4286250">
                  <a:extLst>
                    <a:ext uri="{9D8B030D-6E8A-4147-A177-3AD203B41FA5}">
                      <a16:colId xmlns:a16="http://schemas.microsoft.com/office/drawing/2014/main" val="10593"/>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2"/>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1500" b="0" i="0"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6</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3"/>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3</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2400" b="0" i="0" u="none" baseline="30000">
                          <a:solidFill>
                            <a:srgbClr val="000000"/>
                          </a:solidFill>
                          <a:effectLst/>
                          <a:latin typeface="Times New Roman" pitchFamily="24"/>
                          <a:ea typeface="宋体" pitchFamily="24"/>
                        </a:rPr>
                        <a:t>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4"/>
                  </a:ext>
                </a:extLst>
              </a:tr>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5"/>
                  </a:ext>
                </a:extLst>
              </a:tr>
            </a:tbl>
          </a:graphicData>
        </a:graphic>
      </p:graphicFrame>
      <p:pic>
        <p:nvPicPr>
          <p:cNvPr id="12334" name="yt_image_12334_skip" title="H_101.88">
            <a:extLst>
              <a:ext uri="">
                <a16:creationId xmlns:a16="http://schemas.microsoft.com/office/drawing/2014/main" xmlns:p14="http://schemas.microsoft.com/office/powerpoint/2010/main" xmlns:a14="http://schemas.microsoft.com/office/drawing/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9841180" y="3820424"/>
            <a:ext cx="1808701" cy="1293876"/>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085ED5BD-A07B-CA62-29A8-CBE5038AF665}"/>
              </a:ext>
            </a:extLst>
          </p:cNvPr>
          <p:cNvSpPr txBox="1"/>
          <p:nvPr/>
        </p:nvSpPr>
        <p:spPr>
          <a:xfrm>
            <a:off x="1669309" y="132868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
        <p:nvSpPr>
          <p:cNvPr id="3" name="文本框 2">
            <a:extLst>
              <a:ext uri="{FF2B5EF4-FFF2-40B4-BE49-F238E27FC236}">
                <a16:creationId xmlns:a16="http://schemas.microsoft.com/office/drawing/2014/main" id="{C89CA240-0DB2-C39A-9C32-DF22F65FADD7}"/>
              </a:ext>
            </a:extLst>
          </p:cNvPr>
          <p:cNvSpPr txBox="1"/>
          <p:nvPr/>
        </p:nvSpPr>
        <p:spPr>
          <a:xfrm>
            <a:off x="1059709" y="3289671"/>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A</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337" name="yt_shape_12337"/>
              <p:cNvSpPr txBox="1"/>
              <p:nvPr/>
            </p:nvSpPr>
            <p:spPr>
              <a:xfrm>
                <a:off x="540000" y="900000"/>
                <a:ext cx="5770811" cy="2744790"/>
              </a:xfrm>
              <a:prstGeom prst="rect">
                <a:avLst/>
              </a:prstGeom>
            </p:spPr>
            <p:txBody>
              <a:bodyPr vert="horz" wrap="non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用代数式表示</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与它的</a:t>
                </a:r>
                <a:r>
                  <a:rPr lang="en-US" altLang="zh-CN" sz="1500" b="0" i="1">
                    <a:solidFill>
                      <a:srgbClr val="010000"/>
                    </a:solidFill>
                    <a:effectLst/>
                    <a:latin typeface="Times New Roman" panose="02040503050406030204" pitchFamily="48" charset="0"/>
                    <a:ea typeface="Cambria Math" panose="02040503050406030204" pitchFamily="48" charset="0"/>
                  </a:rPr>
                  <a:t> </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1</m:t>
                        </m:r>
                      </m:num>
                      <m:den>
                        <m:r>
                          <a:rPr lang="en-US" altLang="zh-CN" sz="2400" b="0" i="1">
                            <a:solidFill>
                              <a:srgbClr val="010000"/>
                            </a:solidFill>
                            <a:effectLst/>
                            <a:latin typeface="Cambria Math" panose="02040503050406030204" pitchFamily="48" charset="0"/>
                            <a:ea typeface="Cambria Math" panose="02040503050406030204" pitchFamily="48" charset="0"/>
                          </a:rPr>
                          <m:t>2</m:t>
                        </m:r>
                      </m:den>
                    </m:f>
                  </m:oMath>
                </a14:m>
                <a:r>
                  <a:rPr lang="en-US" altLang="zh-CN" sz="1500" b="0" i="1">
                    <a:solidFill>
                      <a:srgbClr val="010000"/>
                    </a:solidFill>
                    <a:effectLst/>
                    <a:latin typeface="Times New Roman" panose="02040503050406030204" pitchFamily="48" charset="0"/>
                    <a:ea typeface="Cambria Math" panose="02040503050406030204" pitchFamily="48" charset="0"/>
                  </a:rPr>
                  <a:t> </a:t>
                </a:r>
                <a:r>
                  <a:rPr lang="zh-CN" altLang="zh-CN" sz="2400" b="0" i="0" u="none">
                    <a:solidFill>
                      <a:srgbClr val="000000"/>
                    </a:solidFill>
                    <a:effectLst/>
                    <a:latin typeface="Times New Roman" pitchFamily="24"/>
                    <a:ea typeface="宋体" pitchFamily="24"/>
                  </a:rPr>
                  <a:t>的差</a:t>
                </a:r>
                <a:r>
                  <a:rPr lang="zh-CN" altLang="zh-CN" sz="2400" b="0" i="0" u="none">
                    <a:solidFill>
                      <a:srgbClr val="000000"/>
                    </a:solidFill>
                    <a:effectLst/>
                    <a:latin typeface="宋体" pitchFamily="24"/>
                    <a:ea typeface="宋体" pitchFamily="24"/>
                  </a:rPr>
                  <a:t>：</a:t>
                </a:r>
                <a:r>
                  <a:rPr lang="zh-CN" altLang="zh-CN" sz="100" b="0" i="0" spc="-100">
                    <a:solidFill>
                      <a:srgbClr val="FF0000"/>
                    </a:solidFill>
                    <a:effectLst/>
                    <a:latin typeface="Times New Roman" pitchFamily="24"/>
                    <a:ea typeface="宋体" pitchFamily="24"/>
                  </a:rPr>
                  <a:t> </a:t>
                </a:r>
                <a:r>
                  <a:rPr lang="zh-CN" altLang="zh-CN" sz="2400" b="0" i="0">
                    <a:solidFill>
                      <a:srgbClr val="FF0000"/>
                    </a:solidFill>
                    <a:effectLst/>
                    <a:uFill>
                      <a:solidFill>
                        <a:srgbClr val="000000"/>
                      </a:solidFill>
                    </a:uFill>
                    <a:latin typeface="Times New Roman" pitchFamily="24"/>
                    <a:ea typeface="宋体" pitchFamily="24"/>
                    <a:sym typeface="IsAddLine"/>
                  </a:rPr>
                  <a:t>　</a:t>
                </a:r>
                <a:r>
                  <a:rPr lang="en-US" altLang="zh-CN" sz="1500" b="0" i="1">
                    <a:solidFill>
                      <a:srgbClr val="FF0000"/>
                    </a:solidFill>
                    <a:effectLst/>
                    <a:uFill>
                      <a:solidFill>
                        <a:srgbClr val="000000"/>
                      </a:solidFill>
                    </a:uFill>
                    <a:latin typeface="Times New Roman" pitchFamily="24"/>
                    <a:ea typeface="宋体" pitchFamily="24"/>
                    <a:sym typeface="IsAddLine"/>
                  </a:rPr>
                  <a:t> </a:t>
                </a:r>
                <a:r>
                  <a:rPr lang="en-US" altLang="zh-CN" sz="2400" b="0" i="1">
                    <a:solidFill>
                      <a:srgbClr val="FF0000">
                        <a:alpha val="0"/>
                      </a:srgbClr>
                    </a:solidFill>
                    <a:effectLst/>
                    <a:uFill>
                      <a:solidFill>
                        <a:srgbClr val="000000"/>
                      </a:solidFill>
                    </a:uFill>
                    <a:latin typeface="Times New Roman" pitchFamily="24"/>
                    <a:ea typeface="宋体" pitchFamily="24"/>
                    <a:sym typeface="IsAddLine"/>
                  </a:rPr>
                  <a:t>x</a:t>
                </a:r>
                <a:r>
                  <a:rPr lang="en-US" altLang="zh-CN" sz="1500" b="0" i="1">
                    <a:solidFill>
                      <a:srgbClr val="FF0000">
                        <a:alpha val="0"/>
                      </a:srgbClr>
                    </a:solidFill>
                    <a:effectLst/>
                    <a:uFill>
                      <a:solidFill>
                        <a:srgbClr val="000000"/>
                      </a:solidFill>
                    </a:uFill>
                    <a:latin typeface="Times New Roman" pitchFamily="24"/>
                    <a:ea typeface="宋体" pitchFamily="24"/>
                    <a:sym typeface="IsAddLine"/>
                  </a:rPr>
                  <a:t> </a:t>
                </a:r>
                <a:r>
                  <a:rPr lang="zh-CN" altLang="zh-CN" sz="2400" b="0" i="0">
                    <a:solidFill>
                      <a:srgbClr val="FF0000">
                        <a:alpha val="0"/>
                      </a:srgbClr>
                    </a:solidFill>
                    <a:effectLst/>
                    <a:uFill>
                      <a:solidFill>
                        <a:srgbClr val="000000"/>
                      </a:solidFill>
                    </a:uFill>
                    <a:latin typeface="宋体" pitchFamily="24"/>
                    <a:ea typeface="宋体" pitchFamily="24"/>
                    <a:sym typeface="IsAddLine"/>
                  </a:rPr>
                  <a:t>－</a:t>
                </a:r>
                <a:r>
                  <a:rPr lang="en-US" altLang="zh-CN" sz="1500" b="0" i="1">
                    <a:solidFill>
                      <a:srgbClr val="FF0000">
                        <a:alpha val="0"/>
                      </a:srgbClr>
                    </a:solidFill>
                    <a:effectLst/>
                    <a:uFill>
                      <a:solidFill>
                        <a:srgbClr val="000000"/>
                      </a:solidFill>
                    </a:uFill>
                    <a:latin typeface="Times New Roman" panose="02040503050406030204" pitchFamily="48" charset="0"/>
                    <a:ea typeface="Cambria Math" panose="02040503050406030204" pitchFamily="48" charset="0"/>
                    <a:sym typeface="IsAddLine"/>
                  </a:rPr>
                  <a:t> </a:t>
                </a:r>
                <a14:m>
                  <m:oMath xmlns:m="http://schemas.openxmlformats.org/officeDocument/2006/math">
                    <m:f>
                      <m:fPr>
                        <m:ctrlPr>
                          <a:rPr lang="en-US" altLang="zh-CN" sz="2400" b="0" i="1"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sym typeface="IsAddLine"/>
                          </a:rPr>
                        </m:ctrlPr>
                      </m:fPr>
                      <m:num>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sym typeface="IsAddLine"/>
                          </a:rPr>
                          <m:t>1</m:t>
                        </m:r>
                      </m:num>
                      <m:den>
                        <m:r>
                          <a:rPr lang="en-US" altLang="zh-CN" sz="2400" b="0" i="1"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sym typeface="IsAddLine"/>
                          </a:rPr>
                          <m:t>2</m:t>
                        </m:r>
                      </m:den>
                    </m:f>
                  </m:oMath>
                </a14:m>
                <a:r>
                  <a:rPr lang="en-US" altLang="zh-CN" sz="1500" b="0" i="1">
                    <a:solidFill>
                      <a:srgbClr val="FF0000">
                        <a:alpha val="0"/>
                      </a:srgbClr>
                    </a:solidFill>
                    <a:effectLst/>
                    <a:uFill>
                      <a:solidFill>
                        <a:srgbClr val="000000"/>
                      </a:solidFill>
                    </a:uFill>
                    <a:latin typeface="Times New Roman" panose="02040503050406030204" pitchFamily="48" charset="0"/>
                    <a:ea typeface="Cambria Math" panose="02040503050406030204" pitchFamily="48" charset="0"/>
                    <a:sym typeface="IsAddLine"/>
                  </a:rPr>
                  <a:t> </a:t>
                </a:r>
                <a:r>
                  <a:rPr lang="en-US" altLang="zh-CN" sz="2400" b="0" i="1">
                    <a:solidFill>
                      <a:srgbClr val="FF0000">
                        <a:alpha val="0"/>
                      </a:srgbClr>
                    </a:solidFill>
                    <a:effectLst/>
                    <a:uFill>
                      <a:solidFill>
                        <a:srgbClr val="000000"/>
                      </a:solidFill>
                    </a:uFill>
                    <a:latin typeface="Times New Roman" pitchFamily="24"/>
                    <a:ea typeface="宋体" pitchFamily="24"/>
                    <a:sym typeface="IsAddLine"/>
                  </a:rPr>
                  <a:t>x</a:t>
                </a:r>
                <a:r>
                  <a:rPr lang="en-US" altLang="zh-CN" sz="1500" b="0" i="1">
                    <a:solidFill>
                      <a:srgbClr val="FF0000">
                        <a:alpha val="0"/>
                      </a:srgbClr>
                    </a:solidFill>
                    <a:effectLst/>
                    <a:uFill>
                      <a:solidFill>
                        <a:srgbClr val="000000"/>
                      </a:solidFill>
                    </a:uFill>
                    <a:latin typeface="Times New Roman" pitchFamily="24"/>
                    <a:ea typeface="宋体" pitchFamily="24"/>
                    <a:sym typeface="IsAddLine"/>
                  </a:rPr>
                  <a:t> </a:t>
                </a:r>
                <a:r>
                  <a:rPr lang="zh-CN" altLang="zh-CN" sz="2400" b="0" i="0">
                    <a:solidFill>
                      <a:srgbClr val="FF0000">
                        <a:alpha val="0"/>
                      </a:srgbClr>
                    </a:solidFill>
                    <a:effectLst/>
                    <a:uFill>
                      <a:solidFill>
                        <a:srgbClr val="000000"/>
                      </a:solidFill>
                    </a:uFill>
                    <a:latin typeface="Times New Roman" pitchFamily="24"/>
                    <a:ea typeface="宋体" pitchFamily="24"/>
                    <a:sym typeface="IsAddLine"/>
                  </a:rPr>
                  <a:t>　</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与</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的和的</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Times New Roman" pitchFamily="24"/>
                    <a:ea typeface="宋体" pitchFamily="24"/>
                  </a:rPr>
                  <a:t>倍</a:t>
                </a:r>
                <a:r>
                  <a:rPr lang="zh-CN" altLang="zh-CN" sz="2400" b="0" i="0" u="none">
                    <a:solidFill>
                      <a:srgbClr val="000000"/>
                    </a:solidFill>
                    <a:effectLst/>
                    <a:latin typeface="宋体" pitchFamily="24"/>
                    <a:ea typeface="宋体" pitchFamily="24"/>
                  </a:rPr>
                  <a:t>：</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与</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的倒数的和</a:t>
                </a:r>
                <a:r>
                  <a:rPr lang="zh-CN" altLang="zh-CN" sz="2400" b="0" i="0" u="none">
                    <a:solidFill>
                      <a:srgbClr val="000000"/>
                    </a:solidFill>
                    <a:effectLst/>
                    <a:latin typeface="宋体" pitchFamily="24"/>
                    <a:ea typeface="宋体" pitchFamily="24"/>
                  </a:rPr>
                  <a:t>：</a:t>
                </a:r>
                <a:r>
                  <a:rPr sz="3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7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两数的立方和</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6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mc:Choice>
        <mc:Fallback xmlns:a16="http://schemas.microsoft.com/office/drawing/2014/main" xmlns="">
          <p:sp>
            <p:nvSpPr>
              <p:cNvPr id="12337" name="yt_shape_12337"/>
              <p:cNvSpPr txBox="1">
                <a:spLocks noRot="1" noChangeAspect="1" noMove="1" noResize="1" noEditPoints="1" noAdjustHandles="1" noChangeArrowheads="1" noChangeShapeType="1" noTextEdit="1"/>
              </p:cNvSpPr>
              <p:nvPr/>
            </p:nvSpPr>
            <p:spPr>
              <a:xfrm>
                <a:off x="540000" y="900000"/>
                <a:ext cx="5770811" cy="2744790"/>
              </a:xfrm>
              <a:prstGeom prst="rect">
                <a:avLst/>
              </a:prstGeom>
              <a:blipFill>
                <a:blip r:embed="rId2"/>
                <a:stretch>
                  <a:fillRect l="-3277" t="-2000" r="-2220" b="-60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A14B0761-768D-E777-27BD-D77EBED456F0}"/>
                  </a:ext>
                </a:extLst>
              </p:cNvPr>
              <p:cNvSpPr txBox="1"/>
              <p:nvPr/>
            </p:nvSpPr>
            <p:spPr>
              <a:xfrm>
                <a:off x="3847239" y="1328682"/>
                <a:ext cx="1378649" cy="765061"/>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x</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x</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endParaRPr lang="zh-CN" altLang="en-US">
                  <a:solidFill>
                    <a:srgbClr val="FF0000"/>
                  </a:solidFill>
                </a:endParaRPr>
              </a:p>
            </p:txBody>
          </p:sp>
        </mc:Choice>
        <mc:Fallback xmlns:a16="http://schemas.microsoft.com/office/drawing/2014/main" xmlns="">
          <p:sp>
            <p:nvSpPr>
              <p:cNvPr id="2" name="文本框 1" descr="{'rangeId': 13, 'hasSerialNum': 1, 'pageBreak': True}">
                <a:extLst>
                  <a:ext uri="{FF2B5EF4-FFF2-40B4-BE49-F238E27FC236}">
                    <a16:creationId xmlns:a16="http://schemas.microsoft.com/office/drawing/2014/main" id="{A14B0761-768D-E777-27BD-D77EBED456F0}"/>
                  </a:ext>
                </a:extLst>
              </p:cNvPr>
              <p:cNvSpPr txBox="1">
                <a:spLocks noRot="1" noChangeAspect="1" noMove="1" noResize="1" noEditPoints="1" noAdjustHandles="1" noChangeArrowheads="1" noChangeShapeType="1" noTextEdit="1"/>
              </p:cNvSpPr>
              <p:nvPr/>
            </p:nvSpPr>
            <p:spPr>
              <a:xfrm>
                <a:off x="3847239" y="1328682"/>
                <a:ext cx="1378649" cy="765061"/>
              </a:xfrm>
              <a:prstGeom prst="rect">
                <a:avLst/>
              </a:prstGeom>
              <a:blipFill>
                <a:blip r:embed="rId3"/>
                <a:stretch>
                  <a:fillRect l="-6637" b="-5600"/>
                </a:stretch>
              </a:blipFill>
            </p:spPr>
            <p:txBody>
              <a:bodyPr/>
              <a:lstStyle/>
              <a:p>
                <a:r>
                  <a:rPr lang="zh-CN" altLang="en-US">
                    <a:noFill/>
                  </a:rPr>
                  <a:t> </a:t>
                </a:r>
              </a:p>
            </p:txBody>
          </p:sp>
        </mc:Fallback>
      </mc:AlternateContent>
      <p:cxnSp>
        <p:nvCxnSpPr>
          <p:cNvPr id="3" name="直接连接符 2">
            <a:extLst>
              <a:ext uri="{FF2B5EF4-FFF2-40B4-BE49-F238E27FC236}">
                <a16:creationId xmlns:a16="http://schemas.microsoft.com/office/drawing/2014/main" id="{180F7CD1-897F-7030-209E-C5976533EEE9}"/>
              </a:ext>
            </a:extLst>
          </p:cNvPr>
          <p:cNvCxnSpPr/>
          <p:nvPr/>
        </p:nvCxnSpPr>
        <p:spPr>
          <a:xfrm>
            <a:off x="3584825" y="2065987"/>
            <a:ext cx="1551051" cy="0"/>
          </a:xfrm>
          <a:prstGeom prst="line">
            <a:avLst/>
          </a:prstGeom>
          <a:ln w="16772">
            <a:solidFill>
              <a:srgbClr val="000000"/>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2D1F3904-1075-AE9B-28A8-72FBFD03E496}"/>
              </a:ext>
            </a:extLst>
          </p:cNvPr>
          <p:cNvSpPr txBox="1"/>
          <p:nvPr/>
        </p:nvSpPr>
        <p:spPr>
          <a:xfrm>
            <a:off x="3993289" y="2000131"/>
            <a:ext cx="20469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b</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CF796224-C216-624E-C122-021E92735EA4}"/>
                  </a:ext>
                </a:extLst>
              </p:cNvPr>
              <p:cNvSpPr txBox="1"/>
              <p:nvPr/>
            </p:nvSpPr>
            <p:spPr>
              <a:xfrm>
                <a:off x="4080602" y="2348880"/>
                <a:ext cx="1196086" cy="765061"/>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x</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rPr>
                  <a:t>＋</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endParaRPr lang="zh-CN" altLang="en-US">
                  <a:solidFill>
                    <a:srgbClr val="FF0000"/>
                  </a:solidFill>
                </a:endParaRPr>
              </a:p>
            </p:txBody>
          </p:sp>
        </mc:Choice>
        <mc:Fallback>
          <p:sp>
            <p:nvSpPr>
              <p:cNvPr id="5" name="文本框 4">
                <a:extLst>
                  <a:ext uri="{FF2B5EF4-FFF2-40B4-BE49-F238E27FC236}">
                    <a16:creationId xmlns:a16="http://schemas.microsoft.com/office/drawing/2014/main" id="{CF796224-C216-624E-C122-021E92735EA4}"/>
                  </a:ext>
                </a:extLst>
              </p:cNvPr>
              <p:cNvSpPr txBox="1">
                <a:spLocks noRot="1" noChangeAspect="1" noMove="1" noResize="1" noEditPoints="1" noAdjustHandles="1" noChangeArrowheads="1" noChangeShapeType="1" noTextEdit="1"/>
              </p:cNvSpPr>
              <p:nvPr/>
            </p:nvSpPr>
            <p:spPr>
              <a:xfrm>
                <a:off x="4080602" y="2348880"/>
                <a:ext cx="1196086" cy="765061"/>
              </a:xfrm>
              <a:prstGeom prst="rect">
                <a:avLst/>
              </a:prstGeom>
              <a:blipFill>
                <a:blip r:embed="rId4"/>
                <a:stretch>
                  <a:fillRect l="-7614" b="-5556"/>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A8F7EAC3-86A7-B4A0-6312-DE1222730031}"/>
              </a:ext>
            </a:extLst>
          </p:cNvPr>
          <p:cNvSpPr txBox="1"/>
          <p:nvPr/>
        </p:nvSpPr>
        <p:spPr>
          <a:xfrm>
            <a:off x="4498114" y="3147068"/>
            <a:ext cx="1345312"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a</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b</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P spid="6"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344" name="yt_shape_12344"/>
          <p:cNvSpPr txBox="1"/>
          <p:nvPr/>
        </p:nvSpPr>
        <p:spPr>
          <a:xfrm>
            <a:off x="540119" y="900000"/>
            <a:ext cx="11492915" cy="928652"/>
          </a:xfrm>
          <a:prstGeom prst="rect">
            <a:avLst/>
          </a:prstGeom>
        </p:spPr>
        <p:txBody>
          <a:bodyPr vert="horz" wrap="square" lIns="0" tIns="0" rIns="0" bIns="0" rtlCol="0">
            <a:noAutofit/>
          </a:bodyPr>
          <a:lstStyle/>
          <a:p>
            <a:pPr algn="l" eaLnBrk="1" latinLnBrk="0" hangingPunct="0">
              <a:lnSpc>
                <a:spcPct val="129999"/>
              </a:lnSpc>
            </a:pPr>
            <a:r>
              <a:rPr lang="en-US" altLang="zh-CN" sz="2500" b="0" i="0" u="none">
                <a:solidFill>
                  <a:srgbClr val="1EE3CF"/>
                </a:solidFill>
                <a:effectLst/>
                <a:latin typeface="Times New Roman" pitchFamily="25"/>
                <a:ea typeface="Times New Roman" pitchFamily="25"/>
                <a:sym typeface="Finished"/>
              </a:rPr>
              <a:t> </a:t>
            </a:r>
            <a:r>
              <a:rPr lang="en-US" altLang="zh-CN" sz="2400" b="0" i="0" u="none">
                <a:solidFill>
                  <a:srgbClr val="1EE3CF"/>
                </a:solidFill>
                <a:effectLst/>
                <a:latin typeface="Times New Roman" pitchFamily="24"/>
                <a:ea typeface="宋体" pitchFamily="24"/>
                <a:sym typeface=""/>
              </a:rPr>
              <a:t>               </a:t>
            </a:r>
            <a:r>
              <a:rPr lang="en-US" altLang="zh-CN" sz="1700" b="0" i="0" u="none">
                <a:solidFill>
                  <a:srgbClr val="1EE3CF"/>
                </a:solidFill>
                <a:effectLst/>
                <a:latin typeface="Times New Roman" pitchFamily="17"/>
                <a:ea typeface="宋体" pitchFamily="17"/>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列代数式时</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对</a:t>
            </a:r>
            <a:r>
              <a:rPr lang="en-US" altLang="zh-CN" sz="2400" b="0" i="0" u="none">
                <a:solidFill>
                  <a:srgbClr val="000000"/>
                </a:solidFill>
                <a:effectLst/>
                <a:latin typeface="黑体" pitchFamily="24"/>
                <a:ea typeface="黑体" pitchFamily="24"/>
              </a:rPr>
              <a:t>“</a:t>
            </a:r>
            <a:r>
              <a:rPr lang="zh-CN" altLang="zh-CN" sz="2400" b="0" i="0" u="none">
                <a:solidFill>
                  <a:srgbClr val="000000"/>
                </a:solidFill>
                <a:effectLst/>
                <a:latin typeface="Times New Roman" pitchFamily="24"/>
                <a:ea typeface="黑体" pitchFamily="24"/>
              </a:rPr>
              <a:t>平方差</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和</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黑体" pitchFamily="24"/>
                <a:ea typeface="黑体" pitchFamily="24"/>
              </a:rPr>
              <a:t>”</a:t>
            </a:r>
            <a:r>
              <a:rPr lang="zh-CN" altLang="zh-CN" sz="2400" b="0" i="0" u="none">
                <a:solidFill>
                  <a:srgbClr val="000000"/>
                </a:solidFill>
                <a:effectLst/>
                <a:latin typeface="Times New Roman" pitchFamily="24"/>
                <a:ea typeface="黑体" pitchFamily="24"/>
              </a:rPr>
              <a:t>与</a:t>
            </a:r>
            <a:r>
              <a:rPr lang="en-US" altLang="zh-CN" sz="2400" b="0" i="0" u="none">
                <a:solidFill>
                  <a:srgbClr val="000000"/>
                </a:solidFill>
                <a:effectLst/>
                <a:latin typeface="黑体" pitchFamily="24"/>
                <a:ea typeface="黑体" pitchFamily="24"/>
              </a:rPr>
              <a:t>“</a:t>
            </a:r>
            <a:r>
              <a:rPr lang="zh-CN" altLang="zh-CN" sz="2400" b="0" i="0" u="none">
                <a:solidFill>
                  <a:srgbClr val="000000"/>
                </a:solidFill>
                <a:effectLst/>
                <a:latin typeface="Times New Roman" pitchFamily="24"/>
                <a:ea typeface="黑体" pitchFamily="24"/>
              </a:rPr>
              <a:t>差</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和</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黑体" pitchFamily="24"/>
              </a:rPr>
              <a:t>的平方</a:t>
            </a:r>
            <a:r>
              <a:rPr lang="en-US" altLang="zh-CN" sz="2400" b="0" i="0" u="none">
                <a:solidFill>
                  <a:srgbClr val="000000"/>
                </a:solidFill>
                <a:effectLst/>
                <a:latin typeface="黑体" pitchFamily="24"/>
                <a:ea typeface="黑体" pitchFamily="24"/>
              </a:rPr>
              <a:t>”</a:t>
            </a:r>
            <a:r>
              <a:rPr lang="zh-CN" altLang="zh-CN" sz="2400" b="0" i="0" u="none">
                <a:solidFill>
                  <a:srgbClr val="000000"/>
                </a:solidFill>
                <a:effectLst/>
                <a:latin typeface="Times New Roman" pitchFamily="24"/>
                <a:ea typeface="黑体" pitchFamily="24"/>
                <a:sym typeface="_⨹_6_35cc2"/>
              </a:rPr>
              <a:t>理解错误而出</a:t>
            </a:r>
            <a:br>
              <a:rPr lang="zh-CN" altLang="zh-CN" sz="2400" b="0" i="0" u="none">
                <a:solidFill>
                  <a:srgbClr val="000000"/>
                </a:solidFill>
                <a:effectLst/>
                <a:latin typeface="Times New Roman" pitchFamily="24"/>
                <a:ea typeface="黑体" pitchFamily="24"/>
              </a:rPr>
            </a:br>
            <a:r>
              <a:rPr lang="zh-CN" altLang="zh-CN" sz="2400" b="0" i="0" u="none">
                <a:solidFill>
                  <a:srgbClr val="000000"/>
                </a:solidFill>
                <a:effectLst/>
                <a:latin typeface="Times New Roman" pitchFamily="24"/>
                <a:ea typeface="黑体" pitchFamily="24"/>
              </a:rPr>
              <a:t>错</a:t>
            </a:r>
          </a:p>
        </p:txBody>
      </p:sp>
      <p:sp>
        <p:nvSpPr>
          <p:cNvPr id="12345" name="yt_shape_12345"/>
          <p:cNvSpPr txBox="1"/>
          <p:nvPr/>
        </p:nvSpPr>
        <p:spPr>
          <a:xfrm>
            <a:off x="540000" y="1879440"/>
            <a:ext cx="6724405" cy="428515"/>
          </a:xfrm>
          <a:prstGeom prst="rect">
            <a:avLst/>
          </a:prstGeom>
        </p:spPr>
        <p:txBody>
          <a:bodyPr vert="horz" wrap="non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与</a:t>
            </a:r>
            <a:r>
              <a:rPr lang="en-US" altLang="zh-CN" sz="2400" b="0" i="0" u="none">
                <a:solidFill>
                  <a:srgbClr val="000000"/>
                </a:solidFill>
                <a:effectLst/>
                <a:latin typeface="Times New Roman" pitchFamily="24"/>
                <a:ea typeface="宋体" pitchFamily="24"/>
              </a:rPr>
              <a:t>9</a:t>
            </a:r>
            <a:r>
              <a:rPr lang="zh-CN" altLang="zh-CN" sz="2400" b="0" i="0" u="none">
                <a:solidFill>
                  <a:srgbClr val="000000"/>
                </a:solidFill>
                <a:effectLst/>
                <a:latin typeface="Times New Roman" pitchFamily="24"/>
                <a:ea typeface="宋体" pitchFamily="24"/>
              </a:rPr>
              <a:t>的平方差</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可以表示为</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00" u="sng">
                <a:solidFill>
                  <a:srgbClr val="000000"/>
                </a:solidFill>
                <a:uFill>
                  <a:solidFill>
                    <a:srgbClr val="000000"/>
                  </a:solidFill>
                </a:uFill>
                <a:latin typeface="Times New Roman"/>
              </a:rPr>
              <a:t> </a:t>
            </a:r>
            <a:r>
              <a:rPr sz="100" spc="-100">
                <a:latin typeface="Times New Roman"/>
              </a:rPr>
              <a:t>⁠</a:t>
            </a:r>
            <a:r>
              <a:rPr lang="zh-CN" altLang="zh-CN" sz="2400" b="0" i="0" u="none">
                <a:solidFill>
                  <a:srgbClr val="000000"/>
                </a:solidFill>
                <a:effectLst/>
                <a:latin typeface="宋体" pitchFamily="24"/>
                <a:ea typeface="宋体" pitchFamily="24"/>
                <a:sym typeface=",isEnd"/>
              </a:rPr>
              <a:t>；</a:t>
            </a:r>
          </a:p>
        </p:txBody>
      </p:sp>
      <p:sp>
        <p:nvSpPr>
          <p:cNvPr id="12346" name="yt_shape_12346"/>
          <p:cNvSpPr txBox="1"/>
          <p:nvPr/>
        </p:nvSpPr>
        <p:spPr>
          <a:xfrm>
            <a:off x="540000" y="2358743"/>
            <a:ext cx="6912149" cy="428515"/>
          </a:xfrm>
          <a:prstGeom prst="rect">
            <a:avLst/>
          </a:prstGeom>
        </p:spPr>
        <p:txBody>
          <a:bodyPr vert="horz" wrap="none" lIns="0" tIns="0" rIns="0" bIns="0" rtlCol="0">
            <a:noAutofit/>
          </a:bodyPr>
          <a:lstStyle/>
          <a:p>
            <a:pPr eaLnBrk="1" latinLnBrk="0" hangingPunct="0">
              <a:lnSpc>
                <a:spcPct val="129999"/>
              </a:lnSpc>
            </a:pP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与</a:t>
            </a:r>
            <a:r>
              <a:rPr lang="en-US" altLang="zh-CN" sz="2400" b="0" i="0" u="none">
                <a:solidFill>
                  <a:srgbClr val="000000"/>
                </a:solidFill>
                <a:effectLst/>
                <a:latin typeface="Times New Roman" pitchFamily="24"/>
                <a:ea typeface="宋体" pitchFamily="24"/>
              </a:rPr>
              <a:t>9</a:t>
            </a:r>
            <a:r>
              <a:rPr lang="zh-CN" altLang="zh-CN" sz="2400" b="0" i="0" u="none">
                <a:solidFill>
                  <a:srgbClr val="000000"/>
                </a:solidFill>
                <a:effectLst/>
                <a:latin typeface="Times New Roman" pitchFamily="24"/>
                <a:ea typeface="宋体" pitchFamily="24"/>
              </a:rPr>
              <a:t>的差的平方</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可以表示为</a:t>
            </a:r>
            <a:r>
              <a:rPr lang="zh-CN" altLang="zh-CN" sz="2400" b="0" i="0" u="none">
                <a:solidFill>
                  <a:srgbClr val="000000"/>
                </a:solidFill>
                <a:effectLst/>
                <a:latin typeface="宋体" pitchFamily="24"/>
                <a:ea typeface="宋体" pitchFamily="24"/>
              </a:rPr>
              <a:t>：</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6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pic>
        <p:nvPicPr>
          <p:cNvPr id="3" name="yt_shape_1722070803163">
            <a:extLst>
              <a:ext uri="{FF2B5EF4-FFF2-40B4-BE49-F238E27FC236}">
                <a16:creationId xmlns:a16="http://schemas.microsoft.com/office/drawing/2014/main" id="{694C035E-99FC-9F22-066E-CDCE50DE8A3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119" y="975465"/>
            <a:ext cx="1276542" cy="344369"/>
          </a:xfrm>
          <a:prstGeom prst="rect">
            <a:avLst/>
          </a:prstGeom>
        </p:spPr>
      </p:pic>
      <p:sp>
        <p:nvSpPr>
          <p:cNvPr id="2" name="文本框 1">
            <a:extLst>
              <a:ext uri="{FF2B5EF4-FFF2-40B4-BE49-F238E27FC236}">
                <a16:creationId xmlns:a16="http://schemas.microsoft.com/office/drawing/2014/main" id="{94B6A7B5-B7D8-6978-3535-1DC5F1703979}"/>
              </a:ext>
            </a:extLst>
          </p:cNvPr>
          <p:cNvSpPr txBox="1"/>
          <p:nvPr/>
        </p:nvSpPr>
        <p:spPr>
          <a:xfrm>
            <a:off x="5686961" y="1832634"/>
            <a:ext cx="1297687"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a</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9</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9616B8DC-BDC7-EA8F-9A33-51240E24758F}"/>
              </a:ext>
            </a:extLst>
          </p:cNvPr>
          <p:cNvSpPr txBox="1"/>
          <p:nvPr/>
        </p:nvSpPr>
        <p:spPr>
          <a:xfrm>
            <a:off x="5422039" y="2311937"/>
            <a:ext cx="190093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a</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9</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348" name="yt_shape_12348"/>
          <p:cNvSpPr txBox="1"/>
          <p:nvPr/>
        </p:nvSpPr>
        <p:spPr>
          <a:xfrm>
            <a:off x="540000" y="900000"/>
            <a:ext cx="3976345" cy="576312"/>
          </a:xfrm>
          <a:prstGeom prst="rect">
            <a:avLst/>
          </a:prstGeom>
        </p:spPr>
        <p:txBody>
          <a:bodyPr vert="horz" wrap="none" lIns="0" tIns="0" rIns="0" bIns="0" rtlCol="0">
            <a:no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rPr>
              <a:t> </a:t>
            </a:r>
            <a:r>
              <a:rPr lang="en-US" altLang="zh-CN" sz="3200" b="0" i="0" u="none" spc="30207">
                <a:solidFill>
                  <a:srgbClr val="1EE3CF"/>
                </a:solidFill>
                <a:effectLst/>
                <a:latin typeface="Times New Roman" pitchFamily="32"/>
                <a:ea typeface="宋体" pitchFamily="32"/>
              </a:rPr>
              <a:t> </a:t>
            </a:r>
          </a:p>
        </p:txBody>
      </p:sp>
      <p:pic>
        <p:nvPicPr>
          <p:cNvPr id="12347" name="yt_image_12347" title="H_50.49">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3936999" cy="641223"/>
          </a:xfrm>
          <a:prstGeom prst="rect">
            <a:avLst/>
          </a:prstGeom>
          <a:noFill/>
          <a:extLst>
            <a:ext uri="{909E8E84-426E-40DD-AFC4-6F175D3DCCD1}">
              <a14:hiddenFill xmlns:a14="http://schemas.microsoft.com/office/drawing/2010/main">
                <a:solidFill>
                  <a:srgbClr val="FFFFFF"/>
                </a:solidFill>
              </a14:hiddenFill>
            </a:ext>
          </a:extLst>
        </p:spPr>
      </p:pic>
      <p:sp>
        <p:nvSpPr>
          <p:cNvPr id="12350" name="yt_shape_12350"/>
          <p:cNvSpPr txBox="1"/>
          <p:nvPr/>
        </p:nvSpPr>
        <p:spPr>
          <a:xfrm>
            <a:off x="540120" y="1591869"/>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一个三位数的各数位上的数字之和等于</a:t>
            </a:r>
            <a:r>
              <a:rPr lang="en-US" altLang="zh-CN" sz="2400" b="0" i="0" u="none">
                <a:solidFill>
                  <a:srgbClr val="000000"/>
                </a:solidFill>
                <a:effectLst/>
                <a:latin typeface="Times New Roman" pitchFamily="24"/>
                <a:ea typeface="宋体" pitchFamily="24"/>
              </a:rPr>
              <a:t>12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且个位数字为</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十位数字为</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_4bd5b"/>
              </a:rPr>
              <a:t>则</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这个三位数可表示为</a:t>
            </a:r>
            <a:r>
              <a:rPr lang="zh-CN" altLang="zh-CN" sz="2400" b="0" i="0" u="none">
                <a:solidFill>
                  <a:srgbClr val="000000"/>
                </a:solidFill>
                <a:effectLst/>
                <a:latin typeface="宋体" pitchFamily="24"/>
                <a:ea typeface="宋体" pitchFamily="24"/>
              </a:rPr>
              <a:t>（</a:t>
            </a:r>
            <a:r>
              <a:rPr lang="zh-CN" altLang="zh-CN" sz="2400" b="0" i="0" u="none">
                <a:solidFill>
                  <a:srgbClr val="555369"/>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555369"/>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2351" name="yt_table_12351"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766278329"/>
              </p:ext>
            </p:extLst>
          </p:nvPr>
        </p:nvGraphicFramePr>
        <p:xfrm>
          <a:off x="540056" y="2551304"/>
          <a:ext cx="4891088" cy="1901952"/>
        </p:xfrm>
        <a:graphic>
          <a:graphicData uri="http://schemas.openxmlformats.org/drawingml/2006/table">
            <a:tbl>
              <a:tblPr/>
              <a:tblGrid>
                <a:gridCol w="4891088">
                  <a:extLst>
                    <a:ext uri="{9D8B030D-6E8A-4147-A177-3AD203B41FA5}">
                      <a16:colId xmlns:a16="http://schemas.microsoft.com/office/drawing/2014/main" val="10594"/>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6"/>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12000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7"/>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112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8"/>
                  </a:ext>
                </a:extLst>
              </a:tr>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100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12</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79"/>
                  </a:ext>
                </a:extLst>
              </a:tr>
            </a:tbl>
          </a:graphicData>
        </a:graphic>
      </p:graphicFrame>
      <p:sp>
        <p:nvSpPr>
          <p:cNvPr id="2" name="文本框 1">
            <a:extLst>
              <a:ext uri="{FF2B5EF4-FFF2-40B4-BE49-F238E27FC236}">
                <a16:creationId xmlns:a16="http://schemas.microsoft.com/office/drawing/2014/main" id="{0F408429-C2B0-BF3A-0A08-FAF293BD7635}"/>
              </a:ext>
            </a:extLst>
          </p:cNvPr>
          <p:cNvSpPr txBox="1"/>
          <p:nvPr/>
        </p:nvSpPr>
        <p:spPr>
          <a:xfrm>
            <a:off x="3802909" y="2020551"/>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2353" name="yt_shape_12353"/>
          <p:cNvSpPr txBox="1"/>
          <p:nvPr/>
        </p:nvSpPr>
        <p:spPr>
          <a:xfrm>
            <a:off x="540120" y="900000"/>
            <a:ext cx="11111999" cy="90864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某年某月的月历如图所示</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任意圈出一竖列上相邻的三个数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7_9ea68,isEnd"/>
              </a:rPr>
              <a:t>设中间的一个数</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为</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则其余两个数分别为</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7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和</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7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p:pic>
        <p:nvPicPr>
          <p:cNvPr id="12354" name="yt_image_12354" title="H_139.5">
            <a:extLst>
              <a:ext uri="">
                <a16:creationId xmlns:a16="http://schemas.microsoft.com/office/drawing/2014/main" xmlns:a14="http://schemas.microsoft.com/office/drawing/2010/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068005" y="2011799"/>
            <a:ext cx="2055988" cy="177165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2356" name="yt_shape_12356"/>
              <p:cNvSpPr txBox="1"/>
              <p:nvPr/>
            </p:nvSpPr>
            <p:spPr>
              <a:xfrm>
                <a:off x="540119" y="3833846"/>
                <a:ext cx="11492915" cy="2292038"/>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将</a:t>
                </a:r>
                <a:r>
                  <a:rPr lang="en-US" altLang="zh-CN" sz="2400" b="0" i="0" u="none">
                    <a:solidFill>
                      <a:srgbClr val="000000"/>
                    </a:solidFill>
                    <a:effectLst/>
                    <a:latin typeface="Times New Roman" pitchFamily="24"/>
                    <a:ea typeface="宋体" pitchFamily="24"/>
                  </a:rPr>
                  <a:t>6</a:t>
                </a:r>
                <a:r>
                  <a:rPr lang="zh-CN" altLang="zh-CN" sz="2400" b="0" i="0" u="none">
                    <a:solidFill>
                      <a:srgbClr val="000000"/>
                    </a:solidFill>
                    <a:effectLst/>
                    <a:latin typeface="Times New Roman" pitchFamily="24"/>
                    <a:ea typeface="宋体" pitchFamily="24"/>
                  </a:rPr>
                  <a:t>千克苹果和</a:t>
                </a:r>
                <a:r>
                  <a:rPr lang="en-US" altLang="zh-CN" sz="2400" b="0" i="0" u="none">
                    <a:solidFill>
                      <a:srgbClr val="000000"/>
                    </a:solidFill>
                    <a:effectLst/>
                    <a:latin typeface="Times New Roman" pitchFamily="24"/>
                    <a:ea typeface="宋体" pitchFamily="24"/>
                  </a:rPr>
                  <a:t>4</a:t>
                </a:r>
                <a:r>
                  <a:rPr lang="zh-CN" altLang="zh-CN" sz="2400" b="0" i="0" u="none">
                    <a:solidFill>
                      <a:srgbClr val="000000"/>
                    </a:solidFill>
                    <a:effectLst/>
                    <a:latin typeface="Times New Roman" pitchFamily="24"/>
                    <a:ea typeface="宋体" pitchFamily="24"/>
                  </a:rPr>
                  <a:t>千克橘子混合</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若苹果每千克</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橘子每千克</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b</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816eb,isEnd"/>
                  </a:rPr>
                  <a:t>则混合后</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的水果每千克的平均价格为</a:t>
                </a:r>
                <a:r>
                  <a:rPr sz="35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900" u="sng">
                    <a:solidFill>
                      <a:srgbClr val="000000"/>
                    </a:solidFill>
                    <a:uFill>
                      <a:solidFill>
                        <a:srgbClr val="000000"/>
                      </a:solidFill>
                    </a:uFill>
                    <a:latin typeface="Times New Roman"/>
                  </a:rPr>
                  <a:t> </a:t>
                </a:r>
                <a:r>
                  <a:rPr lang="zh-CN" altLang="zh-CN" sz="2400" b="0" i="0" u="none">
                    <a:solidFill>
                      <a:srgbClr val="000000"/>
                    </a:solidFill>
                    <a:effectLst/>
                    <a:latin typeface="Times New Roman" pitchFamily="24"/>
                    <a:ea typeface="宋体" pitchFamily="24"/>
                  </a:rPr>
                  <a:t>元</a:t>
                </a:r>
                <a:r>
                  <a:rPr lang="en-US"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en-US" altLang="zh-CN" sz="2400" b="0" i="0" u="none">
                    <a:solidFill>
                      <a:srgbClr val="000000"/>
                    </a:solidFill>
                    <a:effectLst/>
                    <a:latin typeface="Times New Roman" pitchFamily="24"/>
                    <a:ea typeface="宋体" pitchFamily="24"/>
                  </a:rPr>
                  <a:t>15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将</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个苹果分给一个小组的学生</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每人分得</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Times New Roman" pitchFamily="24"/>
                    <a:ea typeface="宋体" pitchFamily="24"/>
                  </a:rPr>
                  <a:t>个</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尚余</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Times New Roman" pitchFamily="24"/>
                    <a:ea typeface="宋体" pitchFamily="24"/>
                  </a:rPr>
                  <a:t>个</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用含</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x</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sym typeface="_⨹_6_5a2f2,isEnd"/>
                  </a:rPr>
                  <a:t>的代数式表示</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学生人数为</a:t>
                </a:r>
                <a:r>
                  <a:rPr sz="3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5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p:txBody>
          </p:sp>
        </mc:Choice>
        <mc:Fallback xmlns:a16="http://schemas.microsoft.com/office/drawing/2014/main" xmlns:m="http://schemas.openxmlformats.org/officeDocument/2006/math" xmlns="">
          <p:sp>
            <p:nvSpPr>
              <p:cNvPr id="12356" name="yt_shape_12356"/>
              <p:cNvSpPr txBox="1">
                <a:spLocks noRot="1" noChangeAspect="1" noMove="1" noResize="1" noEditPoints="1" noAdjustHandles="1" noChangeArrowheads="1" noChangeShapeType="1" noTextEdit="1"/>
              </p:cNvSpPr>
              <p:nvPr/>
            </p:nvSpPr>
            <p:spPr>
              <a:xfrm>
                <a:off x="540119" y="3833846"/>
                <a:ext cx="11492915" cy="2292038"/>
              </a:xfrm>
              <a:prstGeom prst="rect">
                <a:avLst/>
              </a:prstGeom>
              <a:blipFill>
                <a:blip r:embed="rId3"/>
                <a:stretch>
                  <a:fillRect l="-1645" t="-2394" b="-2394"/>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25C1B224-D03D-A124-5341-B54E52DF3354}"/>
              </a:ext>
            </a:extLst>
          </p:cNvPr>
          <p:cNvSpPr txBox="1"/>
          <p:nvPr/>
        </p:nvSpPr>
        <p:spPr>
          <a:xfrm>
            <a:off x="4385522" y="1328682"/>
            <a:ext cx="1124649"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7</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C407464C-0200-70CF-24D5-68BFBC0343B0}"/>
              </a:ext>
            </a:extLst>
          </p:cNvPr>
          <p:cNvSpPr txBox="1"/>
          <p:nvPr/>
        </p:nvSpPr>
        <p:spPr>
          <a:xfrm>
            <a:off x="5987309" y="1328682"/>
            <a:ext cx="1124649" cy="517983"/>
          </a:xfrm>
          <a:prstGeom prst="rect">
            <a:avLst/>
          </a:prstGeom>
          <a:noFill/>
        </p:spPr>
        <p:txBody>
          <a:bodyPr vert="horz" wrap="none" rtlCol="0">
            <a:noAutofit/>
          </a:bodyPr>
          <a:lstStyle/>
          <a:p>
            <a:pPr>
              <a:lnSpc>
                <a:spcPct val="129999"/>
              </a:lnSpc>
            </a:pPr>
            <a:r>
              <a:rPr kumimoji="0" lang="en-US" altLang="zh-CN" sz="24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x</a:t>
            </a:r>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7</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E76698CC-0D99-552A-A591-77E7CCCB14DA}"/>
                  </a:ext>
                </a:extLst>
              </p:cNvPr>
              <p:cNvSpPr txBox="1"/>
              <p:nvPr/>
            </p:nvSpPr>
            <p:spPr>
              <a:xfrm>
                <a:off x="4460133" y="4149080"/>
                <a:ext cx="1236028" cy="778841"/>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6</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𝑎</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+4</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𝑏</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10</m:t>
                        </m:r>
                      </m:den>
                    </m:f>
                  </m:oMath>
                </a14:m>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endParaRPr lang="zh-CN" altLang="en-US">
                  <a:solidFill>
                    <a:srgbClr val="FF0000"/>
                  </a:solidFill>
                </a:endParaRPr>
              </a:p>
            </p:txBody>
          </p:sp>
        </mc:Choice>
        <mc:Fallback>
          <p:sp>
            <p:nvSpPr>
              <p:cNvPr id="4" name="文本框 3">
                <a:extLst>
                  <a:ext uri="{FF2B5EF4-FFF2-40B4-BE49-F238E27FC236}">
                    <a16:creationId xmlns:a16="http://schemas.microsoft.com/office/drawing/2014/main" id="{E76698CC-0D99-552A-A591-77E7CCCB14DA}"/>
                  </a:ext>
                </a:extLst>
              </p:cNvPr>
              <p:cNvSpPr txBox="1">
                <a:spLocks noRot="1" noChangeAspect="1" noMove="1" noResize="1" noEditPoints="1" noAdjustHandles="1" noChangeArrowheads="1" noChangeShapeType="1" noTextEdit="1"/>
              </p:cNvSpPr>
              <p:nvPr/>
            </p:nvSpPr>
            <p:spPr>
              <a:xfrm>
                <a:off x="4460133" y="4149080"/>
                <a:ext cx="1236028" cy="778841"/>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26E6C4A5-E28F-3140-351B-D417E289513E}"/>
                  </a:ext>
                </a:extLst>
              </p:cNvPr>
              <p:cNvSpPr txBox="1"/>
              <p:nvPr/>
            </p:nvSpPr>
            <p:spPr>
              <a:xfrm>
                <a:off x="2326533" y="5301208"/>
                <a:ext cx="960756" cy="727278"/>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𝑥</m:t>
                        </m:r>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num>
                      <m:den>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r>
                  <a:rPr kumimoji="0" lang="en-US" altLang="zh-CN" sz="1500" b="0" i="1" strike="noStrike" kern="1200" cap="none" spc="0" normalizeH="0" baseline="0" noProof="0">
                    <a:ln>
                      <a:noFill/>
                    </a:ln>
                    <a:solidFill>
                      <a:srgbClr val="FF0000"/>
                    </a:solidFill>
                    <a:effectLst/>
                    <a:uLnTx/>
                    <a:uFill>
                      <a:solidFill>
                        <a:srgbClr val="000000"/>
                      </a:solidFill>
                    </a:uFill>
                    <a:latin typeface="Times New Roman" panose="02040503050406030204" pitchFamily="48" charset="0"/>
                    <a:ea typeface="Cambria Math" panose="02040503050406030204" pitchFamily="48" charset="0"/>
                  </a:rPr>
                  <a:t> </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rPr>
                  <a:t>　</a:t>
                </a:r>
                <a:endParaRPr lang="zh-CN" altLang="en-US">
                  <a:solidFill>
                    <a:srgbClr val="FF0000"/>
                  </a:solidFill>
                </a:endParaRPr>
              </a:p>
            </p:txBody>
          </p:sp>
        </mc:Choice>
        <mc:Fallback>
          <p:sp>
            <p:nvSpPr>
              <p:cNvPr id="5" name="文本框 4">
                <a:extLst>
                  <a:ext uri="{FF2B5EF4-FFF2-40B4-BE49-F238E27FC236}">
                    <a16:creationId xmlns:a16="http://schemas.microsoft.com/office/drawing/2014/main" id="{26E6C4A5-E28F-3140-351B-D417E289513E}"/>
                  </a:ext>
                </a:extLst>
              </p:cNvPr>
              <p:cNvSpPr txBox="1">
                <a:spLocks noRot="1" noChangeAspect="1" noMove="1" noResize="1" noEditPoints="1" noAdjustHandles="1" noChangeArrowheads="1" noChangeShapeType="1" noTextEdit="1"/>
              </p:cNvSpPr>
              <p:nvPr/>
            </p:nvSpPr>
            <p:spPr>
              <a:xfrm>
                <a:off x="2326533" y="5301208"/>
                <a:ext cx="960756" cy="727278"/>
              </a:xfrm>
              <a:prstGeom prst="rect">
                <a:avLst/>
              </a:prstGeom>
              <a:blipFill>
                <a:blip r:embed="rId5"/>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1665</Words>
  <Application>Microsoft Office PowerPoint</Application>
  <PresentationFormat>宽屏</PresentationFormat>
  <Paragraphs>122</Paragraphs>
  <Slides>15</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15</vt:i4>
      </vt:variant>
    </vt:vector>
  </HeadingPairs>
  <TitlesOfParts>
    <vt:vector size="27" baseType="lpstr">
      <vt:lpstr>等线</vt:lpstr>
      <vt:lpstr>等线 Light</vt:lpstr>
      <vt:lpstr>黑体</vt:lpstr>
      <vt:lpstr>楷体</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3204169298@qq.com</cp:lastModifiedBy>
  <cp:revision>9</cp:revision>
  <dcterms:created xsi:type="dcterms:W3CDTF">2024-07-27T08:54:53Z</dcterms:created>
  <dcterms:modified xsi:type="dcterms:W3CDTF">2024-07-27T13:10:39Z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