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3" r:id="rId7"/>
    <p:sldId id="374" r:id="rId8"/>
    <p:sldId id="377" r:id="rId9"/>
    <p:sldId id="379" r:id="rId10"/>
    <p:sldId id="383" r:id="rId11"/>
    <p:sldId id="385" r:id="rId12"/>
    <p:sldId id="386" r:id="rId13"/>
    <p:sldId id="394" r:id="rId14"/>
    <p:sldId id="396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9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7" name="yt_shape_1015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56" name="yt_image_1015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9" name="yt_shape_10159"/>
          <p:cNvSpPr txBox="1"/>
          <p:nvPr/>
        </p:nvSpPr>
        <p:spPr>
          <a:xfrm>
            <a:off x="540000" y="1597583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在下列四个同学所画的数轴中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160" name="yt_image_10160" title="H_87.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29250"/>
            <a:ext cx="4182631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2" name="yt_shape_10162"/>
          <p:cNvSpPr txBox="1"/>
          <p:nvPr/>
        </p:nvSpPr>
        <p:spPr>
          <a:xfrm>
            <a:off x="540120" y="338736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的点在原点的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e391,isEnd"/>
              </a:rPr>
              <a:t>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的点在原点的右侧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距离原点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BC5F19-F493-E8E3-C51D-39CDE6BA093D}"/>
              </a:ext>
            </a:extLst>
          </p:cNvPr>
          <p:cNvSpPr txBox="1"/>
          <p:nvPr/>
        </p:nvSpPr>
        <p:spPr>
          <a:xfrm>
            <a:off x="6926989" y="15507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A0C141-93DA-E098-E9C6-160CF01CAD95}"/>
              </a:ext>
            </a:extLst>
          </p:cNvPr>
          <p:cNvSpPr txBox="1"/>
          <p:nvPr/>
        </p:nvSpPr>
        <p:spPr>
          <a:xfrm>
            <a:off x="6469909" y="334055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B5412A-00A9-B0DB-7EED-50D143665C89}"/>
              </a:ext>
            </a:extLst>
          </p:cNvPr>
          <p:cNvSpPr txBox="1"/>
          <p:nvPr/>
        </p:nvSpPr>
        <p:spPr>
          <a:xfrm>
            <a:off x="5784109" y="381604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1" name="yt_shape_10221"/>
          <p:cNvSpPr txBox="1"/>
          <p:nvPr/>
        </p:nvSpPr>
        <p:spPr>
          <a:xfrm>
            <a:off x="540000" y="900000"/>
            <a:ext cx="713176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原点在点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个单位长度处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224" name="yt_image_10224" title="H_45.219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1804170"/>
            <a:ext cx="3122749" cy="35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26" name="yt_image_10226" title="H_14.7071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432" y="2684151"/>
            <a:ext cx="3236997" cy="186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9" name="yt_shape_10229"/>
          <p:cNvSpPr txBox="1"/>
          <p:nvPr/>
        </p:nvSpPr>
        <p:spPr>
          <a:xfrm>
            <a:off x="540119" y="306896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在数轴上找一点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15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使它与点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9528"/>
              </a:rPr>
              <a:t>表示什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B62D13-573D-2624-9C1E-9D15D8ABCAB0}"/>
              </a:ext>
            </a:extLst>
          </p:cNvPr>
          <p:cNvSpPr txBox="1"/>
          <p:nvPr/>
        </p:nvSpPr>
        <p:spPr>
          <a:xfrm>
            <a:off x="449989" y="1804170"/>
            <a:ext cx="7014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原点在点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个单位长度处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17F701-97C0-A917-32D0-B6D1D0B5376F}"/>
              </a:ext>
            </a:extLst>
          </p:cNvPr>
          <p:cNvSpPr txBox="1"/>
          <p:nvPr/>
        </p:nvSpPr>
        <p:spPr>
          <a:xfrm>
            <a:off x="450108" y="3497642"/>
            <a:ext cx="3051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44A873-E34C-80F9-A340-35E703F7F6B0}"/>
              </a:ext>
            </a:extLst>
          </p:cNvPr>
          <p:cNvSpPr txBox="1"/>
          <p:nvPr/>
        </p:nvSpPr>
        <p:spPr>
          <a:xfrm>
            <a:off x="450108" y="4924106"/>
            <a:ext cx="3526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8" name="yt_shape_1023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37" name="yt_image_1023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0" name="yt_shape_10240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个单位长度的圆从原点沿数轴向右滚动一周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9b32,isEnd"/>
              </a:rPr>
              <a:t>圆上的一点由原点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41" name="yt_image_10241" title="H_45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3398" y="2709382"/>
            <a:ext cx="2165203" cy="58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335249-65A8-F6D6-DF20-9B3208AB1D93}"/>
              </a:ext>
            </a:extLst>
          </p:cNvPr>
          <p:cNvSpPr txBox="1"/>
          <p:nvPr/>
        </p:nvSpPr>
        <p:spPr>
          <a:xfrm>
            <a:off x="4374409" y="2026265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yt_shape_10249"/>
          <p:cNvSpPr txBox="1"/>
          <p:nvPr/>
        </p:nvSpPr>
        <p:spPr>
          <a:xfrm>
            <a:off x="540119" y="383561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f60a,isEnd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厘米的数轴上随意画出一条长为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8d16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盖住的整数点有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384B75-500F-3EC0-C6C8-38934F805BEF}"/>
              </a:ext>
            </a:extLst>
          </p:cNvPr>
          <p:cNvSpPr txBox="1"/>
          <p:nvPr/>
        </p:nvSpPr>
        <p:spPr>
          <a:xfrm>
            <a:off x="7308107" y="37888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EE9A20-D4D6-A1A9-799B-C9D73938CF87}"/>
              </a:ext>
            </a:extLst>
          </p:cNvPr>
          <p:cNvSpPr txBox="1"/>
          <p:nvPr/>
        </p:nvSpPr>
        <p:spPr>
          <a:xfrm>
            <a:off x="1059708" y="426429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A55962-22CE-F5BD-EDBE-CC7FA283EBCF}"/>
              </a:ext>
            </a:extLst>
          </p:cNvPr>
          <p:cNvSpPr txBox="1"/>
          <p:nvPr/>
        </p:nvSpPr>
        <p:spPr>
          <a:xfrm>
            <a:off x="3307608" y="521527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43" name="yt_shape_10243"/>
          <p:cNvSpPr txBox="1"/>
          <p:nvPr/>
        </p:nvSpPr>
        <p:spPr>
          <a:xfrm>
            <a:off x="695400" y="924436"/>
            <a:ext cx="954107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探究与发现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2A8AB6-2F4F-1C80-1684-EE53F76E8AF4}"/>
              </a:ext>
            </a:extLst>
          </p:cNvPr>
          <p:cNvSpPr txBox="1"/>
          <p:nvPr/>
        </p:nvSpPr>
        <p:spPr>
          <a:xfrm>
            <a:off x="5024989" y="182860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1800D4-A02E-1E0B-1974-2A2C8E2DEF2A}"/>
              </a:ext>
            </a:extLst>
          </p:cNvPr>
          <p:cNvSpPr txBox="1"/>
          <p:nvPr/>
        </p:nvSpPr>
        <p:spPr>
          <a:xfrm>
            <a:off x="5024989" y="230409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E66104-4220-6024-85D5-78D6C3CD7C81}"/>
              </a:ext>
            </a:extLst>
          </p:cNvPr>
          <p:cNvSpPr txBox="1"/>
          <p:nvPr/>
        </p:nvSpPr>
        <p:spPr>
          <a:xfrm>
            <a:off x="2738989" y="27795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37E589-5ACE-7F8B-E83F-184821395B21}"/>
              </a:ext>
            </a:extLst>
          </p:cNvPr>
          <p:cNvSpPr txBox="1"/>
          <p:nvPr/>
        </p:nvSpPr>
        <p:spPr>
          <a:xfrm>
            <a:off x="5634589" y="277958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A273F60-01F6-9892-AB82-69A5A36C63B1}"/>
              </a:ext>
            </a:extLst>
          </p:cNvPr>
          <p:cNvSpPr txBox="1"/>
          <p:nvPr/>
        </p:nvSpPr>
        <p:spPr>
          <a:xfrm>
            <a:off x="3348589" y="32550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2" name="yt_shape_1025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251" name="yt_image_102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4" name="yt_shape_10254"/>
          <p:cNvSpPr txBox="1"/>
          <p:nvPr/>
        </p:nvSpPr>
        <p:spPr>
          <a:xfrm>
            <a:off x="540000" y="1350999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数轴上的点与有理数间的关系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所有的有理数都可用数轴上的点来表示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7b7ff"/>
              </a:rPr>
              <a:t>但数轴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上的点表示的数不一定都是有理数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4" name="yt_shape_1016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63" name="yt_image_10163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6" name="yt_shape_10166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数轴的概念及画法</a:t>
            </a:r>
          </a:p>
        </p:txBody>
      </p:sp>
      <p:sp>
        <p:nvSpPr>
          <p:cNvPr id="10167" name="yt_shape_10167"/>
          <p:cNvSpPr txBox="1"/>
          <p:nvPr/>
        </p:nvSpPr>
        <p:spPr>
          <a:xfrm>
            <a:off x="540000" y="2102862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最准确的是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68" name="yt_table_1016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682453"/>
              </p:ext>
            </p:extLst>
          </p:nvPr>
        </p:nvGraphicFramePr>
        <p:xfrm>
          <a:off x="540056" y="2582165"/>
          <a:ext cx="6215063" cy="1901952"/>
        </p:xfrm>
        <a:graphic>
          <a:graphicData uri="http://schemas.openxmlformats.org/drawingml/2006/table">
            <a:tbl>
              <a:tblPr/>
              <a:tblGrid>
                <a:gridCol w="621506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正方向的一条直线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有单位长度的一条直线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规定了原点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正方向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单位长度的直线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pic>
        <p:nvPicPr>
          <p:cNvPr id="3" name="yt_shape_1722070562415">
            <a:extLst>
              <a:ext uri="{FF2B5EF4-FFF2-40B4-BE49-F238E27FC236}">
                <a16:creationId xmlns:a16="http://schemas.microsoft.com/office/drawing/2014/main" id="{9DEBD965-0D38-217A-7CF5-D1DFD46E3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EDD755-491D-02A1-BACA-2A0B3438299E}"/>
              </a:ext>
            </a:extLst>
          </p:cNvPr>
          <p:cNvSpPr txBox="1"/>
          <p:nvPr/>
        </p:nvSpPr>
        <p:spPr>
          <a:xfrm>
            <a:off x="6317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0" name="yt_shape_10170"/>
          <p:cNvSpPr txBox="1"/>
          <p:nvPr/>
        </p:nvSpPr>
        <p:spPr>
          <a:xfrm>
            <a:off x="540000" y="900000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下列数轴表示正确的是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171" name="yt_image_10171" title="H_87.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816035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8A6421-6E81-7451-7C4B-49422D432B00}"/>
              </a:ext>
            </a:extLst>
          </p:cNvPr>
          <p:cNvSpPr txBox="1"/>
          <p:nvPr/>
        </p:nvSpPr>
        <p:spPr>
          <a:xfrm>
            <a:off x="4488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3" name="yt_shape_10173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数轴上的点与有理数的关系</a:t>
            </a:r>
          </a:p>
        </p:txBody>
      </p:sp>
      <p:sp>
        <p:nvSpPr>
          <p:cNvPr id="10174" name="yt_shape_10174"/>
          <p:cNvSpPr txBox="1"/>
          <p:nvPr/>
        </p:nvSpPr>
        <p:spPr>
          <a:xfrm>
            <a:off x="540000" y="1399565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数轴上蝴蝶所在点表示的数可能为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6" name="yt_table_101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662919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</a:tbl>
          </a:graphicData>
        </a:graphic>
      </p:graphicFrame>
      <p:pic>
        <p:nvPicPr>
          <p:cNvPr id="10175" name="yt_image_10175_skip" title="H_22.8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6817" y="1878868"/>
            <a:ext cx="1543006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8" name="yt_shape_10178"/>
          <p:cNvSpPr txBox="1"/>
          <p:nvPr/>
        </p:nvSpPr>
        <p:spPr>
          <a:xfrm>
            <a:off x="540000" y="2405039"/>
            <a:ext cx="87844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的点在原点的左边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79" name="yt_table_1017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481631"/>
              </p:ext>
            </p:extLst>
          </p:nvPr>
        </p:nvGraphicFramePr>
        <p:xfrm>
          <a:off x="540056" y="2884342"/>
          <a:ext cx="73856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以上皆有可能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</a:tbl>
          </a:graphicData>
        </a:graphic>
      </p:graphicFrame>
      <p:sp>
        <p:nvSpPr>
          <p:cNvPr id="10181" name="yt_shape_10181"/>
          <p:cNvSpPr txBox="1"/>
          <p:nvPr/>
        </p:nvSpPr>
        <p:spPr>
          <a:xfrm>
            <a:off x="540000" y="3885896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信阳潢川县期末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下列各数对应的点中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离原点最远的是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82" name="yt_table_101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380663"/>
              </p:ext>
            </p:extLst>
          </p:nvPr>
        </p:nvGraphicFramePr>
        <p:xfrm>
          <a:off x="540056" y="4365199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</a:tbl>
          </a:graphicData>
        </a:graphic>
      </p:graphicFrame>
      <p:pic>
        <p:nvPicPr>
          <p:cNvPr id="3" name="yt_shape_1722070562489">
            <a:extLst>
              <a:ext uri="{FF2B5EF4-FFF2-40B4-BE49-F238E27FC236}">
                <a16:creationId xmlns:a16="http://schemas.microsoft.com/office/drawing/2014/main" id="{EA0A47B1-0673-14E6-18ED-38C954651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EB2DD9-15AA-B338-BBEE-02EF9E6B4FEE}"/>
              </a:ext>
            </a:extLst>
          </p:cNvPr>
          <p:cNvSpPr txBox="1"/>
          <p:nvPr/>
        </p:nvSpPr>
        <p:spPr>
          <a:xfrm>
            <a:off x="6926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2F9D5C-E265-7B9B-4BBC-8949561EDF02}"/>
              </a:ext>
            </a:extLst>
          </p:cNvPr>
          <p:cNvSpPr txBox="1"/>
          <p:nvPr/>
        </p:nvSpPr>
        <p:spPr>
          <a:xfrm>
            <a:off x="83366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9FF3C2-F63C-1E49-4673-CCF655D83038}"/>
              </a:ext>
            </a:extLst>
          </p:cNvPr>
          <p:cNvSpPr txBox="1"/>
          <p:nvPr/>
        </p:nvSpPr>
        <p:spPr>
          <a:xfrm>
            <a:off x="10584589" y="38390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84" name="yt_shape_10184"/>
              <p:cNvSpPr txBox="1"/>
              <p:nvPr/>
            </p:nvSpPr>
            <p:spPr>
              <a:xfrm>
                <a:off x="540119" y="900000"/>
                <a:ext cx="7184659" cy="15726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画出数轴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并在数轴上表示下列各数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84" name="yt_shape_10184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7184659" cy="1572610"/>
              </a:xfrm>
              <a:prstGeom prst="rect">
                <a:avLst/>
              </a:prstGeom>
              <a:blipFill>
                <a:blip r:embed="rId2"/>
                <a:stretch>
                  <a:fillRect l="-2632" t="-3488" b="-104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89" name="yt_shape_10189"/>
          <p:cNvSpPr txBox="1"/>
          <p:nvPr/>
        </p:nvSpPr>
        <p:spPr>
          <a:xfrm>
            <a:off x="540119" y="2686480"/>
            <a:ext cx="4210896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203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88" name="yt_image_10188" title="H_50.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440" y="2730824"/>
            <a:ext cx="4169305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C1C282-A4FF-8373-A2C0-22DE392F29F7}"/>
              </a:ext>
            </a:extLst>
          </p:cNvPr>
          <p:cNvSpPr txBox="1"/>
          <p:nvPr/>
        </p:nvSpPr>
        <p:spPr>
          <a:xfrm>
            <a:off x="450108" y="2002544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yt_shape_10191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数轴上两点之间的距离</a:t>
            </a:r>
          </a:p>
        </p:txBody>
      </p:sp>
      <p:sp>
        <p:nvSpPr>
          <p:cNvPr id="10192" name="yt_shape_10192"/>
          <p:cNvSpPr txBox="1"/>
          <p:nvPr/>
        </p:nvSpPr>
        <p:spPr>
          <a:xfrm>
            <a:off x="540000" y="1399565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的点和原点的距离是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93" name="yt_table_10193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630694"/>
                  </p:ext>
                </p:extLst>
              </p:nvPr>
            </p:nvGraphicFramePr>
            <p:xfrm>
              <a:off x="540056" y="1878868"/>
              <a:ext cx="8767128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193" name="yt_table_10193" descr="{&quot;rangeId&quot;:13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630694"/>
                  </p:ext>
                </p:extLst>
              </p:nvPr>
            </p:nvGraphicFramePr>
            <p:xfrm>
              <a:off x="540056" y="1878868"/>
              <a:ext cx="8767128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5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057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155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103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94" name="yt_shape_10194"/>
          <p:cNvSpPr txBox="1"/>
          <p:nvPr/>
        </p:nvSpPr>
        <p:spPr>
          <a:xfrm>
            <a:off x="540119" y="256508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沿数轴的正方向移动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a979"/>
              </a:rPr>
              <a:t>个单位长度到达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95" name="yt_table_1019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080784"/>
              </p:ext>
            </p:extLst>
          </p:nvPr>
        </p:nvGraphicFramePr>
        <p:xfrm>
          <a:off x="540056" y="3524522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pic>
        <p:nvPicPr>
          <p:cNvPr id="3" name="yt_shape_1722070562575">
            <a:extLst>
              <a:ext uri="{FF2B5EF4-FFF2-40B4-BE49-F238E27FC236}">
                <a16:creationId xmlns:a16="http://schemas.microsoft.com/office/drawing/2014/main" id="{C91CDA72-DC8E-D332-2CC3-795D0804E4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E46735-1C51-D09F-B3BD-FFDDCEBA4DD0}"/>
              </a:ext>
            </a:extLst>
          </p:cNvPr>
          <p:cNvSpPr txBox="1"/>
          <p:nvPr/>
        </p:nvSpPr>
        <p:spPr>
          <a:xfrm>
            <a:off x="6164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9827A7-5880-1A16-9206-0B76B6108BA9}"/>
              </a:ext>
            </a:extLst>
          </p:cNvPr>
          <p:cNvSpPr txBox="1"/>
          <p:nvPr/>
        </p:nvSpPr>
        <p:spPr>
          <a:xfrm>
            <a:off x="4364883" y="29937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7" name="yt_shape_10197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没有分类讨论而漏解</a:t>
            </a:r>
          </a:p>
        </p:txBody>
      </p:sp>
      <p:sp>
        <p:nvSpPr>
          <p:cNvPr id="10198" name="yt_shape_1019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沿数轴移动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cb19"/>
              </a:rPr>
              <a:t>所表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99" name="yt_table_101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30841"/>
              </p:ext>
            </p:extLst>
          </p:nvPr>
        </p:nvGraphicFramePr>
        <p:xfrm>
          <a:off x="540056" y="2359000"/>
          <a:ext cx="48104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pic>
        <p:nvPicPr>
          <p:cNvPr id="3" name="yt_shape_1722070562644">
            <a:extLst>
              <a:ext uri="{FF2B5EF4-FFF2-40B4-BE49-F238E27FC236}">
                <a16:creationId xmlns:a16="http://schemas.microsoft.com/office/drawing/2014/main" id="{5C392FE2-06E5-7DA7-66BA-92B60E81F1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757DBF-F4B2-7F6F-AEED-62CE51DF838C}"/>
              </a:ext>
            </a:extLst>
          </p:cNvPr>
          <p:cNvSpPr txBox="1"/>
          <p:nvPr/>
        </p:nvSpPr>
        <p:spPr>
          <a:xfrm>
            <a:off x="22789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2" name="yt_shape_1020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201" name="yt_image_10201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4" name="yt_shape_10204"/>
          <p:cNvSpPr txBox="1"/>
          <p:nvPr/>
        </p:nvSpPr>
        <p:spPr>
          <a:xfrm>
            <a:off x="540000" y="1591869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两点之间的有理数的点有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5" name="yt_table_102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201916"/>
              </p:ext>
            </p:extLst>
          </p:nvPr>
        </p:nvGraphicFramePr>
        <p:xfrm>
          <a:off x="540056" y="2071172"/>
          <a:ext cx="9181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无数个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</a:tbl>
          </a:graphicData>
        </a:graphic>
      </p:graphicFrame>
      <p:sp>
        <p:nvSpPr>
          <p:cNvPr id="10207" name="yt_shape_10207"/>
          <p:cNvSpPr txBox="1"/>
          <p:nvPr/>
        </p:nvSpPr>
        <p:spPr>
          <a:xfrm>
            <a:off x="540120" y="25973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626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09" name="yt_table_102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644915"/>
              </p:ext>
            </p:extLst>
          </p:nvPr>
        </p:nvGraphicFramePr>
        <p:xfrm>
          <a:off x="540056" y="3556778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</a:tbl>
          </a:graphicData>
        </a:graphic>
      </p:graphicFrame>
      <p:pic>
        <p:nvPicPr>
          <p:cNvPr id="10208" name="yt_image_10208_skip" title="H_34.4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31512" y="3556778"/>
            <a:ext cx="2518525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1" name="yt_shape_10211"/>
          <p:cNvSpPr txBox="1"/>
          <p:nvPr/>
        </p:nvSpPr>
        <p:spPr>
          <a:xfrm>
            <a:off x="540120" y="408294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衡阳船山实验中学单元卷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数轴上一个动点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14c7"/>
              </a:rPr>
              <a:t>个单位长度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ac06"/>
              </a:rPr>
              <a:t>表示的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13" name="yt_table_1021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867139"/>
              </p:ext>
            </p:extLst>
          </p:nvPr>
        </p:nvGraphicFramePr>
        <p:xfrm>
          <a:off x="540056" y="552251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p:pic>
        <p:nvPicPr>
          <p:cNvPr id="10212" name="yt_image_10212_skip" title="H_72.173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52945" y="5522515"/>
            <a:ext cx="2997198" cy="91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F6B86E-F251-4100-96AD-041D14F42555}"/>
              </a:ext>
            </a:extLst>
          </p:cNvPr>
          <p:cNvSpPr txBox="1"/>
          <p:nvPr/>
        </p:nvSpPr>
        <p:spPr>
          <a:xfrm>
            <a:off x="82985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1FFCD8-FC98-E093-960E-545CDC6FA03A}"/>
              </a:ext>
            </a:extLst>
          </p:cNvPr>
          <p:cNvSpPr txBox="1"/>
          <p:nvPr/>
        </p:nvSpPr>
        <p:spPr>
          <a:xfrm>
            <a:off x="4215659" y="30260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203C56-9099-3300-4E7D-0CB33CD9B6B5}"/>
              </a:ext>
            </a:extLst>
          </p:cNvPr>
          <p:cNvSpPr txBox="1"/>
          <p:nvPr/>
        </p:nvSpPr>
        <p:spPr>
          <a:xfrm>
            <a:off x="1669309" y="49871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5" name="yt_shape_1021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小华在写作业时不慎将一些污渍弄到数轴上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4b6d,isEnd"/>
              </a:rPr>
              <a:t>可知污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渍盖住的整数共有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16" name="yt_image_10216" title="H_38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1454" y="2011799"/>
            <a:ext cx="3969090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18" name="yt_shape_10218"/>
          <p:cNvSpPr txBox="1"/>
          <p:nvPr/>
        </p:nvSpPr>
        <p:spPr>
          <a:xfrm>
            <a:off x="540120" y="25562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将一刻度尺放在数轴上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262e,isEnd"/>
              </a:rPr>
              <a:t>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度尺上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分别对应数轴上的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219" name="yt_image_10219" title="H_58.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55989" y="3668053"/>
            <a:ext cx="4680021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AC8FC0-564A-1C33-1115-EEBDAAE5E4BE}"/>
              </a:ext>
            </a:extLst>
          </p:cNvPr>
          <p:cNvSpPr txBox="1"/>
          <p:nvPr/>
        </p:nvSpPr>
        <p:spPr>
          <a:xfrm>
            <a:off x="31933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5929D8-8222-EDCF-4470-A47DC3192BC6}"/>
              </a:ext>
            </a:extLst>
          </p:cNvPr>
          <p:cNvSpPr txBox="1"/>
          <p:nvPr/>
        </p:nvSpPr>
        <p:spPr>
          <a:xfrm>
            <a:off x="9730633" y="29849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1263</Words>
  <Application>Microsoft Office PowerPoint</Application>
  <PresentationFormat>宽屏</PresentationFormat>
  <Paragraphs>119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12</cp:revision>
  <dcterms:created xsi:type="dcterms:W3CDTF">2024-07-27T08:54:53Z</dcterms:created>
  <dcterms:modified xsi:type="dcterms:W3CDTF">2024-07-27T10:08:31Z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