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0" r:id="rId6"/>
    <p:sldId id="372" r:id="rId7"/>
    <p:sldId id="374" r:id="rId8"/>
    <p:sldId id="376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4" name="yt_shape_11984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83" name="yt_image_1198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6" name="yt_shape_11986"/>
          <p:cNvSpPr txBox="1"/>
          <p:nvPr/>
        </p:nvSpPr>
        <p:spPr>
          <a:xfrm>
            <a:off x="540000" y="1603297"/>
            <a:ext cx="32492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250" b="0" i="0" u="none">
                <a:solidFill>
                  <a:srgbClr val="1EE3CF"/>
                </a:solidFill>
                <a:effectLst/>
                <a:latin typeface="Times New Roman" pitchFamily="22"/>
                <a:ea typeface="Times New Roman" pitchFamily="2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用计算器计算</a:t>
            </a:r>
          </a:p>
        </p:txBody>
      </p:sp>
      <p:sp>
        <p:nvSpPr>
          <p:cNvPr id="11987" name="yt_shape_11987"/>
          <p:cNvSpPr txBox="1"/>
          <p:nvPr/>
        </p:nvSpPr>
        <p:spPr>
          <a:xfrm>
            <a:off x="540000" y="2082600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计算器上用于开启计算器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使之工作的键是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88" name="yt_table_11988" title="H_53.8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768473"/>
              </p:ext>
            </p:extLst>
          </p:nvPr>
        </p:nvGraphicFramePr>
        <p:xfrm>
          <a:off x="540056" y="2561903"/>
          <a:ext cx="8278179" cy="683514"/>
        </p:xfrm>
        <a:graphic>
          <a:graphicData uri="http://schemas.openxmlformats.org/drawingml/2006/table">
            <a:tbl>
              <a:tblPr/>
              <a:tblGrid>
                <a:gridCol w="2302193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  <a:gridCol w="2284730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2346643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  <a:gridCol w="1344613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300" b="0" i="0" u="none">
                          <a:solidFill>
                            <a:srgbClr val="1EE3CF"/>
                          </a:solidFill>
                          <a:effectLst/>
                          <a:latin typeface="Times New Roman" pitchFamily="33"/>
                          <a:ea typeface="Times New Roman" pitchFamily="33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</a:t>
                      </a:r>
                      <a:r>
                        <a:rPr lang="en-US" altLang="zh-CN" sz="100" b="0" i="0" u="none">
                          <a:solidFill>
                            <a:srgbClr val="1EE3CF"/>
                          </a:solidFill>
                          <a:effectLst/>
                          <a:latin typeface="Times New Roman" pitchFamily="1"/>
                          <a:ea typeface="宋体" pitchFamily="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200" b="0" i="0" u="none">
                          <a:solidFill>
                            <a:srgbClr val="1EE3CF"/>
                          </a:solidFill>
                          <a:effectLst/>
                          <a:latin typeface="Times New Roman" pitchFamily="32"/>
                          <a:ea typeface="Times New Roman" pitchFamily="32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</a:t>
                      </a:r>
                      <a:r>
                        <a:rPr lang="en-US" altLang="zh-CN" sz="200" b="0" i="0" u="none">
                          <a:solidFill>
                            <a:srgbClr val="1EE3CF"/>
                          </a:solidFill>
                          <a:effectLst/>
                          <a:latin typeface="Times New Roman" pitchFamily="2"/>
                          <a:ea typeface="宋体" pitchFamily="2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450" b="0" i="0" u="none">
                          <a:solidFill>
                            <a:srgbClr val="1EE3CF"/>
                          </a:solidFill>
                          <a:effectLst/>
                          <a:latin typeface="Times New Roman" pitchFamily="34"/>
                          <a:ea typeface="Times New Roman" pitchFamily="34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</a:t>
                      </a:r>
                      <a:r>
                        <a:rPr lang="en-US" altLang="zh-CN" sz="1900" b="0" i="0" u="none">
                          <a:solidFill>
                            <a:srgbClr val="1EE3CF"/>
                          </a:solidFill>
                          <a:effectLst/>
                          <a:latin typeface="Times New Roman" pitchFamily="19"/>
                          <a:ea typeface="宋体" pitchFamily="19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900" b="0" i="0" u="none">
                          <a:solidFill>
                            <a:srgbClr val="1EE3CF"/>
                          </a:solidFill>
                          <a:effectLst/>
                          <a:latin typeface="Times New Roman" pitchFamily="29"/>
                          <a:ea typeface="Times New Roman" pitchFamily="29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</a:t>
                      </a:r>
                      <a:r>
                        <a:rPr lang="en-US" altLang="zh-CN" sz="2100" b="0" i="0" u="none">
                          <a:solidFill>
                            <a:srgbClr val="1EE3CF"/>
                          </a:solidFill>
                          <a:effectLst/>
                          <a:latin typeface="Times New Roman" pitchFamily="21"/>
                          <a:ea typeface="宋体" pitchFamily="2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7"/>
                  </a:ext>
                </a:extLst>
              </a:tr>
            </a:tbl>
          </a:graphicData>
        </a:graphic>
      </p:graphicFrame>
      <p:pic>
        <p:nvPicPr>
          <p:cNvPr id="3" name="yt_shape_1722070758736">
            <a:extLst>
              <a:ext uri="{FF2B5EF4-FFF2-40B4-BE49-F238E27FC236}">
                <a16:creationId xmlns:a16="http://schemas.microsoft.com/office/drawing/2014/main" id="{694EAEEB-EC17-03AB-F116-2A81C6F419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69208"/>
            <a:ext cx="1084452" cy="292550"/>
          </a:xfrm>
          <a:prstGeom prst="rect">
            <a:avLst/>
          </a:prstGeom>
        </p:spPr>
      </p:pic>
      <p:pic>
        <p:nvPicPr>
          <p:cNvPr id="5" name="yt_shape_1722070758809">
            <a:extLst>
              <a:ext uri="{FF2B5EF4-FFF2-40B4-BE49-F238E27FC236}">
                <a16:creationId xmlns:a16="http://schemas.microsoft.com/office/drawing/2014/main" id="{0EC59517-23FC-8F51-79B9-5A4773CF0F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2692029"/>
            <a:ext cx="412939" cy="423262"/>
          </a:xfrm>
          <a:prstGeom prst="rect">
            <a:avLst/>
          </a:prstGeom>
        </p:spPr>
      </p:pic>
      <p:pic>
        <p:nvPicPr>
          <p:cNvPr id="7" name="yt_shape_1722070758869">
            <a:extLst>
              <a:ext uri="{FF2B5EF4-FFF2-40B4-BE49-F238E27FC236}">
                <a16:creationId xmlns:a16="http://schemas.microsoft.com/office/drawing/2014/main" id="{44E3EB7F-042B-C033-3CAB-F3E0662CC1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849" y="2699738"/>
            <a:ext cx="412942" cy="407844"/>
          </a:xfrm>
          <a:prstGeom prst="rect">
            <a:avLst/>
          </a:prstGeom>
        </p:spPr>
      </p:pic>
      <p:pic>
        <p:nvPicPr>
          <p:cNvPr id="9" name="yt_shape_1722070758928">
            <a:extLst>
              <a:ext uri="{FF2B5EF4-FFF2-40B4-BE49-F238E27FC236}">
                <a16:creationId xmlns:a16="http://schemas.microsoft.com/office/drawing/2014/main" id="{F5D2783C-088D-4D54-909A-37B6A07995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579" y="2677407"/>
            <a:ext cx="474852" cy="452506"/>
          </a:xfrm>
          <a:prstGeom prst="rect">
            <a:avLst/>
          </a:prstGeom>
        </p:spPr>
      </p:pic>
      <p:pic>
        <p:nvPicPr>
          <p:cNvPr id="11" name="yt_shape_1722070758988">
            <a:extLst>
              <a:ext uri="{FF2B5EF4-FFF2-40B4-BE49-F238E27FC236}">
                <a16:creationId xmlns:a16="http://schemas.microsoft.com/office/drawing/2014/main" id="{8299F758-CB32-2092-9BE3-C6C9E1BEC0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685" y="2723254"/>
            <a:ext cx="387539" cy="3608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00BC65-9BF5-8277-61A8-40D9DE170E70}"/>
              </a:ext>
            </a:extLst>
          </p:cNvPr>
          <p:cNvSpPr txBox="1"/>
          <p:nvPr/>
        </p:nvSpPr>
        <p:spPr>
          <a:xfrm>
            <a:off x="7231789" y="20357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0" name="yt_shape_11990"/>
          <p:cNvSpPr txBox="1"/>
          <p:nvPr/>
        </p:nvSpPr>
        <p:spPr>
          <a:xfrm>
            <a:off x="540000" y="900000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使用计算器时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下列按键顺序正确的是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1" name="yt_table_11991" title="H_255.0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215922"/>
              </p:ext>
            </p:extLst>
          </p:nvPr>
        </p:nvGraphicFramePr>
        <p:xfrm>
          <a:off x="540056" y="1379303"/>
          <a:ext cx="8024814" cy="3239262"/>
        </p:xfrm>
        <a:graphic>
          <a:graphicData uri="http://schemas.openxmlformats.org/drawingml/2006/table">
            <a:tbl>
              <a:tblPr/>
              <a:tblGrid>
                <a:gridCol w="8024814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）：</a:t>
                      </a:r>
                      <a:r>
                        <a:rPr lang="en-US" altLang="zh-CN" sz="4000" b="0" i="0" u="none">
                          <a:solidFill>
                            <a:srgbClr val="1EE3CF"/>
                          </a:solidFill>
                          <a:effectLst/>
                          <a:latin typeface="Times New Roman" pitchFamily="40"/>
                          <a:ea typeface="Times New Roman" pitchFamily="40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            </a:t>
                      </a:r>
                      <a:r>
                        <a:rPr lang="en-US" altLang="zh-CN" sz="1300" b="0" i="0" u="none">
                          <a:solidFill>
                            <a:srgbClr val="1EE3CF"/>
                          </a:solidFill>
                          <a:effectLst/>
                          <a:latin typeface="Times New Roman" pitchFamily="13"/>
                          <a:ea typeface="宋体" pitchFamily="13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3900" b="0" i="0" u="none">
                          <a:solidFill>
                            <a:srgbClr val="1EE3CF"/>
                          </a:solidFill>
                          <a:effectLst/>
                          <a:latin typeface="Times New Roman" pitchFamily="39"/>
                          <a:ea typeface="Times New Roman" pitchFamily="39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</a:t>
                      </a:r>
                      <a:r>
                        <a:rPr lang="en-US" altLang="zh-CN" sz="2300" b="0" i="0" u="none">
                          <a:solidFill>
                            <a:srgbClr val="1EE3CF"/>
                          </a:solidFill>
                          <a:effectLst/>
                          <a:latin typeface="Times New Roman" pitchFamily="23"/>
                          <a:ea typeface="宋体" pitchFamily="23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4350" b="0" i="0" u="none">
                          <a:solidFill>
                            <a:srgbClr val="1EE3CF"/>
                          </a:solidFill>
                          <a:effectLst/>
                          <a:latin typeface="Times New Roman" pitchFamily="44"/>
                          <a:ea typeface="Times New Roman" pitchFamily="44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                  </a:t>
                      </a:r>
                      <a:r>
                        <a:rPr lang="en-US" altLang="zh-CN" sz="1100" b="0" i="0" u="none">
                          <a:solidFill>
                            <a:srgbClr val="1EE3CF"/>
                          </a:solidFill>
                          <a:effectLst/>
                          <a:latin typeface="Times New Roman" pitchFamily="11"/>
                          <a:ea typeface="宋体" pitchFamily="1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）：</a:t>
                      </a:r>
                      <a:r>
                        <a:rPr lang="en-US" altLang="zh-CN" sz="4100" b="0" i="0" u="none">
                          <a:solidFill>
                            <a:srgbClr val="1EE3CF"/>
                          </a:solidFill>
                          <a:effectLst/>
                          <a:latin typeface="Times New Roman" pitchFamily="41"/>
                          <a:ea typeface="Times New Roman" pitchFamily="41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                </a:t>
                      </a:r>
                      <a:r>
                        <a:rPr lang="en-US" altLang="zh-CN" sz="100" b="0" i="0" u="none">
                          <a:solidFill>
                            <a:srgbClr val="1EE3CF"/>
                          </a:solidFill>
                          <a:effectLst/>
                          <a:latin typeface="Times New Roman" pitchFamily="1"/>
                          <a:ea typeface="宋体" pitchFamily="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</a:tbl>
          </a:graphicData>
        </a:graphic>
      </p:graphicFrame>
      <p:pic>
        <p:nvPicPr>
          <p:cNvPr id="3" name="yt_shape_1722070759100">
            <a:extLst>
              <a:ext uri="{FF2B5EF4-FFF2-40B4-BE49-F238E27FC236}">
                <a16:creationId xmlns:a16="http://schemas.microsoft.com/office/drawing/2014/main" id="{63BCEFA5-8F03-E335-4B4F-D38525A52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119" y="1452362"/>
            <a:ext cx="4435665" cy="646363"/>
          </a:xfrm>
          <a:prstGeom prst="rect">
            <a:avLst/>
          </a:prstGeom>
        </p:spPr>
      </p:pic>
      <p:pic>
        <p:nvPicPr>
          <p:cNvPr id="5" name="yt_shape_1722070759203">
            <a:extLst>
              <a:ext uri="{FF2B5EF4-FFF2-40B4-BE49-F238E27FC236}">
                <a16:creationId xmlns:a16="http://schemas.microsoft.com/office/drawing/2014/main" id="{6B156794-1143-2FEB-F4F2-354FB20667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656" y="2246820"/>
            <a:ext cx="3168842" cy="622594"/>
          </a:xfrm>
          <a:prstGeom prst="rect">
            <a:avLst/>
          </a:prstGeom>
        </p:spPr>
      </p:pic>
      <p:pic>
        <p:nvPicPr>
          <p:cNvPr id="7" name="yt_shape_1722070759315">
            <a:extLst>
              <a:ext uri="{FF2B5EF4-FFF2-40B4-BE49-F238E27FC236}">
                <a16:creationId xmlns:a16="http://schemas.microsoft.com/office/drawing/2014/main" id="{E7ED04E7-CD08-4F01-4843-67AC100F4A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256" y="3016675"/>
            <a:ext cx="4897627" cy="717374"/>
          </a:xfrm>
          <a:prstGeom prst="rect">
            <a:avLst/>
          </a:prstGeom>
        </p:spPr>
      </p:pic>
      <p:pic>
        <p:nvPicPr>
          <p:cNvPr id="9" name="yt_shape_1722070759419">
            <a:extLst>
              <a:ext uri="{FF2B5EF4-FFF2-40B4-BE49-F238E27FC236}">
                <a16:creationId xmlns:a16="http://schemas.microsoft.com/office/drawing/2014/main" id="{F049C965-45E4-53BA-DBAF-93FF096FFC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19" y="3878754"/>
            <a:ext cx="4705540" cy="6673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8A07D9-AB41-FFC7-FA6C-75C66099A1DC}"/>
              </a:ext>
            </a:extLst>
          </p:cNvPr>
          <p:cNvSpPr txBox="1"/>
          <p:nvPr/>
        </p:nvSpPr>
        <p:spPr>
          <a:xfrm>
            <a:off x="6622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3" name="yt_shape_11993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某同学在用计算器计算若干个有理数加减运算时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得到的运算结果为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2e59,isEnd"/>
              </a:rPr>
              <a:t>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错误输入为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那么正确答案应为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F13980-8E9E-61D2-9CBD-A3C0F0F28F45}"/>
              </a:ext>
            </a:extLst>
          </p:cNvPr>
          <p:cNvSpPr txBox="1"/>
          <p:nvPr/>
        </p:nvSpPr>
        <p:spPr>
          <a:xfrm>
            <a:off x="7155707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341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656709-FBD2-FEA2-4C43-9AECC35F834C}"/>
              </a:ext>
            </a:extLst>
          </p:cNvPr>
          <p:cNvSpPr txBox="1"/>
          <p:nvPr/>
        </p:nvSpPr>
        <p:spPr>
          <a:xfrm>
            <a:off x="4260108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748A27-D78A-AC00-E93C-DDB37A0CE264}"/>
              </a:ext>
            </a:extLst>
          </p:cNvPr>
          <p:cNvSpPr txBox="1"/>
          <p:nvPr/>
        </p:nvSpPr>
        <p:spPr>
          <a:xfrm>
            <a:off x="3244108" y="275514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B41FF2-A6A8-BEC7-507A-BDE7D361AF7B}"/>
              </a:ext>
            </a:extLst>
          </p:cNvPr>
          <p:cNvSpPr txBox="1"/>
          <p:nvPr/>
        </p:nvSpPr>
        <p:spPr>
          <a:xfrm>
            <a:off x="5631708" y="323063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591CA2-2800-7752-3DA2-ECD85C090DCC}"/>
              </a:ext>
            </a:extLst>
          </p:cNvPr>
          <p:cNvSpPr txBox="1"/>
          <p:nvPr/>
        </p:nvSpPr>
        <p:spPr>
          <a:xfrm>
            <a:off x="4463308" y="370612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1BC5A4-9F5B-42DC-99BA-2D6F5742A5CA}"/>
              </a:ext>
            </a:extLst>
          </p:cNvPr>
          <p:cNvSpPr txBox="1"/>
          <p:nvPr/>
        </p:nvSpPr>
        <p:spPr>
          <a:xfrm>
            <a:off x="5784108" y="4181610"/>
            <a:ext cx="165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0" name="yt_shape_12000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按键顺序没有弄明白导致错误</a:t>
            </a:r>
          </a:p>
        </p:txBody>
      </p:sp>
      <p:sp>
        <p:nvSpPr>
          <p:cNvPr id="12001" name="yt_shape_12001"/>
          <p:cNvSpPr txBox="1"/>
          <p:nvPr/>
        </p:nvSpPr>
        <p:spPr>
          <a:xfrm>
            <a:off x="540000" y="1399565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按键顺序是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02" name="yt_table_12002" title="H_286.2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886667"/>
              </p:ext>
            </p:extLst>
          </p:nvPr>
        </p:nvGraphicFramePr>
        <p:xfrm>
          <a:off x="540000" y="1774122"/>
          <a:ext cx="6961188" cy="3328414"/>
        </p:xfrm>
        <a:graphic>
          <a:graphicData uri="http://schemas.openxmlformats.org/drawingml/2006/table">
            <a:tbl>
              <a:tblPr/>
              <a:tblGrid>
                <a:gridCol w="6961188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</a:tblGrid>
              <a:tr h="593002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80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38"/>
                          <a:ea typeface="Times New Roman" pitchFamily="38"/>
                          <a:sym typeface="Finished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                       </a:t>
                      </a:r>
                      <a:r>
                        <a:rPr lang="en-US" altLang="zh-CN" sz="10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1"/>
                          <a:ea typeface="宋体" pitchFamily="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  <a:tr h="546186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50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35"/>
                          <a:ea typeface="Times New Roman" pitchFamily="35"/>
                          <a:sym typeface="Finished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                         </a:t>
                      </a:r>
                      <a:r>
                        <a:rPr lang="en-US" altLang="zh-CN" sz="20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2"/>
                          <a:ea typeface="宋体" pitchFamily="2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  <a:tr h="585199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75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38"/>
                          <a:ea typeface="Times New Roman" pitchFamily="38"/>
                          <a:sym typeface="Finished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                                 </a:t>
                      </a:r>
                      <a:r>
                        <a:rPr lang="en-US" altLang="zh-CN" sz="1100" b="0" i="0" u="none" dirty="0">
                          <a:solidFill>
                            <a:srgbClr val="1EE3CF"/>
                          </a:solidFill>
                          <a:effectLst/>
                          <a:latin typeface="Times New Roman" pitchFamily="11"/>
                          <a:ea typeface="宋体" pitchFamily="1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  <a:tr h="1139188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endParaRPr lang="en-US" altLang="zh-CN" sz="2300" b="0" i="0" u="none" dirty="0">
                        <a:solidFill>
                          <a:srgbClr val="1EE3CF"/>
                        </a:solidFill>
                        <a:effectLst/>
                        <a:latin typeface="Times New Roman" pitchFamily="23"/>
                        <a:ea typeface="宋体" pitchFamily="23"/>
                        <a:sym typeface=""/>
                      </a:endParaRPr>
                    </a:p>
                  </a:txBody>
                  <a:tcPr marL="0" marR="0" marT="0" marB="0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</a:tbl>
          </a:graphicData>
        </a:graphic>
      </p:graphicFrame>
      <p:pic>
        <p:nvPicPr>
          <p:cNvPr id="3" name="yt_shape_1722070759489">
            <a:extLst>
              <a:ext uri="{FF2B5EF4-FFF2-40B4-BE49-F238E27FC236}">
                <a16:creationId xmlns:a16="http://schemas.microsoft.com/office/drawing/2014/main" id="{A9B6E8FA-E328-EAA6-BE9A-A23EE869C1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pic>
        <p:nvPicPr>
          <p:cNvPr id="5" name="yt_shape_1722070759568">
            <a:extLst>
              <a:ext uri="{FF2B5EF4-FFF2-40B4-BE49-F238E27FC236}">
                <a16:creationId xmlns:a16="http://schemas.microsoft.com/office/drawing/2014/main" id="{0E3F7597-8982-041C-A54C-6D976164F9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1951902"/>
            <a:ext cx="5229415" cy="606789"/>
          </a:xfrm>
          <a:prstGeom prst="rect">
            <a:avLst/>
          </a:prstGeom>
        </p:spPr>
      </p:pic>
      <p:pic>
        <p:nvPicPr>
          <p:cNvPr id="7" name="yt_shape_1722070759627">
            <a:extLst>
              <a:ext uri="{FF2B5EF4-FFF2-40B4-BE49-F238E27FC236}">
                <a16:creationId xmlns:a16="http://schemas.microsoft.com/office/drawing/2014/main" id="{F5F92929-7EE8-DB4F-C696-6AE09FD319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2703552"/>
            <a:ext cx="5375467" cy="549764"/>
          </a:xfrm>
          <a:prstGeom prst="rect">
            <a:avLst/>
          </a:prstGeom>
        </p:spPr>
      </p:pic>
      <p:pic>
        <p:nvPicPr>
          <p:cNvPr id="9" name="yt_shape_1722070759688">
            <a:extLst>
              <a:ext uri="{FF2B5EF4-FFF2-40B4-BE49-F238E27FC236}">
                <a16:creationId xmlns:a16="http://schemas.microsoft.com/office/drawing/2014/main" id="{244D1CFE-6531-CA7A-829C-66C48756F6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3393251"/>
            <a:ext cx="6021577" cy="606737"/>
          </a:xfrm>
          <a:prstGeom prst="rect">
            <a:avLst/>
          </a:prstGeom>
        </p:spPr>
      </p:pic>
      <p:pic>
        <p:nvPicPr>
          <p:cNvPr id="11" name="yt_shape_1722070759749">
            <a:extLst>
              <a:ext uri="{FF2B5EF4-FFF2-40B4-BE49-F238E27FC236}">
                <a16:creationId xmlns:a16="http://schemas.microsoft.com/office/drawing/2014/main" id="{2330F1CA-33D4-B70B-922D-B708B19F93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4081200"/>
            <a:ext cx="5867590" cy="127062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02E2CE-A9FA-D61C-CE4D-AA884A9CCFCD}"/>
              </a:ext>
            </a:extLst>
          </p:cNvPr>
          <p:cNvSpPr txBox="1"/>
          <p:nvPr/>
        </p:nvSpPr>
        <p:spPr>
          <a:xfrm>
            <a:off x="6571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5" name="yt_shape_1200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04" name="yt_image_1200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07" name="yt_shape_12007"/>
          <p:cNvSpPr txBox="1"/>
          <p:nvPr/>
        </p:nvSpPr>
        <p:spPr>
          <a:xfrm>
            <a:off x="540000" y="1591869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在计算器上按照如图所示的程序进行操作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008" name="yt_shape_12008"/>
          <p:cNvSpPr txBox="1"/>
          <p:nvPr/>
        </p:nvSpPr>
        <p:spPr>
          <a:xfrm>
            <a:off x="540000" y="2071172"/>
            <a:ext cx="57098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显示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endParaRPr lang="zh-CN" altLang="zh-CN" sz="2400" b="0" i="0" u="none">
              <a:solidFill>
                <a:srgbClr val="000000"/>
              </a:solidFill>
              <a:effectLst/>
              <a:latin typeface="宋体" pitchFamily="24"/>
              <a:ea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12009" name="yt_shape_12009"/>
          <p:cNvSpPr txBox="1"/>
          <p:nvPr/>
        </p:nvSpPr>
        <p:spPr>
          <a:xfrm>
            <a:off x="540000" y="2550475"/>
            <a:ext cx="73898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分别是输入的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个数及相应的计算结果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010" name="yt_table_1201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154046"/>
              </p:ext>
            </p:extLst>
          </p:nvPr>
        </p:nvGraphicFramePr>
        <p:xfrm>
          <a:off x="540000" y="3182142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92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2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2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4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41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012" name="yt_shape_12012"/>
          <p:cNvSpPr txBox="1"/>
          <p:nvPr/>
        </p:nvSpPr>
        <p:spPr>
          <a:xfrm>
            <a:off x="540000" y="4585748"/>
            <a:ext cx="93054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当在计算器上输入的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计算器输出的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13" name="yt_table_1201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79558"/>
              </p:ext>
            </p:extLst>
          </p:nvPr>
        </p:nvGraphicFramePr>
        <p:xfrm>
          <a:off x="540056" y="5065051"/>
          <a:ext cx="9029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p:sp>
        <p:nvSpPr>
          <p:cNvPr id="2" name="yt_shape_矩形_2">
            <a:extLst>
              <a:ext uri="{FF2B5EF4-FFF2-40B4-BE49-F238E27FC236}">
                <a16:creationId xmlns:a16="http://schemas.microsoft.com/office/drawing/2014/main" id="{9562A4E5-E28D-A0B7-DAE6-C46947F3E200}"/>
              </a:ext>
            </a:extLst>
          </p:cNvPr>
          <p:cNvSpPr/>
          <p:nvPr/>
        </p:nvSpPr>
        <p:spPr>
          <a:xfrm>
            <a:off x="540000" y="2134672"/>
            <a:ext cx="792226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F29CED38-708B-41ED-8DE6-FA4824F93F2E}"/>
              </a:ext>
            </a:extLst>
          </p:cNvPr>
          <p:cNvSpPr/>
          <p:nvPr/>
        </p:nvSpPr>
        <p:spPr>
          <a:xfrm>
            <a:off x="3526088" y="2134672"/>
            <a:ext cx="2668651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yt_shape_1722070759890">
            <a:extLst>
              <a:ext uri="{FF2B5EF4-FFF2-40B4-BE49-F238E27FC236}">
                <a16:creationId xmlns:a16="http://schemas.microsoft.com/office/drawing/2014/main" id="{403E1A41-E709-70CD-DD8A-800D56ED48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163" y="2071172"/>
            <a:ext cx="1936757" cy="42437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4A56205-2688-6F76-4A02-BFAD97472BE8}"/>
              </a:ext>
            </a:extLst>
          </p:cNvPr>
          <p:cNvSpPr txBox="1"/>
          <p:nvPr/>
        </p:nvSpPr>
        <p:spPr>
          <a:xfrm>
            <a:off x="8835164" y="45389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5" name="yt_shape_12015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用计算器计算并填空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  <a:tabLst>
                <a:tab pos="2779780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  <a:tabLst>
                <a:tab pos="2779780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根据发现的规律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7b9e,isEnd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某种细菌在培养过程中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细菌每半小时分裂一次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由一个分裂为两个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3756,isEnd"/>
              </a:rPr>
              <a:t>经过十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这种细菌由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个可分裂繁殖成多少个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列式并用计算器计算出结果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经过十小时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可分裂繁殖成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1048576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330D30-FBF2-D26F-430B-EFA102DC64E9}"/>
              </a:ext>
            </a:extLst>
          </p:cNvPr>
          <p:cNvSpPr txBox="1"/>
          <p:nvPr/>
        </p:nvSpPr>
        <p:spPr>
          <a:xfrm>
            <a:off x="1466108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32B775-3FF9-8687-ABF3-72F3DBF36BBD}"/>
              </a:ext>
            </a:extLst>
          </p:cNvPr>
          <p:cNvSpPr txBox="1"/>
          <p:nvPr/>
        </p:nvSpPr>
        <p:spPr>
          <a:xfrm>
            <a:off x="4246138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BAB7B6-CC13-0B7E-C78D-FD2C0C0C3874}"/>
              </a:ext>
            </a:extLst>
          </p:cNvPr>
          <p:cNvSpPr txBox="1"/>
          <p:nvPr/>
        </p:nvSpPr>
        <p:spPr>
          <a:xfrm>
            <a:off x="1466108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C4FE178-DAE4-D0AD-1B7D-4EFBCE9568C9}"/>
              </a:ext>
            </a:extLst>
          </p:cNvPr>
          <p:cNvSpPr txBox="1"/>
          <p:nvPr/>
        </p:nvSpPr>
        <p:spPr>
          <a:xfrm>
            <a:off x="4246138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3EF070-E0D5-AFE4-7912-B08B43B9505E}"/>
              </a:ext>
            </a:extLst>
          </p:cNvPr>
          <p:cNvSpPr txBox="1"/>
          <p:nvPr/>
        </p:nvSpPr>
        <p:spPr>
          <a:xfrm>
            <a:off x="7460507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7225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638B30-517E-01A7-9576-B3798FB8BD03}"/>
              </a:ext>
            </a:extLst>
          </p:cNvPr>
          <p:cNvSpPr txBox="1"/>
          <p:nvPr/>
        </p:nvSpPr>
        <p:spPr>
          <a:xfrm>
            <a:off x="1389907" y="272388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3E1B05F-3331-53F8-E6FD-A38E45E5E0A1}"/>
              </a:ext>
            </a:extLst>
          </p:cNvPr>
          <p:cNvSpPr txBox="1"/>
          <p:nvPr/>
        </p:nvSpPr>
        <p:spPr>
          <a:xfrm>
            <a:off x="450108" y="4181610"/>
            <a:ext cx="7241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经过十小时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可分裂繁殖成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1048576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2" name="yt_shape_12022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21" name="yt_image_12021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24" name="yt_shape_12024"/>
              <p:cNvSpPr txBox="1"/>
              <p:nvPr/>
            </p:nvSpPr>
            <p:spPr>
              <a:xfrm>
                <a:off x="540119" y="1597583"/>
                <a:ext cx="11492915" cy="2770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定义一种对正整数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为奇数时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f245,isEnd"/>
                  </a:rPr>
                  <a:t>结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果为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为偶数时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是使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为奇数的正整数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23d7,isEnd"/>
                  </a:rPr>
                  <a:t>并且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运算重复进行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mPr>
                      <m:mr>
                        <m:e>
                          <m:box>
                            <m:boxPr>
                              <m:ctrlPr>
                                <a:rPr lang="en-US" altLang="zh-CN" sz="2400" b="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boxPr>
                            <m:e>
                              <m:groupChr>
                                <m:groupChrPr>
                                  <m:chr m:val="→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      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𝐹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②      </m:t>
                                  </m:r>
                                </m:e>
                              </m:groupChr>
                            </m:e>
                          </m:box>
                        </m:e>
                      </m:mr>
                      <m:mr>
                        <m:e>
                          <m:r>
                            <a:rPr lang="zh-CN" altLang="zh-CN" sz="2400" b="0" i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第一次</m:t>
                          </m:r>
                        </m:e>
                      </m:mr>
                    </m:m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mPr>
                      <m:mr>
                        <m:e>
                          <m:box>
                            <m:boxPr>
                              <m:ctrlPr>
                                <a:rPr lang="en-US" altLang="zh-CN" sz="2400" b="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boxPr>
                            <m:e>
                              <m:groupChr>
                                <m:groupChrPr>
                                  <m:chr m:val="→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      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𝐹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①      </m:t>
                                  </m:r>
                                </m:e>
                              </m:groupChr>
                            </m:e>
                          </m:box>
                        </m:e>
                      </m:mr>
                      <m:mr>
                        <m:e>
                          <m:r>
                            <a:rPr lang="zh-CN" altLang="zh-CN" sz="2400" b="0" i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第二次</m:t>
                          </m:r>
                        </m:e>
                      </m:mr>
                    </m:m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44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mPr>
                      <m:mr>
                        <m:e>
                          <m:box>
                            <m:boxPr>
                              <m:ctrlPr>
                                <a:rPr lang="en-US" altLang="zh-CN" sz="2400" b="0" i="1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boxPr>
                            <m:e>
                              <m:groupChr>
                                <m:groupChrPr>
                                  <m:chr m:val="→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      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𝐹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②      </m:t>
                                  </m:r>
                                </m:e>
                              </m:groupChr>
                            </m:e>
                          </m:box>
                        </m:e>
                      </m:mr>
                      <m:mr>
                        <m:e>
                          <m:r>
                            <a:rPr lang="zh-CN" altLang="zh-CN" sz="2400" b="0" i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第三次</m:t>
                          </m:r>
                        </m:e>
                      </m:mr>
                    </m:m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f66a,isEnd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449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449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024" name="yt_shape_120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2770310"/>
              </a:xfrm>
              <a:prstGeom prst="rect">
                <a:avLst/>
              </a:prstGeom>
              <a:blipFill>
                <a:blip r:embed="rId3"/>
                <a:stretch>
                  <a:fillRect l="-1645" t="-1758" b="-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矩形_2">
            <a:extLst>
              <a:ext uri="{FF2B5EF4-FFF2-40B4-BE49-F238E27FC236}">
                <a16:creationId xmlns:a16="http://schemas.microsoft.com/office/drawing/2014/main" id="{8A3EED25-B934-7C1E-EBDE-24929272C742}"/>
              </a:ext>
            </a:extLst>
          </p:cNvPr>
          <p:cNvSpPr/>
          <p:nvPr/>
        </p:nvSpPr>
        <p:spPr>
          <a:xfrm>
            <a:off x="5512169" y="2770301"/>
            <a:ext cx="304864" cy="114642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F912F599-EB9E-140E-EA3E-5A55B15C834E}"/>
              </a:ext>
            </a:extLst>
          </p:cNvPr>
          <p:cNvSpPr/>
          <p:nvPr/>
        </p:nvSpPr>
        <p:spPr>
          <a:xfrm>
            <a:off x="7009182" y="2770301"/>
            <a:ext cx="304863" cy="114642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B57A7406-013A-B522-A69A-C908D47B9CF2}"/>
              </a:ext>
            </a:extLst>
          </p:cNvPr>
          <p:cNvSpPr/>
          <p:nvPr/>
        </p:nvSpPr>
        <p:spPr>
          <a:xfrm>
            <a:off x="8506194" y="2770301"/>
            <a:ext cx="304864" cy="114642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CA59C567-01D9-832C-672C-ECAC015C01BC}"/>
              </a:ext>
            </a:extLst>
          </p:cNvPr>
          <p:cNvSpPr/>
          <p:nvPr/>
        </p:nvSpPr>
        <p:spPr>
          <a:xfrm>
            <a:off x="10003207" y="2770301"/>
            <a:ext cx="293560" cy="114642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5AA96B-5174-BDD9-B295-6B1FEB39D3FD}"/>
              </a:ext>
            </a:extLst>
          </p:cNvPr>
          <p:cNvSpPr txBox="1"/>
          <p:nvPr/>
        </p:nvSpPr>
        <p:spPr>
          <a:xfrm>
            <a:off x="5607896" y="386992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674</Words>
  <Application>Microsoft Office PowerPoint</Application>
  <PresentationFormat>宽屏</PresentationFormat>
  <Paragraphs>80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2024-07-27T13:01:42Z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