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7" r:id="rId5"/>
    <p:sldId id="368" r:id="rId6"/>
    <p:sldId id="369" r:id="rId7"/>
    <p:sldId id="371" r:id="rId8"/>
    <p:sldId id="372" r:id="rId9"/>
    <p:sldId id="373" r:id="rId10"/>
    <p:sldId id="376" r:id="rId11"/>
    <p:sldId id="378" r:id="rId12"/>
    <p:sldId id="381" r:id="rId13"/>
    <p:sldId id="387" r:id="rId14"/>
    <p:sldId id="393" r:id="rId15"/>
    <p:sldId id="394" r:id="rId16"/>
    <p:sldId id="397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90" d="100"/>
          <a:sy n="90" d="100"/>
        </p:scale>
        <p:origin x="92" y="10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9" name="yt_shape_10069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068" name="yt_image_10068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71" name="yt_shape_10071"/>
          <p:cNvSpPr txBox="1"/>
          <p:nvPr/>
        </p:nvSpPr>
        <p:spPr>
          <a:xfrm>
            <a:off x="540120" y="1597583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正整数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和负整数统称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正分数和负分数统称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34f89,isEnd"/>
              </a:rPr>
              <a:t>整数和分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数统称</a:t>
            </a:r>
            <a:r>
              <a:rPr sz="2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注意有限小数和无限循环小数可化为分数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134A2EB-1330-5C27-B738-1033E5A09C70}"/>
              </a:ext>
            </a:extLst>
          </p:cNvPr>
          <p:cNvSpPr txBox="1"/>
          <p:nvPr/>
        </p:nvSpPr>
        <p:spPr>
          <a:xfrm>
            <a:off x="4564909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2435DBF-23FE-EAB5-78B1-F941E47A0052}"/>
              </a:ext>
            </a:extLst>
          </p:cNvPr>
          <p:cNvSpPr txBox="1"/>
          <p:nvPr/>
        </p:nvSpPr>
        <p:spPr>
          <a:xfrm>
            <a:off x="8832108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分数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45909E2-501B-9A8E-100D-3AD9FAA07A43}"/>
              </a:ext>
            </a:extLst>
          </p:cNvPr>
          <p:cNvSpPr txBox="1"/>
          <p:nvPr/>
        </p:nvSpPr>
        <p:spPr>
          <a:xfrm>
            <a:off x="1669309" y="2026265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有理数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6" name="yt_shape_10116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115" name="yt_image_10115" title="H_50.4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118" name="yt_shape_10118"/>
              <p:cNvSpPr txBox="1"/>
              <p:nvPr/>
            </p:nvSpPr>
            <p:spPr>
              <a:xfrm>
                <a:off x="540119" y="1591869"/>
                <a:ext cx="11111999" cy="15890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下列说法中正确的有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是负分数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不是正数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自然数一定是正数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非负有理数不包括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33b5e"/>
                  </a:rPr>
                  <a:t>；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是最小的负整数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118" name="yt_shape_10118" descr="{&quot;rangeId&quot;:1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1869"/>
                <a:ext cx="11111999" cy="1589089"/>
              </a:xfrm>
              <a:prstGeom prst="rect">
                <a:avLst/>
              </a:prstGeom>
              <a:blipFill>
                <a:blip r:embed="rId3"/>
                <a:stretch>
                  <a:fillRect l="-1701" t="-3065" r="-1098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21" name="yt_table_1012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2028370"/>
              </p:ext>
            </p:extLst>
          </p:nvPr>
        </p:nvGraphicFramePr>
        <p:xfrm>
          <a:off x="540056" y="3230918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3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3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33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123" name="yt_shape_10123"/>
              <p:cNvSpPr txBox="1"/>
              <p:nvPr/>
            </p:nvSpPr>
            <p:spPr>
              <a:xfrm>
                <a:off x="540120" y="3757089"/>
                <a:ext cx="11492915" cy="158844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衡阳成章实验中学单元卷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47642"/>
                  </a:rPr>
                  <a:t>6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这些数中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有理数有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自然数有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分数有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6e4a2"/>
                  </a:rPr>
                  <a:t>的值为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123" name="yt_shape_10123" descr="{&quot;rangeId&quot;:1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3757089"/>
                <a:ext cx="11492915" cy="1588448"/>
              </a:xfrm>
              <a:prstGeom prst="rect">
                <a:avLst/>
              </a:prstGeom>
              <a:blipFill>
                <a:blip r:embed="rId4"/>
                <a:stretch>
                  <a:fillRect l="-1645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25" name="yt_table_1012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4115644"/>
              </p:ext>
            </p:extLst>
          </p:nvPr>
        </p:nvGraphicFramePr>
        <p:xfrm>
          <a:off x="540056" y="5396325"/>
          <a:ext cx="84194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3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3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37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0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57B6A05A-C856-0879-5F67-E2EBFDDD04D0}"/>
              </a:ext>
            </a:extLst>
          </p:cNvPr>
          <p:cNvSpPr txBox="1"/>
          <p:nvPr/>
        </p:nvSpPr>
        <p:spPr>
          <a:xfrm>
            <a:off x="4325005" y="1545063"/>
            <a:ext cx="400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6AA43FB-EAA6-310D-BEEB-F6484C7B668E}"/>
              </a:ext>
            </a:extLst>
          </p:cNvPr>
          <p:cNvSpPr txBox="1"/>
          <p:nvPr/>
        </p:nvSpPr>
        <p:spPr>
          <a:xfrm>
            <a:off x="1059709" y="485899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7" name="yt_shape_10127"/>
          <p:cNvSpPr txBox="1"/>
          <p:nvPr/>
        </p:nvSpPr>
        <p:spPr>
          <a:xfrm>
            <a:off x="540119" y="900000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给出一个数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987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及下列判断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这个数不是分数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但是有理数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3f3e,isEnd"/>
              </a:rPr>
              <a:t>这个数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也是分数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这个数与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不是有理数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这个数是负小数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3021,isEnd"/>
              </a:rPr>
              <a:t>也是负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其中正确的是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10128" name="yt_shape_10128"/>
          <p:cNvSpPr txBox="1"/>
          <p:nvPr/>
        </p:nvSpPr>
        <p:spPr>
          <a:xfrm>
            <a:off x="540119" y="2323087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结论开放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某综艺节目中有一个环节是竞猜游戏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两人搭档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fe4b7,isEnd"/>
              </a:rPr>
              <a:t>一人用语言描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一人回答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要求描述者不能说出答案中的字或数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若现在给你的答案是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138c,isEnd"/>
              </a:rPr>
              <a:t>则你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给搭档的描述是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29" name="yt_shape_10129"/>
              <p:cNvSpPr txBox="1"/>
              <p:nvPr/>
            </p:nvSpPr>
            <p:spPr>
              <a:xfrm>
                <a:off x="540000" y="3746174"/>
                <a:ext cx="10550965" cy="6491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65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29" name="yt_shape_10129" descr="{&quot;rangeId&quot;:1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46174"/>
                <a:ext cx="10550965" cy="649152"/>
              </a:xfrm>
              <a:prstGeom prst="rect">
                <a:avLst/>
              </a:prstGeom>
              <a:blipFill>
                <a:blip r:embed="rId2"/>
                <a:stretch>
                  <a:fillRect l="-1792" r="-751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F24F212-A1D8-84AD-B36E-C07BACEDDFEE}"/>
              </a:ext>
            </a:extLst>
          </p:cNvPr>
          <p:cNvSpPr txBox="1"/>
          <p:nvPr/>
        </p:nvSpPr>
        <p:spPr>
          <a:xfrm>
            <a:off x="3345708" y="1804170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E294364-8238-8426-8BFC-A68EFC922A4E}"/>
              </a:ext>
            </a:extLst>
          </p:cNvPr>
          <p:cNvSpPr txBox="1"/>
          <p:nvPr/>
        </p:nvSpPr>
        <p:spPr>
          <a:xfrm>
            <a:off x="2888508" y="3227257"/>
            <a:ext cx="5666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既不是正数又不是负数的数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CE3425D-F0A0-480C-E4F2-79DCC49427F3}"/>
                  </a:ext>
                </a:extLst>
              </p:cNvPr>
              <p:cNvSpPr txBox="1"/>
              <p:nvPr/>
            </p:nvSpPr>
            <p:spPr>
              <a:xfrm>
                <a:off x="10136914" y="3699368"/>
                <a:ext cx="789686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9, 'hasSerialNum': 1, 'mathAnswerShape': 1}">
                <a:extLst>
                  <a:ext uri="{FF2B5EF4-FFF2-40B4-BE49-F238E27FC236}">
                    <a16:creationId xmlns:a16="http://schemas.microsoft.com/office/drawing/2014/main" id="{5CE3425D-F0A0-480C-E4F2-79DCC49427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36914" y="3699368"/>
                <a:ext cx="789686" cy="73648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3" name="yt_shape_10133"/>
          <p:cNvSpPr txBox="1"/>
          <p:nvPr/>
        </p:nvSpPr>
        <p:spPr>
          <a:xfrm>
            <a:off x="540000" y="1786265"/>
            <a:ext cx="6771084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marL="3962400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7</a:t>
            </a:r>
          </a:p>
          <a:p>
            <a:pPr marL="3962400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16</a:t>
            </a:r>
          </a:p>
          <a:p>
            <a:pPr marL="3962400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28</a:t>
            </a:r>
          </a:p>
          <a:p>
            <a:pPr marL="3962400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43</a:t>
            </a:r>
          </a:p>
          <a:p>
            <a:pPr marL="3962400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…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F53E682-E20A-C4DC-2C9B-65BB2350223F}"/>
              </a:ext>
            </a:extLst>
          </p:cNvPr>
          <p:cNvSpPr txBox="1"/>
          <p:nvPr/>
        </p:nvSpPr>
        <p:spPr>
          <a:xfrm>
            <a:off x="3497989" y="4116899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131" name="yt_shape_10131"/>
          <p:cNvSpPr txBox="1"/>
          <p:nvPr/>
        </p:nvSpPr>
        <p:spPr>
          <a:xfrm>
            <a:off x="540000" y="874728"/>
            <a:ext cx="1023357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将整数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除余数为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的正整数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按照下列规律排成一个三角形数阵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132" name="yt_shape_10132"/>
          <p:cNvSpPr txBox="1"/>
          <p:nvPr/>
        </p:nvSpPr>
        <p:spPr>
          <a:xfrm>
            <a:off x="540000" y="1354031"/>
            <a:ext cx="4154984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marL="3962400"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45F7D522-7F50-F9DA-D49C-2051DD1F0C70}"/>
              </a:ext>
            </a:extLst>
          </p:cNvPr>
          <p:cNvCxnSpPr/>
          <p:nvPr/>
        </p:nvCxnSpPr>
        <p:spPr>
          <a:xfrm>
            <a:off x="9874500" y="836712"/>
            <a:ext cx="96209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39" name="yt_shape_10139"/>
              <p:cNvSpPr txBox="1"/>
              <p:nvPr/>
            </p:nvSpPr>
            <p:spPr>
              <a:xfrm>
                <a:off x="540119" y="900000"/>
                <a:ext cx="11492915" cy="399077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有一次同学聚会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小王的座位号与下列一组数中的负数的个数相等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f2854"/>
                  </a:rPr>
                  <a:t>小李的座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位号与下列一组数中的正整数的个数相等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％，＋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问小王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小李的座位号分别是几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小王的座位号是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小李的座位号是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若这次同学聚会的人数是小王座位号的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倍与小李座位号的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倍的和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95a64"/>
                  </a:rPr>
                  <a:t>问这次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聚会到了多少同学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即到了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名同学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39" name="yt_shape_10139" descr="{&quot;rangeId&quot;:21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990772"/>
              </a:xfrm>
              <a:prstGeom prst="rect">
                <a:avLst/>
              </a:prstGeom>
              <a:blipFill>
                <a:blip r:embed="rId2"/>
                <a:stretch>
                  <a:fillRect l="-1645" t="-1376" b="-38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324B4E4-4927-29DC-EFA5-B2C47B3A68BE}"/>
              </a:ext>
            </a:extLst>
          </p:cNvPr>
          <p:cNvSpPr txBox="1"/>
          <p:nvPr/>
        </p:nvSpPr>
        <p:spPr>
          <a:xfrm>
            <a:off x="450108" y="2954536"/>
            <a:ext cx="6580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小王的座位号是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小李的座位号是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826CDB8-64F2-BE29-4992-9DEE6E000380}"/>
              </a:ext>
            </a:extLst>
          </p:cNvPr>
          <p:cNvSpPr txBox="1"/>
          <p:nvPr/>
        </p:nvSpPr>
        <p:spPr>
          <a:xfrm>
            <a:off x="450108" y="4381000"/>
            <a:ext cx="6276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即到了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名同学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7" name="yt_shape_10147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146" name="yt_image_10146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49" name="yt_shape_10149"/>
          <p:cNvSpPr txBox="1"/>
          <p:nvPr/>
        </p:nvSpPr>
        <p:spPr>
          <a:xfrm>
            <a:off x="540119" y="1597583"/>
            <a:ext cx="11492915" cy="25503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创新意识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{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}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{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}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∪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{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ad4c,isEnd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}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{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1}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{0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1}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∪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{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}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E134DC8-A9E7-0D8B-BB24-871060796724}"/>
              </a:ext>
            </a:extLst>
          </p:cNvPr>
          <p:cNvSpPr txBox="1"/>
          <p:nvPr/>
        </p:nvSpPr>
        <p:spPr>
          <a:xfrm>
            <a:off x="7528771" y="2026265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2" name="yt_shape_10152"/>
          <p:cNvSpPr txBox="1"/>
          <p:nvPr/>
        </p:nvSpPr>
        <p:spPr>
          <a:xfrm>
            <a:off x="540119" y="2382031"/>
            <a:ext cx="11492915" cy="377295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王老师先给同学们做了示范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他说手拿卡片上数字为整数的同学表演节目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23bf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请你选出表演节目的同学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五名同学按拿着的卡片上的数字分为两组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拿着整数的为一组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3_6d114"/>
              </a:rPr>
              <a:t>拿着分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数的为一组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为一组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为一组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6_71c28"/>
              </a:rPr>
              <a:t>三名同学表演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节目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如果让你来挑选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你会按什么数字特征来选择表演节目的同学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如果让我来挑选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我会让手拿卡片上数字为非负数的同学表演节目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_c121d"/>
              </a:rPr>
              <a:t>答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案不唯一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2B210B9-282C-76E1-55D8-1E7F09F0BF73}"/>
              </a:ext>
            </a:extLst>
          </p:cNvPr>
          <p:cNvSpPr txBox="1"/>
          <p:nvPr/>
        </p:nvSpPr>
        <p:spPr>
          <a:xfrm>
            <a:off x="450108" y="3286201"/>
            <a:ext cx="11076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五名同学按拿着的卡片上的数字分为两组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拿着整数的为一组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3_6d114"/>
              </a:rPr>
              <a:t>拿着分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11F78C3-3DD9-CF99-12DC-99D577190938}"/>
              </a:ext>
            </a:extLst>
          </p:cNvPr>
          <p:cNvSpPr txBox="1"/>
          <p:nvPr/>
        </p:nvSpPr>
        <p:spPr>
          <a:xfrm>
            <a:off x="450108" y="3761689"/>
            <a:ext cx="111432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数的为一组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为一组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为一组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6_71c28"/>
              </a:rPr>
              <a:t>三名同学表演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BEB86C7-5249-7BD7-15DF-E3C29C5C1CDB}"/>
              </a:ext>
            </a:extLst>
          </p:cNvPr>
          <p:cNvSpPr txBox="1"/>
          <p:nvPr/>
        </p:nvSpPr>
        <p:spPr>
          <a:xfrm>
            <a:off x="450108" y="42371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节目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B88ED6E-BA44-5FBF-1FF9-CDEB8C996BAA}"/>
              </a:ext>
            </a:extLst>
          </p:cNvPr>
          <p:cNvSpPr txBox="1"/>
          <p:nvPr/>
        </p:nvSpPr>
        <p:spPr>
          <a:xfrm>
            <a:off x="450108" y="5188153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如果让我来挑选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我会让手拿卡片上数字为非负数的同学表演节目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c121d"/>
              </a:rPr>
              <a:t>答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8AB5653-042C-4B12-9388-919417264EDF}"/>
              </a:ext>
            </a:extLst>
          </p:cNvPr>
          <p:cNvSpPr txBox="1"/>
          <p:nvPr/>
        </p:nvSpPr>
        <p:spPr>
          <a:xfrm>
            <a:off x="450108" y="5663641"/>
            <a:ext cx="1704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B23421D-F7A2-5745-FD88-C8E540CFEB98}"/>
                  </a:ext>
                </a:extLst>
              </p:cNvPr>
              <p:cNvSpPr txBox="1"/>
              <p:nvPr/>
            </p:nvSpPr>
            <p:spPr>
              <a:xfrm>
                <a:off x="540119" y="640807"/>
                <a:ext cx="11291784" cy="16824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0">
                  <a:lnSpc>
                    <a:spcPct val="129999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19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.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 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（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+mn-cs"/>
                  </a:rPr>
                  <a:t>核心素养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·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+mn-cs"/>
                  </a:rPr>
                  <a:t>推理能力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）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数学活动课上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，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王老师把分别写有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－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1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  <a:cs typeface="+mn-cs"/>
                          </a:rPr>
                        </m:ctrlPr>
                      </m:fPr>
                      <m:num>
                        <m: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1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</a:rPr>
                  <a:t> 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，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5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，－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2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，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0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，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1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  <a:cs typeface="+mn-cs"/>
                          </a:rPr>
                        </m:ctrlPr>
                      </m:fPr>
                      <m:num>
                        <m: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1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  <a:sym typeface="_⨹_1_f4cdb,isEnd"/>
                  </a:rPr>
                  <a:t> </a:t>
                </a:r>
                <a:b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1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</a:rPr>
                </a:b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的五张卡片分别发给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 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A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 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，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 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B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 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，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 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C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 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，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 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D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 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，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 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E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 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五名同学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，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  <a:sym typeface="_⨹_13_761bd,isEnd"/>
                  </a:rPr>
                  <a:t>王老师要求同学们按照卡片上</a:t>
                </a:r>
                <a:b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</a:b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数字的特征挑选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2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人或者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3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人表演节目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B23421D-F7A2-5745-FD88-C8E540CFEB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640807"/>
                <a:ext cx="11291784" cy="1682448"/>
              </a:xfrm>
              <a:prstGeom prst="rect">
                <a:avLst/>
              </a:prstGeom>
              <a:blipFill>
                <a:blip r:embed="rId2"/>
                <a:stretch>
                  <a:fillRect l="-864" b="-76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3" name="yt_shape_10073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072" name="yt_image_10072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75" name="yt_shape_10075"/>
          <p:cNvSpPr txBox="1"/>
          <p:nvPr/>
        </p:nvSpPr>
        <p:spPr>
          <a:xfrm>
            <a:off x="540000" y="1603297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有理数及相关概念</a:t>
            </a:r>
          </a:p>
        </p:txBody>
      </p:sp>
      <p:sp>
        <p:nvSpPr>
          <p:cNvPr id="10076" name="yt_shape_10076"/>
          <p:cNvSpPr txBox="1"/>
          <p:nvPr/>
        </p:nvSpPr>
        <p:spPr>
          <a:xfrm>
            <a:off x="540000" y="2102862"/>
            <a:ext cx="83019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重庆市中考改编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是正分数的是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77" name="yt_table_10077" title="H_49.9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16169249"/>
                  </p:ext>
                </p:extLst>
              </p:nvPr>
            </p:nvGraphicFramePr>
            <p:xfrm>
              <a:off x="540056" y="2582165"/>
              <a:ext cx="8157528" cy="634429"/>
            </p:xfrm>
            <a:graphic>
              <a:graphicData uri="http://schemas.openxmlformats.org/drawingml/2006/table">
                <a:tbl>
                  <a:tblPr/>
                  <a:tblGrid>
                    <a:gridCol w="2465705">
                      <a:extLst>
                        <a:ext uri="{9D8B030D-6E8A-4147-A177-3AD203B41FA5}">
                          <a16:colId xmlns:a16="http://schemas.microsoft.com/office/drawing/2014/main" val="10022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023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024"/>
                        </a:ext>
                      </a:extLst>
                    </a:gridCol>
                    <a:gridCol w="1490663">
                      <a:extLst>
                        <a:ext uri="{9D8B030D-6E8A-4147-A177-3AD203B41FA5}">
                          <a16:colId xmlns:a16="http://schemas.microsoft.com/office/drawing/2014/main" val="1002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077" name="yt_table_10077" descr="{&quot;rangeId&quot;:3,&quot;type&quot;:&quot;Option&quot;}" title="H_49.9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16169249"/>
                  </p:ext>
                </p:extLst>
              </p:nvPr>
            </p:nvGraphicFramePr>
            <p:xfrm>
              <a:off x="540056" y="2582165"/>
              <a:ext cx="8157528" cy="634429"/>
            </p:xfrm>
            <a:graphic>
              <a:graphicData uri="http://schemas.openxmlformats.org/drawingml/2006/table">
                <a:tbl>
                  <a:tblPr/>
                  <a:tblGrid>
                    <a:gridCol w="2465705">
                      <a:extLst>
                        <a:ext uri="{9D8B030D-6E8A-4147-A177-3AD203B41FA5}">
                          <a16:colId xmlns:a16="http://schemas.microsoft.com/office/drawing/2014/main" val="10022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023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024"/>
                        </a:ext>
                      </a:extLst>
                    </a:gridCol>
                    <a:gridCol w="1490663">
                      <a:extLst>
                        <a:ext uri="{9D8B030D-6E8A-4147-A177-3AD203B41FA5}">
                          <a16:colId xmlns:a16="http://schemas.microsoft.com/office/drawing/2014/main" val="10025"/>
                        </a:ext>
                      </a:extLst>
                    </a:gridCol>
                  </a:tblGrid>
                  <a:tr h="63442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3061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078" name="yt_shape_10078"/>
          <p:cNvSpPr txBox="1"/>
          <p:nvPr/>
        </p:nvSpPr>
        <p:spPr>
          <a:xfrm>
            <a:off x="540000" y="3267242"/>
            <a:ext cx="58221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不是有理数的是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79" name="yt_table_10079" title="H_84.6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76587986"/>
                  </p:ext>
                </p:extLst>
              </p:nvPr>
            </p:nvGraphicFramePr>
            <p:xfrm>
              <a:off x="540056" y="3746545"/>
              <a:ext cx="6860223" cy="1074865"/>
            </p:xfrm>
            <a:graphic>
              <a:graphicData uri="http://schemas.openxmlformats.org/drawingml/2006/table">
                <a:tbl>
                  <a:tblPr/>
                  <a:tblGrid>
                    <a:gridCol w="4566285">
                      <a:extLst>
                        <a:ext uri="{9D8B030D-6E8A-4147-A177-3AD203B41FA5}">
                          <a16:colId xmlns:a16="http://schemas.microsoft.com/office/drawing/2014/main" val="10026"/>
                        </a:ext>
                      </a:extLst>
                    </a:gridCol>
                    <a:gridCol w="2293938">
                      <a:extLst>
                        <a:ext uri="{9D8B030D-6E8A-4147-A177-3AD203B41FA5}">
                          <a16:colId xmlns:a16="http://schemas.microsoft.com/office/drawing/2014/main" val="1002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1415926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1">
                              <a:solidFill>
                                <a:srgbClr val="00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acc>
                                <m:accPr>
                                  <m:chr m:val="̇"/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acc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0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1500" b="0" i="1">
                              <a:solidFill>
                                <a:srgbClr val="00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acc>
                                <m:accPr>
                                  <m:chr m:val="̇"/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e>
                              </m:acc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0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079" name="yt_table_10079" descr="{&quot;rangeId&quot;:4,&quot;type&quot;:&quot;Option&quot;}" title="H_84.6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76587986"/>
                  </p:ext>
                </p:extLst>
              </p:nvPr>
            </p:nvGraphicFramePr>
            <p:xfrm>
              <a:off x="540056" y="3746545"/>
              <a:ext cx="6860223" cy="1074865"/>
            </p:xfrm>
            <a:graphic>
              <a:graphicData uri="http://schemas.openxmlformats.org/drawingml/2006/table">
                <a:tbl>
                  <a:tblPr/>
                  <a:tblGrid>
                    <a:gridCol w="4566285">
                      <a:extLst>
                        <a:ext uri="{9D8B030D-6E8A-4147-A177-3AD203B41FA5}">
                          <a16:colId xmlns:a16="http://schemas.microsoft.com/office/drawing/2014/main" val="10026"/>
                        </a:ext>
                      </a:extLst>
                    </a:gridCol>
                    <a:gridCol w="2293938">
                      <a:extLst>
                        <a:ext uri="{9D8B030D-6E8A-4147-A177-3AD203B41FA5}">
                          <a16:colId xmlns:a16="http://schemas.microsoft.com/office/drawing/2014/main" val="10027"/>
                        </a:ext>
                      </a:extLst>
                    </a:gridCol>
                  </a:tblGrid>
                  <a:tr h="634429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1415926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98674" b="-1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19"/>
                      </a:ext>
                    </a:extLst>
                  </a:tr>
                  <a:tr h="440436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98674" t="-142466" b="-4246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070553071">
            <a:extLst>
              <a:ext uri="{FF2B5EF4-FFF2-40B4-BE49-F238E27FC236}">
                <a16:creationId xmlns:a16="http://schemas.microsoft.com/office/drawing/2014/main" id="{011875CF-2A6E-BF5E-6E11-BC6EA9D253A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E6E9EF0-D540-CB03-9B1F-4C6C2ECCB5C4}"/>
              </a:ext>
            </a:extLst>
          </p:cNvPr>
          <p:cNvSpPr txBox="1"/>
          <p:nvPr/>
        </p:nvSpPr>
        <p:spPr>
          <a:xfrm>
            <a:off x="7841389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AE3B472-D56E-52BE-3F58-63AAEC21C202}"/>
              </a:ext>
            </a:extLst>
          </p:cNvPr>
          <p:cNvSpPr txBox="1"/>
          <p:nvPr/>
        </p:nvSpPr>
        <p:spPr>
          <a:xfrm>
            <a:off x="5402989" y="322043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0" name="yt_shape_10080"/>
          <p:cNvSpPr txBox="1"/>
          <p:nvPr/>
        </p:nvSpPr>
        <p:spPr>
          <a:xfrm>
            <a:off x="540000" y="900000"/>
            <a:ext cx="48987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81" name="yt_table_1008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6339275"/>
              </p:ext>
            </p:extLst>
          </p:nvPr>
        </p:nvGraphicFramePr>
        <p:xfrm>
          <a:off x="540056" y="1379303"/>
          <a:ext cx="5300663" cy="1901952"/>
        </p:xfrm>
        <a:graphic>
          <a:graphicData uri="http://schemas.openxmlformats.org/drawingml/2006/table">
            <a:tbl>
              <a:tblPr/>
              <a:tblGrid>
                <a:gridCol w="5300663">
                  <a:extLst>
                    <a:ext uri="{9D8B030D-6E8A-4147-A177-3AD203B41FA5}">
                      <a16:colId xmlns:a16="http://schemas.microsoft.com/office/drawing/2014/main" val="100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有理数分为正有理数和负有理数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整数和分数统称有理数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不是有理数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负有理数就是负整数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4D843AAF-2FB0-93A7-0FB6-2F3BC2F2AF46}"/>
              </a:ext>
            </a:extLst>
          </p:cNvPr>
          <p:cNvSpPr txBox="1"/>
          <p:nvPr/>
        </p:nvSpPr>
        <p:spPr>
          <a:xfrm>
            <a:off x="44885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83" name="yt_shape_10083"/>
              <p:cNvSpPr txBox="1"/>
              <p:nvPr/>
            </p:nvSpPr>
            <p:spPr>
              <a:xfrm>
                <a:off x="540119" y="900000"/>
                <a:ext cx="11492915" cy="112620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下列各数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010010001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626626662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每相邻两个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3b8e7,isEnd"/>
                  </a:rPr>
                  <a:t>2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之间依次多一个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acc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acc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其中有理数有</a:t>
                </a:r>
                <a:r>
                  <a:rPr sz="2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083" name="yt_shape_100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26206"/>
              </a:xfrm>
              <a:prstGeom prst="rect">
                <a:avLst/>
              </a:prstGeom>
              <a:blipFill>
                <a:blip r:embed="rId2"/>
                <a:stretch>
                  <a:fillRect l="-1645" b="-157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D65225D-9780-A887-1C5E-60A6770E1EDB}"/>
              </a:ext>
            </a:extLst>
          </p:cNvPr>
          <p:cNvSpPr txBox="1"/>
          <p:nvPr/>
        </p:nvSpPr>
        <p:spPr>
          <a:xfrm>
            <a:off x="6504832" y="1528072"/>
            <a:ext cx="637286" cy="53404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5" name="yt_shape_10085"/>
          <p:cNvSpPr txBox="1"/>
          <p:nvPr/>
        </p:nvSpPr>
        <p:spPr>
          <a:xfrm>
            <a:off x="540000" y="900000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有理数的分类</a:t>
            </a:r>
          </a:p>
        </p:txBody>
      </p:sp>
      <p:sp>
        <p:nvSpPr>
          <p:cNvPr id="10086" name="yt_shape_10086"/>
          <p:cNvSpPr txBox="1"/>
          <p:nvPr/>
        </p:nvSpPr>
        <p:spPr>
          <a:xfrm>
            <a:off x="540000" y="1399565"/>
            <a:ext cx="48987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下列分类中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87" name="yt_table_10087" title="H_256.9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50196011"/>
                  </p:ext>
                </p:extLst>
              </p:nvPr>
            </p:nvGraphicFramePr>
            <p:xfrm>
              <a:off x="540056" y="1878868"/>
              <a:ext cx="3690366" cy="3263392"/>
            </p:xfrm>
            <a:graphic>
              <a:graphicData uri="http://schemas.openxmlformats.org/drawingml/2006/table">
                <a:tbl>
                  <a:tblPr/>
                  <a:tblGrid>
                    <a:gridCol w="3690366">
                      <a:extLst>
                        <a:ext uri="{9D8B030D-6E8A-4147-A177-3AD203B41FA5}">
                          <a16:colId xmlns:a16="http://schemas.microsoft.com/office/drawing/2014/main" val="1002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有理数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负有理数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非负有理数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正整数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奇数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偶数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整数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正整数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非正整数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0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自然数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{"/>
                                  <m:endChr m:val="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eqArr>
                                    <m:eqArr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eqArr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&amp;0</m:t>
                                      </m:r>
                                    </m:e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&amp;</m:t>
                                      </m:r>
                                      <m:r>
                                        <m:rPr>
                                          <m:nor/>
                                        </m:rPr>
                                        <a:rPr lang="zh-CN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Times New Roman" panose="02040503050406030204" pitchFamily="48" charset="0"/>
                                          <a:ea typeface="宋体" panose="02040503050406030204" pitchFamily="48" charset="0"/>
                                        </a:rPr>
                                        <m:t>正整数</m:t>
                                      </m:r>
                                    </m:e>
                                  </m:eqArr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087" name="yt_table_10087" descr="{&quot;rangeId&quot;:8,&quot;type&quot;:&quot;Option&quot;}" title="H_256.9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50196011"/>
                  </p:ext>
                </p:extLst>
              </p:nvPr>
            </p:nvGraphicFramePr>
            <p:xfrm>
              <a:off x="540056" y="1878868"/>
              <a:ext cx="3690366" cy="3263392"/>
            </p:xfrm>
            <a:graphic>
              <a:graphicData uri="http://schemas.openxmlformats.org/drawingml/2006/table">
                <a:tbl>
                  <a:tblPr/>
                  <a:tblGrid>
                    <a:gridCol w="3690366">
                      <a:extLst>
                        <a:ext uri="{9D8B030D-6E8A-4147-A177-3AD203B41FA5}">
                          <a16:colId xmlns:a16="http://schemas.microsoft.com/office/drawing/2014/main" val="10029"/>
                        </a:ext>
                      </a:extLst>
                    </a:gridCol>
                  </a:tblGrid>
                  <a:tr h="81584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b="-3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5"/>
                      </a:ext>
                    </a:extLst>
                  </a:tr>
                  <a:tr h="81584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b="-2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6"/>
                      </a:ext>
                    </a:extLst>
                  </a:tr>
                  <a:tr h="81584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00000" b="-1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7"/>
                      </a:ext>
                    </a:extLst>
                  </a:tr>
                  <a:tr h="81584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070553142">
            <a:extLst>
              <a:ext uri="{FF2B5EF4-FFF2-40B4-BE49-F238E27FC236}">
                <a16:creationId xmlns:a16="http://schemas.microsoft.com/office/drawing/2014/main" id="{72676B44-51E8-FC61-D17A-D849799C0C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13B0B39-54D9-3745-6848-96A3D4716E3E}"/>
              </a:ext>
            </a:extLst>
          </p:cNvPr>
          <p:cNvSpPr txBox="1"/>
          <p:nvPr/>
        </p:nvSpPr>
        <p:spPr>
          <a:xfrm>
            <a:off x="44885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8" name="yt_shape_10088"/>
          <p:cNvSpPr txBox="1"/>
          <p:nvPr/>
        </p:nvSpPr>
        <p:spPr>
          <a:xfrm>
            <a:off x="540000" y="900000"/>
            <a:ext cx="88485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观察下列几个重叠的圈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说出两个圈的重叠部分所表示的数集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092" name="yt_shape_10092"/>
          <p:cNvSpPr txBox="1"/>
          <p:nvPr/>
        </p:nvSpPr>
        <p:spPr>
          <a:xfrm>
            <a:off x="540000" y="3402869"/>
            <a:ext cx="5076518" cy="144077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000" b="0" i="0" u="none" spc="-8000" dirty="0">
                <a:solidFill>
                  <a:srgbClr val="1EE3CF"/>
                </a:solidFill>
                <a:effectLst/>
                <a:latin typeface="Times New Roman" pitchFamily="80"/>
                <a:ea typeface="宋体" pitchFamily="80"/>
              </a:rPr>
              <a:t> </a:t>
            </a:r>
            <a:r>
              <a:rPr lang="en-US" altLang="zh-CN" sz="8000" b="0" i="0" u="none" spc="37586" dirty="0">
                <a:solidFill>
                  <a:srgbClr val="1EE3CF"/>
                </a:solidFill>
                <a:effectLst/>
                <a:latin typeface="Times New Roman" pitchFamily="80"/>
                <a:ea typeface="宋体" pitchFamily="80"/>
              </a:rPr>
              <a:t> </a:t>
            </a:r>
          </a:p>
        </p:txBody>
      </p:sp>
      <p:pic>
        <p:nvPicPr>
          <p:cNvPr id="10091" name="yt_image_10091" title="H_125.9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1584" y="1916832"/>
            <a:ext cx="6442172" cy="2049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176CB442-94BE-5D7F-265A-48F9A1DE4E67}"/>
              </a:ext>
            </a:extLst>
          </p:cNvPr>
          <p:cNvSpPr/>
          <p:nvPr/>
        </p:nvSpPr>
        <p:spPr>
          <a:xfrm>
            <a:off x="2855640" y="3645024"/>
            <a:ext cx="108012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26D90D7-E89A-9F6B-E105-106079F35B5B}"/>
              </a:ext>
            </a:extLst>
          </p:cNvPr>
          <p:cNvSpPr/>
          <p:nvPr/>
        </p:nvSpPr>
        <p:spPr>
          <a:xfrm>
            <a:off x="5112462" y="3645024"/>
            <a:ext cx="108012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4A2BB4B-0870-7737-B158-1AA2CFEE2374}"/>
              </a:ext>
            </a:extLst>
          </p:cNvPr>
          <p:cNvSpPr/>
          <p:nvPr/>
        </p:nvSpPr>
        <p:spPr>
          <a:xfrm>
            <a:off x="7428102" y="3645024"/>
            <a:ext cx="108012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94" name="yt_shape_10094"/>
              <p:cNvSpPr txBox="1"/>
              <p:nvPr/>
            </p:nvSpPr>
            <p:spPr>
              <a:xfrm>
                <a:off x="540000" y="900000"/>
                <a:ext cx="7093288" cy="36415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把下列各数填入表示它所在的数集的大括号内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正数集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负数集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非负整数集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正分数集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zh-CN" altLang="zh-CN" sz="2400" b="0" i="0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094" name="yt_shape_10094" descr="{&quot;rangeId&quot;:1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093288" cy="3641574"/>
              </a:xfrm>
              <a:prstGeom prst="rect">
                <a:avLst/>
              </a:prstGeom>
              <a:blipFill>
                <a:blip r:embed="rId2"/>
                <a:stretch>
                  <a:fillRect l="-2666" t="-1508" r="-1634" b="-18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48C6B0B-3ED4-A763-791C-0C879F9C1371}"/>
                  </a:ext>
                </a:extLst>
              </p:cNvPr>
              <p:cNvSpPr txBox="1"/>
              <p:nvPr/>
            </p:nvSpPr>
            <p:spPr>
              <a:xfrm>
                <a:off x="1815239" y="2002544"/>
                <a:ext cx="4413948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0, 'hasSerialNum': 1}">
                <a:extLst>
                  <a:ext uri="{FF2B5EF4-FFF2-40B4-BE49-F238E27FC236}">
                    <a16:creationId xmlns:a16="http://schemas.microsoft.com/office/drawing/2014/main" id="{148C6B0B-3ED4-A763-791C-0C879F9C13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5239" y="2002544"/>
                <a:ext cx="4413948" cy="766839"/>
              </a:xfrm>
              <a:prstGeom prst="rect">
                <a:avLst/>
              </a:prstGeom>
              <a:blipFill>
                <a:blip r:embed="rId3"/>
                <a:stretch>
                  <a:fillRect l="-2210" r="-2072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6DEF19A-7300-F0FE-C48C-C5E5F42F6E46}"/>
                  </a:ext>
                </a:extLst>
              </p:cNvPr>
              <p:cNvSpPr txBox="1"/>
              <p:nvPr/>
            </p:nvSpPr>
            <p:spPr>
              <a:xfrm>
                <a:off x="2120039" y="2675771"/>
                <a:ext cx="266611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0, 'hasSerialNum': 1}">
                <a:extLst>
                  <a:ext uri="{FF2B5EF4-FFF2-40B4-BE49-F238E27FC236}">
                    <a16:creationId xmlns:a16="http://schemas.microsoft.com/office/drawing/2014/main" id="{B6DEF19A-7300-F0FE-C48C-C5E5F42F6E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0039" y="2675771"/>
                <a:ext cx="2666111" cy="767474"/>
              </a:xfrm>
              <a:prstGeom prst="rect">
                <a:avLst/>
              </a:prstGeom>
              <a:blipFill>
                <a:blip r:embed="rId4"/>
                <a:stretch>
                  <a:fillRect l="-3661" r="-366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5EECAE0-A3C9-7320-6866-15420D74E650}"/>
              </a:ext>
            </a:extLst>
          </p:cNvPr>
          <p:cNvSpPr txBox="1"/>
          <p:nvPr/>
        </p:nvSpPr>
        <p:spPr>
          <a:xfrm>
            <a:off x="2729639" y="3349633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839BF7A-82C9-922B-1D43-635F0EF8AE65}"/>
                  </a:ext>
                </a:extLst>
              </p:cNvPr>
              <p:cNvSpPr txBox="1"/>
              <p:nvPr/>
            </p:nvSpPr>
            <p:spPr>
              <a:xfrm>
                <a:off x="2424839" y="3825121"/>
                <a:ext cx="3347148" cy="7280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0, 'hasSerialNum': 1}">
                <a:extLst>
                  <a:ext uri="{FF2B5EF4-FFF2-40B4-BE49-F238E27FC236}">
                    <a16:creationId xmlns:a16="http://schemas.microsoft.com/office/drawing/2014/main" id="{F839BF7A-82C9-922B-1D43-635F0EF8AE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4839" y="3825121"/>
                <a:ext cx="3347148" cy="728041"/>
              </a:xfrm>
              <a:prstGeom prst="rect">
                <a:avLst/>
              </a:prstGeom>
              <a:blipFill>
                <a:blip r:embed="rId5"/>
                <a:stretch>
                  <a:fillRect l="-2914" r="-2732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4" name="yt_shape_10104"/>
          <p:cNvSpPr txBox="1"/>
          <p:nvPr/>
        </p:nvSpPr>
        <p:spPr>
          <a:xfrm>
            <a:off x="540000" y="900000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有理数中的规律探索</a:t>
            </a:r>
          </a:p>
        </p:txBody>
      </p:sp>
      <p:sp>
        <p:nvSpPr>
          <p:cNvPr id="10105" name="yt_shape_10105"/>
          <p:cNvSpPr txBox="1"/>
          <p:nvPr/>
        </p:nvSpPr>
        <p:spPr>
          <a:xfrm>
            <a:off x="540119" y="1399565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观察下列各组按次序排列的数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fa4b3"/>
              </a:rPr>
              <a:t>将后面的三个数依次写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106" name="yt_shape_10106"/>
          <p:cNvSpPr txBox="1"/>
          <p:nvPr/>
        </p:nvSpPr>
        <p:spPr>
          <a:xfrm>
            <a:off x="540000" y="2342520"/>
            <a:ext cx="87716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07" name="yt_shape_10107"/>
              <p:cNvSpPr txBox="1"/>
              <p:nvPr/>
            </p:nvSpPr>
            <p:spPr>
              <a:xfrm>
                <a:off x="540000" y="2821823"/>
                <a:ext cx="9242915" cy="6491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07" name="yt_shape_10107" descr="{&quot;rangeId&quot;:1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21823"/>
                <a:ext cx="9242915" cy="649152"/>
              </a:xfrm>
              <a:prstGeom prst="rect">
                <a:avLst/>
              </a:prstGeom>
              <a:blipFill>
                <a:blip r:embed="rId2"/>
                <a:stretch>
                  <a:fillRect l="-2045" r="-989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09" name="yt_shape_10109"/>
              <p:cNvSpPr txBox="1"/>
              <p:nvPr/>
            </p:nvSpPr>
            <p:spPr>
              <a:xfrm>
                <a:off x="540119" y="3521763"/>
                <a:ext cx="11492915" cy="13238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一列数按某规律排列如下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则这列数中第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4ed5e,isEnd"/>
                  </a:rPr>
                  <a:t>2025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个数是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09" name="yt_shape_101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521763"/>
                <a:ext cx="11492915" cy="1323824"/>
              </a:xfrm>
              <a:prstGeom prst="rect">
                <a:avLst/>
              </a:prstGeom>
              <a:blipFill>
                <a:blip r:embed="rId3"/>
                <a:stretch>
                  <a:fillRect l="-1645" b="-5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070553223">
            <a:extLst>
              <a:ext uri="{FF2B5EF4-FFF2-40B4-BE49-F238E27FC236}">
                <a16:creationId xmlns:a16="http://schemas.microsoft.com/office/drawing/2014/main" id="{7549642A-4A3B-B1EA-2241-BCBF0600F7A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57F333F-3ACA-F8F9-DB58-6EC69F18060D}"/>
              </a:ext>
            </a:extLst>
          </p:cNvPr>
          <p:cNvSpPr txBox="1"/>
          <p:nvPr/>
        </p:nvSpPr>
        <p:spPr>
          <a:xfrm>
            <a:off x="5479189" y="229571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B17ED0C-AB21-D3E1-55E0-034201CA16B2}"/>
              </a:ext>
            </a:extLst>
          </p:cNvPr>
          <p:cNvSpPr txBox="1"/>
          <p:nvPr/>
        </p:nvSpPr>
        <p:spPr>
          <a:xfrm>
            <a:off x="6698389" y="229571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A430B2-F60D-1F8A-BD40-157CF6F8A8EA}"/>
              </a:ext>
            </a:extLst>
          </p:cNvPr>
          <p:cNvSpPr txBox="1"/>
          <p:nvPr/>
        </p:nvSpPr>
        <p:spPr>
          <a:xfrm>
            <a:off x="8222389" y="229571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21DEE04-551D-688C-691D-9EA93F9821C7}"/>
                  </a:ext>
                </a:extLst>
              </p:cNvPr>
              <p:cNvSpPr txBox="1"/>
              <p:nvPr/>
            </p:nvSpPr>
            <p:spPr>
              <a:xfrm>
                <a:off x="5955439" y="2775017"/>
                <a:ext cx="661099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2, 'mathAnswerShape': 1}">
                <a:extLst>
                  <a:ext uri="{FF2B5EF4-FFF2-40B4-BE49-F238E27FC236}">
                    <a16:creationId xmlns:a16="http://schemas.microsoft.com/office/drawing/2014/main" id="{B21DEE04-551D-688C-691D-9EA93F9821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5439" y="2775017"/>
                <a:ext cx="661099" cy="73648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1E9CF97-CB75-51B8-4883-3E4A0CB3F414}"/>
              </a:ext>
            </a:extLst>
          </p:cNvPr>
          <p:cNvCxnSpPr/>
          <p:nvPr/>
        </p:nvCxnSpPr>
        <p:spPr>
          <a:xfrm>
            <a:off x="5693025" y="3483747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9779BE8-7F0E-F8DA-B059-B6DDCF0B15A7}"/>
                  </a:ext>
                </a:extLst>
              </p:cNvPr>
              <p:cNvSpPr txBox="1"/>
              <p:nvPr/>
            </p:nvSpPr>
            <p:spPr>
              <a:xfrm>
                <a:off x="7046051" y="2775017"/>
                <a:ext cx="1013524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12, 'mathAnswerShape': 1}">
                <a:extLst>
                  <a:ext uri="{FF2B5EF4-FFF2-40B4-BE49-F238E27FC236}">
                    <a16:creationId xmlns:a16="http://schemas.microsoft.com/office/drawing/2014/main" id="{B9779BE8-7F0E-F8DA-B059-B6DDCF0B15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46051" y="2775017"/>
                <a:ext cx="1013524" cy="736486"/>
              </a:xfrm>
              <a:prstGeom prst="rect">
                <a:avLst/>
              </a:prstGeom>
              <a:blipFill>
                <a:blip r:embed="rId6"/>
                <a:stretch>
                  <a:fillRect l="-9639" b="-41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F9B453B-F018-E99A-BC05-F00D8AF71EC1}"/>
              </a:ext>
            </a:extLst>
          </p:cNvPr>
          <p:cNvCxnSpPr/>
          <p:nvPr/>
        </p:nvCxnSpPr>
        <p:spPr>
          <a:xfrm>
            <a:off x="6831263" y="3483747"/>
            <a:ext cx="11383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571D610-7442-15AC-EDC6-EAB291990E03}"/>
                  </a:ext>
                </a:extLst>
              </p:cNvPr>
              <p:cNvSpPr txBox="1"/>
              <p:nvPr/>
            </p:nvSpPr>
            <p:spPr>
              <a:xfrm>
                <a:off x="8489089" y="2775017"/>
                <a:ext cx="1142112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0" name="文本框 9" descr="{'rangeId': 12, 'mathAnswerShape': 1}">
                <a:extLst>
                  <a:ext uri="{FF2B5EF4-FFF2-40B4-BE49-F238E27FC236}">
                    <a16:creationId xmlns:a16="http://schemas.microsoft.com/office/drawing/2014/main" id="{E571D610-7442-15AC-EDC6-EAB291990E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89089" y="2775017"/>
                <a:ext cx="1142112" cy="736486"/>
              </a:xfrm>
              <a:prstGeom prst="rect">
                <a:avLst/>
              </a:prstGeom>
              <a:blipFill>
                <a:blip r:embed="rId7"/>
                <a:stretch>
                  <a:fillRect l="-8556" b="-41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82CFE827-B008-4F91-789F-2CE0ACF5A0F3}"/>
              </a:ext>
            </a:extLst>
          </p:cNvPr>
          <p:cNvCxnSpPr/>
          <p:nvPr/>
        </p:nvCxnSpPr>
        <p:spPr>
          <a:xfrm>
            <a:off x="8274300" y="3483747"/>
            <a:ext cx="126689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5201C963-2FA7-A669-4066-6D7E1E26C907}"/>
                  </a:ext>
                </a:extLst>
              </p:cNvPr>
              <p:cNvSpPr txBox="1"/>
              <p:nvPr/>
            </p:nvSpPr>
            <p:spPr>
              <a:xfrm>
                <a:off x="1631504" y="3971823"/>
                <a:ext cx="1399287" cy="7291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5201C963-2FA7-A669-4066-6D7E1E26C9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3971823"/>
                <a:ext cx="1399287" cy="729183"/>
              </a:xfrm>
              <a:prstGeom prst="rect">
                <a:avLst/>
              </a:prstGeom>
              <a:blipFill>
                <a:blip r:embed="rId8"/>
                <a:stretch>
                  <a:fillRect l="-6987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8" grpId="0" build="allAtOnce"/>
      <p:bldP spid="10" grpId="0" build="allAtOnce"/>
      <p:bldP spid="1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1" name="yt_shape_10111"/>
          <p:cNvSpPr txBox="1"/>
          <p:nvPr/>
        </p:nvSpPr>
        <p:spPr>
          <a:xfrm>
            <a:off x="540000" y="900000"/>
            <a:ext cx="6828792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对有理数的相关定义理解不透彻而误判</a:t>
            </a:r>
          </a:p>
        </p:txBody>
      </p:sp>
      <p:sp>
        <p:nvSpPr>
          <p:cNvPr id="10112" name="yt_shape_10112"/>
          <p:cNvSpPr txBox="1"/>
          <p:nvPr/>
        </p:nvSpPr>
        <p:spPr>
          <a:xfrm>
            <a:off x="540000" y="1399565"/>
            <a:ext cx="44547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13" name="yt_table_1011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8972158"/>
              </p:ext>
            </p:extLst>
          </p:nvPr>
        </p:nvGraphicFramePr>
        <p:xfrm>
          <a:off x="540056" y="1878868"/>
          <a:ext cx="4368800" cy="1901952"/>
        </p:xfrm>
        <a:graphic>
          <a:graphicData uri="http://schemas.openxmlformats.org/drawingml/2006/table">
            <a:tbl>
              <a:tblPr/>
              <a:tblGrid>
                <a:gridCol w="4368800">
                  <a:extLst>
                    <a:ext uri="{9D8B030D-6E8A-4147-A177-3AD203B41FA5}">
                      <a16:colId xmlns:a16="http://schemas.microsoft.com/office/drawing/2014/main" val="100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表示一个负数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正整数和负整数统称整数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表示一个奇数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非负数包括零和正数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</a:tbl>
          </a:graphicData>
        </a:graphic>
      </p:graphicFrame>
      <p:pic>
        <p:nvPicPr>
          <p:cNvPr id="3" name="yt_shape_1722070553288">
            <a:extLst>
              <a:ext uri="{FF2B5EF4-FFF2-40B4-BE49-F238E27FC236}">
                <a16:creationId xmlns:a16="http://schemas.microsoft.com/office/drawing/2014/main" id="{F1BA2FD5-7645-2B7F-DACA-790ADECABD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39DD5F8-621C-4616-8DC9-279351861272}"/>
              </a:ext>
            </a:extLst>
          </p:cNvPr>
          <p:cNvSpPr txBox="1"/>
          <p:nvPr/>
        </p:nvSpPr>
        <p:spPr>
          <a:xfrm>
            <a:off x="40313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1635</Words>
  <Application>Microsoft Office PowerPoint</Application>
  <PresentationFormat>宽屏</PresentationFormat>
  <Paragraphs>120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10</cp:revision>
  <dcterms:created xsi:type="dcterms:W3CDTF">2024-07-27T08:54:53Z</dcterms:created>
  <dcterms:modified xsi:type="dcterms:W3CDTF">2024-07-27T10:06:25Z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