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0" r:id="rId5"/>
    <p:sldId id="371" r:id="rId6"/>
    <p:sldId id="372" r:id="rId7"/>
    <p:sldId id="374" r:id="rId8"/>
    <p:sldId id="375" r:id="rId9"/>
    <p:sldId id="377" r:id="rId10"/>
    <p:sldId id="379" r:id="rId11"/>
    <p:sldId id="381" r:id="rId12"/>
    <p:sldId id="383" r:id="rId13"/>
    <p:sldId id="384" r:id="rId14"/>
    <p:sldId id="385" r:id="rId15"/>
    <p:sldId id="386" r:id="rId16"/>
    <p:sldId id="387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0" name="yt_shape_15150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149" name="yt_image_15149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52" name="yt_shape_15152"/>
          <p:cNvSpPr txBox="1"/>
          <p:nvPr/>
        </p:nvSpPr>
        <p:spPr>
          <a:xfrm>
            <a:off x="540119" y="15975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平行线的性质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两条平行线被第三条直线所截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同位角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4672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两直线平行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同位角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15153" name="yt_image_15153" title="H_112.2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2787" y="2709382"/>
            <a:ext cx="4886424" cy="142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55" name="yt_shape_15155"/>
          <p:cNvSpPr txBox="1"/>
          <p:nvPr/>
        </p:nvSpPr>
        <p:spPr>
          <a:xfrm>
            <a:off x="540119" y="4185176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平行线的性质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两条平行线被第三条直线所截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内错角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3502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两直线平行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内错角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平行线的性质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两条平行线被第三条直线所截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同旁内角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3dbd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两直线平行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同旁内角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005EE0A-9147-E85B-36C4-E025CB5DAE36}"/>
              </a:ext>
            </a:extLst>
          </p:cNvPr>
          <p:cNvSpPr txBox="1"/>
          <p:nvPr/>
        </p:nvSpPr>
        <p:spPr>
          <a:xfrm>
            <a:off x="8603507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623870E-B3AE-04A8-F821-B9494B32712F}"/>
              </a:ext>
            </a:extLst>
          </p:cNvPr>
          <p:cNvSpPr txBox="1"/>
          <p:nvPr/>
        </p:nvSpPr>
        <p:spPr>
          <a:xfrm>
            <a:off x="6336558" y="202626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EE0963D-4EAA-4C94-E755-655D484D1EE8}"/>
              </a:ext>
            </a:extLst>
          </p:cNvPr>
          <p:cNvSpPr txBox="1"/>
          <p:nvPr/>
        </p:nvSpPr>
        <p:spPr>
          <a:xfrm>
            <a:off x="8603507" y="413837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CB459B2-7899-3B75-0FBF-B674B2BD40A4}"/>
              </a:ext>
            </a:extLst>
          </p:cNvPr>
          <p:cNvSpPr txBox="1"/>
          <p:nvPr/>
        </p:nvSpPr>
        <p:spPr>
          <a:xfrm>
            <a:off x="2678958" y="461385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BD5D431-FE14-5726-3878-7E1DB624D6F3}"/>
              </a:ext>
            </a:extLst>
          </p:cNvPr>
          <p:cNvSpPr txBox="1"/>
          <p:nvPr/>
        </p:nvSpPr>
        <p:spPr>
          <a:xfrm>
            <a:off x="6946157" y="461385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AAAF66F-7B89-4D3F-BFC3-AEA04BB9DA6C}"/>
              </a:ext>
            </a:extLst>
          </p:cNvPr>
          <p:cNvSpPr txBox="1"/>
          <p:nvPr/>
        </p:nvSpPr>
        <p:spPr>
          <a:xfrm>
            <a:off x="8908307" y="508934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互补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54ED78D-6DCE-9CDA-09C9-59A8E3C33A57}"/>
              </a:ext>
            </a:extLst>
          </p:cNvPr>
          <p:cNvSpPr txBox="1"/>
          <p:nvPr/>
        </p:nvSpPr>
        <p:spPr>
          <a:xfrm>
            <a:off x="3440958" y="5564834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77BF10-40BB-9CCA-26CD-850943629F8C}"/>
              </a:ext>
            </a:extLst>
          </p:cNvPr>
          <p:cNvSpPr txBox="1"/>
          <p:nvPr/>
        </p:nvSpPr>
        <p:spPr>
          <a:xfrm>
            <a:off x="8317757" y="556483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互补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05" name="yt_shape_15205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204" name="yt_image_1520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207" name="yt_shape_15207"/>
          <p:cNvSpPr txBox="1"/>
          <p:nvPr/>
        </p:nvSpPr>
        <p:spPr>
          <a:xfrm>
            <a:off x="540119" y="159186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两边分别与直线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5166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211" name="yt_table_1521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1292042"/>
              </p:ext>
            </p:extLst>
          </p:nvPr>
        </p:nvGraphicFramePr>
        <p:xfrm>
          <a:off x="540056" y="4411077"/>
          <a:ext cx="10248266" cy="475488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1117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1118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1119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11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270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92"/>
                  </a:ext>
                </a:extLst>
              </a:tr>
            </a:tbl>
          </a:graphicData>
        </a:graphic>
      </p:graphicFrame>
      <p:grpSp>
        <p:nvGrpSpPr>
          <p:cNvPr id="15208" name="yt_shape_15208_skip" title="H_146.4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32068" y="2551304"/>
            <a:ext cx="1925838" cy="1860183"/>
            <a:chOff x="0" y="0"/>
            <a:chExt cx="1925838" cy="1860183"/>
          </a:xfrm>
        </p:grpSpPr>
        <p:pic>
          <p:nvPicPr>
            <p:cNvPr id="2" name="yt_image_1520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25838" cy="14641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210" name="yt_shape_15210" descr="{&quot;rangeId&quot;:0,&quot;IgnoreLineSpacing&quot;:1}"/>
            <p:cNvSpPr txBox="1"/>
            <p:nvPr/>
          </p:nvSpPr>
          <p:spPr>
            <a:xfrm>
              <a:off x="429638" y="150018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第9题图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320871F-4B11-C9C4-665D-DF8B29B7AA9C}"/>
              </a:ext>
            </a:extLst>
          </p:cNvPr>
          <p:cNvSpPr txBox="1"/>
          <p:nvPr/>
        </p:nvSpPr>
        <p:spPr>
          <a:xfrm>
            <a:off x="6211146" y="202055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13" name="yt_shape_15213"/>
          <p:cNvSpPr txBox="1"/>
          <p:nvPr/>
        </p:nvSpPr>
        <p:spPr>
          <a:xfrm>
            <a:off x="540119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zh-CN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0822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EDB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3dbee,isEnd"/>
              </a:rPr>
              <a:t>其中正确的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15217" name="yt_shape_15217"/>
          <p:cNvSpPr txBox="1"/>
          <p:nvPr/>
        </p:nvSpPr>
        <p:spPr>
          <a:xfrm>
            <a:off x="540000" y="407404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214" name="yt_shape_15214" title="H_121.9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36464" y="2475451"/>
            <a:ext cx="2119071" cy="1548144"/>
            <a:chOff x="0" y="0"/>
            <a:chExt cx="2119071" cy="1548144"/>
          </a:xfrm>
        </p:grpSpPr>
        <p:pic>
          <p:nvPicPr>
            <p:cNvPr id="2" name="yt_image_15214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19071" cy="11521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216" name="yt_shape_15216" descr="{&quot;rangeId&quot;:0,&quot;IgnoreLineSpacing&quot;:1}"/>
            <p:cNvSpPr txBox="1"/>
            <p:nvPr/>
          </p:nvSpPr>
          <p:spPr>
            <a:xfrm>
              <a:off x="450071" y="118814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第10题图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C307EAF-8743-49AE-73C8-3ADBC704E8DD}"/>
              </a:ext>
            </a:extLst>
          </p:cNvPr>
          <p:cNvSpPr txBox="1"/>
          <p:nvPr/>
        </p:nvSpPr>
        <p:spPr>
          <a:xfrm>
            <a:off x="1059708" y="1804170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18" name="yt_shape_15218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是由线段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21c14,isEnd"/>
              </a:rPr>
              <a:t>先向左平行移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再向上平行移动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格得到的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而线段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先向下平行移动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ec8e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再向左平行移动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格后可得线段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</p:txBody>
      </p:sp>
      <p:pic>
        <p:nvPicPr>
          <p:cNvPr id="15219" name="yt_image_15219" title="H_111.8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3830" y="2491930"/>
            <a:ext cx="1824339" cy="142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25C527E-D234-76F1-4C1A-086219890093}"/>
              </a:ext>
            </a:extLst>
          </p:cNvPr>
          <p:cNvSpPr txBox="1"/>
          <p:nvPr/>
        </p:nvSpPr>
        <p:spPr>
          <a:xfrm>
            <a:off x="1059709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2A033DD-1959-5F84-B7A6-5904C3A0BA6C}"/>
              </a:ext>
            </a:extLst>
          </p:cNvPr>
          <p:cNvSpPr txBox="1"/>
          <p:nvPr/>
        </p:nvSpPr>
        <p:spPr>
          <a:xfrm>
            <a:off x="4564909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B3F4A2-E28C-58DB-B79F-AF9D2D57EBA8}"/>
              </a:ext>
            </a:extLst>
          </p:cNvPr>
          <p:cNvSpPr txBox="1"/>
          <p:nvPr/>
        </p:nvSpPr>
        <p:spPr>
          <a:xfrm>
            <a:off x="10400558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D304B86-ED3B-5C6E-60AB-07334BD4D980}"/>
              </a:ext>
            </a:extLst>
          </p:cNvPr>
          <p:cNvSpPr txBox="1"/>
          <p:nvPr/>
        </p:nvSpPr>
        <p:spPr>
          <a:xfrm>
            <a:off x="2888509" y="180417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21" name="yt_shape_15221"/>
          <p:cNvSpPr txBox="1"/>
          <p:nvPr/>
        </p:nvSpPr>
        <p:spPr>
          <a:xfrm>
            <a:off x="540000" y="900000"/>
            <a:ext cx="806631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222" name="yt_image_15222" title="H_114.8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8622" y="1531667"/>
            <a:ext cx="2034754" cy="145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224" name="yt_shape_15224"/>
          <p:cNvSpPr txBox="1"/>
          <p:nvPr/>
        </p:nvSpPr>
        <p:spPr>
          <a:xfrm>
            <a:off x="540000" y="3040601"/>
            <a:ext cx="4438523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DFE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且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DFE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88CF1C1-26D0-4E99-B302-B04338F557E1}"/>
              </a:ext>
            </a:extLst>
          </p:cNvPr>
          <p:cNvSpPr txBox="1"/>
          <p:nvPr/>
        </p:nvSpPr>
        <p:spPr>
          <a:xfrm>
            <a:off x="449989" y="2993795"/>
            <a:ext cx="345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BB8D9F8-9752-BCE3-C4A5-69CE9E4DCBF8}"/>
              </a:ext>
            </a:extLst>
          </p:cNvPr>
          <p:cNvSpPr txBox="1"/>
          <p:nvPr/>
        </p:nvSpPr>
        <p:spPr>
          <a:xfrm>
            <a:off x="449989" y="3469283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1E2E976-CE91-39F2-81F4-C4EB15D85A37}"/>
              </a:ext>
            </a:extLst>
          </p:cNvPr>
          <p:cNvSpPr txBox="1"/>
          <p:nvPr/>
        </p:nvSpPr>
        <p:spPr>
          <a:xfrm>
            <a:off x="449989" y="3944771"/>
            <a:ext cx="2848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1CFF76D-6697-B7F6-0FA6-DC9A44FF5B6E}"/>
              </a:ext>
            </a:extLst>
          </p:cNvPr>
          <p:cNvSpPr txBox="1"/>
          <p:nvPr/>
        </p:nvSpPr>
        <p:spPr>
          <a:xfrm>
            <a:off x="449989" y="4420259"/>
            <a:ext cx="2385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51C8FC1-EAD2-7ED7-57A4-5F8F829A6199}"/>
              </a:ext>
            </a:extLst>
          </p:cNvPr>
          <p:cNvSpPr txBox="1"/>
          <p:nvPr/>
        </p:nvSpPr>
        <p:spPr>
          <a:xfrm>
            <a:off x="449989" y="4895747"/>
            <a:ext cx="3520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6FB608E-5A7A-26FE-7BC3-2D7C5A1F555D}"/>
              </a:ext>
            </a:extLst>
          </p:cNvPr>
          <p:cNvSpPr txBox="1"/>
          <p:nvPr/>
        </p:nvSpPr>
        <p:spPr>
          <a:xfrm>
            <a:off x="449989" y="5371235"/>
            <a:ext cx="2629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B23FF71-B143-70A3-126D-4B40836C989D}"/>
              </a:ext>
            </a:extLst>
          </p:cNvPr>
          <p:cNvSpPr txBox="1"/>
          <p:nvPr/>
        </p:nvSpPr>
        <p:spPr>
          <a:xfrm>
            <a:off x="449989" y="5846723"/>
            <a:ext cx="45756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25" name="yt_shape_15225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三湘大联考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将一张长方形纸片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04a7"/>
              </a:rPr>
              <a:t>分别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BEG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GFE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226" name="yt_image_15226" title="H_139.0498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4352" y="2546033"/>
            <a:ext cx="1724481" cy="1765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5228" name="yt_shape_15228"/>
              <p:cNvSpPr txBox="1"/>
              <p:nvPr/>
            </p:nvSpPr>
            <p:spPr>
              <a:xfrm>
                <a:off x="497379" y="1811206"/>
                <a:ext cx="4288033" cy="39873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延长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到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由翻折可知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FEK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FEG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BEG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KEG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GFE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KEF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>
          <p:sp>
            <p:nvSpPr>
              <p:cNvPr id="15228" name="yt_shape_152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1811206"/>
                <a:ext cx="4288033" cy="3987310"/>
              </a:xfrm>
              <a:prstGeom prst="rect">
                <a:avLst/>
              </a:prstGeom>
              <a:blipFill>
                <a:blip r:embed="rId3"/>
                <a:stretch>
                  <a:fillRect l="-4410" t="-1223" r="-3414" b="-39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232" name="yt_shape_15232"/>
          <p:cNvSpPr txBox="1"/>
          <p:nvPr/>
        </p:nvSpPr>
        <p:spPr>
          <a:xfrm>
            <a:off x="497379" y="5848476"/>
            <a:ext cx="1805623" cy="145879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100" b="0" i="0" u="none" spc="-8100">
                <a:solidFill>
                  <a:srgbClr val="1EE3CF"/>
                </a:solidFill>
                <a:effectLst/>
                <a:latin typeface="Times New Roman" pitchFamily="81"/>
                <a:ea typeface="宋体" pitchFamily="81"/>
              </a:rPr>
              <a:t> </a:t>
            </a:r>
            <a:r>
              <a:rPr lang="en-US" altLang="zh-CN" sz="8100" b="0" i="0" u="none" spc="12055">
                <a:solidFill>
                  <a:srgbClr val="1EE3CF"/>
                </a:solidFill>
                <a:effectLst/>
                <a:latin typeface="Times New Roman" pitchFamily="81"/>
                <a:ea typeface="宋体" pitchFamily="81"/>
              </a:rPr>
              <a:t> </a:t>
            </a:r>
          </a:p>
        </p:txBody>
      </p:sp>
      <p:pic>
        <p:nvPicPr>
          <p:cNvPr id="15231" name="yt_image_15231" title="H_126.9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76" y="2640104"/>
            <a:ext cx="1787715" cy="161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4217C4B-F710-2F28-B461-54A9C7BFAFBB}"/>
              </a:ext>
            </a:extLst>
          </p:cNvPr>
          <p:cNvSpPr txBox="1"/>
          <p:nvPr/>
        </p:nvSpPr>
        <p:spPr>
          <a:xfrm>
            <a:off x="407368" y="1764400"/>
            <a:ext cx="2697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延长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E5710F2-9F9B-EADE-E134-3FECFBF18E97}"/>
              </a:ext>
            </a:extLst>
          </p:cNvPr>
          <p:cNvSpPr txBox="1"/>
          <p:nvPr/>
        </p:nvSpPr>
        <p:spPr>
          <a:xfrm>
            <a:off x="407368" y="2239888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由翻折可知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033C221-E324-E4D5-9A02-3132272391D8}"/>
              </a:ext>
            </a:extLst>
          </p:cNvPr>
          <p:cNvSpPr txBox="1"/>
          <p:nvPr/>
        </p:nvSpPr>
        <p:spPr>
          <a:xfrm>
            <a:off x="407368" y="2715376"/>
            <a:ext cx="2680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FEK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437F817-A527-AAF6-705D-37173E9D0BC6}"/>
              </a:ext>
            </a:extLst>
          </p:cNvPr>
          <p:cNvSpPr txBox="1"/>
          <p:nvPr/>
        </p:nvSpPr>
        <p:spPr>
          <a:xfrm>
            <a:off x="407368" y="3190864"/>
            <a:ext cx="3001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FC0E25F-231E-C195-0EB4-53B026791E81}"/>
              </a:ext>
            </a:extLst>
          </p:cNvPr>
          <p:cNvSpPr txBox="1"/>
          <p:nvPr/>
        </p:nvSpPr>
        <p:spPr>
          <a:xfrm>
            <a:off x="407368" y="3666352"/>
            <a:ext cx="3018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59150F3-7907-F3BD-9D75-24DEE9F72236}"/>
                  </a:ext>
                </a:extLst>
              </p:cNvPr>
              <p:cNvSpPr txBox="1"/>
              <p:nvPr/>
            </p:nvSpPr>
            <p:spPr>
              <a:xfrm>
                <a:off x="407368" y="4141840"/>
                <a:ext cx="44266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KEF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130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59150F3-7907-F3BD-9D75-24DEE9F722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141840"/>
                <a:ext cx="4426648" cy="765061"/>
              </a:xfrm>
              <a:prstGeom prst="rect">
                <a:avLst/>
              </a:prstGeom>
              <a:blipFill>
                <a:blip r:embed="rId5"/>
                <a:stretch>
                  <a:fillRect l="-2204" r="-220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B8DBA647-A803-96A1-758F-9A92C5F72B00}"/>
              </a:ext>
            </a:extLst>
          </p:cNvPr>
          <p:cNvSpPr txBox="1"/>
          <p:nvPr/>
        </p:nvSpPr>
        <p:spPr>
          <a:xfrm>
            <a:off x="407368" y="4813289"/>
            <a:ext cx="2350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4135B29-0EE9-711F-2B4C-9212591FC3AA}"/>
              </a:ext>
            </a:extLst>
          </p:cNvPr>
          <p:cNvSpPr txBox="1"/>
          <p:nvPr/>
        </p:nvSpPr>
        <p:spPr>
          <a:xfrm>
            <a:off x="407368" y="5288777"/>
            <a:ext cx="41281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GFE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35" name="yt_shape_15235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234" name="yt_image_15234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237" name="yt_shape_15237"/>
          <p:cNvSpPr txBox="1"/>
          <p:nvPr/>
        </p:nvSpPr>
        <p:spPr>
          <a:xfrm>
            <a:off x="540119" y="1597583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一副直角三角尺按如图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所示放置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现将含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f46e,isEnd"/>
              </a:rPr>
              <a:t>的三角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固定不动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的三角尺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顺时针转动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b5f07,isEnd"/>
              </a:rPr>
              <a:t>旋转角小于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使两块三角尺至少有一组边互相平行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bd89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其他所有符合条件的度数为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5238" name="yt_image_15238" title="H_153.3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72431" y="4149776"/>
            <a:ext cx="4447137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433C638-50F1-AC30-2D28-B46EAD0E9DB3}"/>
              </a:ext>
            </a:extLst>
          </p:cNvPr>
          <p:cNvSpPr txBox="1"/>
          <p:nvPr/>
        </p:nvSpPr>
        <p:spPr>
          <a:xfrm>
            <a:off x="10216407" y="2977241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c39f9"/>
              </a:rPr>
              <a:t>，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7E71612-F6E4-121F-F833-582230163DF8}"/>
              </a:ext>
            </a:extLst>
          </p:cNvPr>
          <p:cNvSpPr txBox="1"/>
          <p:nvPr/>
        </p:nvSpPr>
        <p:spPr>
          <a:xfrm>
            <a:off x="450108" y="3452729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8" name="yt_shape_15158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157" name="yt_image_1515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60" name="yt_shape_15160"/>
          <p:cNvSpPr txBox="1"/>
          <p:nvPr/>
        </p:nvSpPr>
        <p:spPr>
          <a:xfrm>
            <a:off x="540000" y="1603297"/>
            <a:ext cx="498213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两直线平行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同位角相等</a:t>
            </a:r>
          </a:p>
        </p:txBody>
      </p:sp>
      <p:sp>
        <p:nvSpPr>
          <p:cNvPr id="15161" name="yt_shape_15161"/>
          <p:cNvSpPr txBox="1"/>
          <p:nvPr/>
        </p:nvSpPr>
        <p:spPr>
          <a:xfrm>
            <a:off x="540119" y="210286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长沙市中考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AGE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f596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DHF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165" name="yt_table_1516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4649699"/>
              </p:ext>
            </p:extLst>
          </p:nvPr>
        </p:nvGraphicFramePr>
        <p:xfrm>
          <a:off x="540056" y="4735802"/>
          <a:ext cx="9791066" cy="475488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1102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1103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1104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11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83"/>
                  </a:ext>
                </a:extLst>
              </a:tr>
            </a:tbl>
          </a:graphicData>
        </a:graphic>
      </p:graphicFrame>
      <p:grpSp>
        <p:nvGrpSpPr>
          <p:cNvPr id="15162" name="yt_shape_15162_skip" title="H_131.8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22214" y="3062297"/>
            <a:ext cx="1545462" cy="1673874"/>
            <a:chOff x="0" y="0"/>
            <a:chExt cx="1545462" cy="1673874"/>
          </a:xfrm>
        </p:grpSpPr>
        <p:pic>
          <p:nvPicPr>
            <p:cNvPr id="2" name="yt_image_1516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45462" cy="1277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164" name="yt_shape_15164" descr="{&quot;rangeId&quot;:0,&quot;IgnoreLineSpacing&quot;:1}"/>
            <p:cNvSpPr txBox="1"/>
            <p:nvPr/>
          </p:nvSpPr>
          <p:spPr>
            <a:xfrm>
              <a:off x="239450" y="131387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第1题图</a:t>
              </a:r>
            </a:p>
          </p:txBody>
        </p:sp>
      </p:grpSp>
      <p:pic>
        <p:nvPicPr>
          <p:cNvPr id="4" name="yt_shape_1722071089545">
            <a:extLst>
              <a:ext uri="{FF2B5EF4-FFF2-40B4-BE49-F238E27FC236}">
                <a16:creationId xmlns:a16="http://schemas.microsoft.com/office/drawing/2014/main" id="{299B26F2-6A2A-3A9D-4B39-80CA7E9267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A1BC694-9C87-2205-8EE8-3CE5BEA03629}"/>
              </a:ext>
            </a:extLst>
          </p:cNvPr>
          <p:cNvSpPr txBox="1"/>
          <p:nvPr/>
        </p:nvSpPr>
        <p:spPr>
          <a:xfrm>
            <a:off x="4982421" y="253154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67" name="yt_shape_1516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朝阳市中考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将一副三角尺按如图所示的位置摆放在直尺上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b398"/>
              </a:rPr>
              <a:t>的度数为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171" name="yt_table_1517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2848034"/>
              </p:ext>
            </p:extLst>
          </p:nvPr>
        </p:nvGraphicFramePr>
        <p:xfrm>
          <a:off x="540056" y="1859435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1106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1107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1108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11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84"/>
                  </a:ext>
                </a:extLst>
              </a:tr>
            </a:tbl>
          </a:graphicData>
        </a:graphic>
      </p:graphicFrame>
      <p:grpSp>
        <p:nvGrpSpPr>
          <p:cNvPr id="15168" name="yt_shape_15168_skip" title="H_128.7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76610" y="1859435"/>
            <a:ext cx="1473198" cy="1635012"/>
            <a:chOff x="0" y="0"/>
            <a:chExt cx="1580146" cy="1635012"/>
          </a:xfrm>
        </p:grpSpPr>
        <p:pic>
          <p:nvPicPr>
            <p:cNvPr id="2" name="yt_image_1516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80146" cy="1239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170" name="yt_shape_15170" descr="{&quot;rangeId&quot;:0,&quot;IgnoreLineSpacing&quot;:1}"/>
            <p:cNvSpPr txBox="1"/>
            <p:nvPr/>
          </p:nvSpPr>
          <p:spPr>
            <a:xfrm>
              <a:off x="256792" y="1275012"/>
              <a:ext cx="148347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sym typeface="_⨹_3_ff5bd"/>
                </a:rPr>
                <a:t>第2题</a:t>
              </a:r>
              <a:b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</a:b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1541DA8-6E6A-3AFF-A3C0-605531801653}"/>
              </a:ext>
            </a:extLst>
          </p:cNvPr>
          <p:cNvSpPr txBox="1"/>
          <p:nvPr/>
        </p:nvSpPr>
        <p:spPr>
          <a:xfrm>
            <a:off x="10597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73" name="yt_shape_15173"/>
          <p:cNvSpPr txBox="1"/>
          <p:nvPr/>
        </p:nvSpPr>
        <p:spPr>
          <a:xfrm>
            <a:off x="540000" y="900000"/>
            <a:ext cx="80695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174" name="yt_image_15174" title="H_63.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61322" y="1531667"/>
            <a:ext cx="1669354" cy="811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76" name="yt_shape_15176"/>
          <p:cNvSpPr txBox="1"/>
          <p:nvPr/>
        </p:nvSpPr>
        <p:spPr>
          <a:xfrm>
            <a:off x="540000" y="2393806"/>
            <a:ext cx="6900928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两直线平行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同位角相等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两直线平行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同位角相等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5720D73-1B78-EE3A-5017-8C1489BA9887}"/>
              </a:ext>
            </a:extLst>
          </p:cNvPr>
          <p:cNvSpPr txBox="1"/>
          <p:nvPr/>
        </p:nvSpPr>
        <p:spPr>
          <a:xfrm>
            <a:off x="449989" y="2347000"/>
            <a:ext cx="2689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003B9A-7C8F-269C-E583-42DFE8D08982}"/>
              </a:ext>
            </a:extLst>
          </p:cNvPr>
          <p:cNvSpPr txBox="1"/>
          <p:nvPr/>
        </p:nvSpPr>
        <p:spPr>
          <a:xfrm>
            <a:off x="449989" y="2822488"/>
            <a:ext cx="5947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同位角相等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E30FA7C-B275-9C59-BFA3-E9F082BF4434}"/>
              </a:ext>
            </a:extLst>
          </p:cNvPr>
          <p:cNvSpPr txBox="1"/>
          <p:nvPr/>
        </p:nvSpPr>
        <p:spPr>
          <a:xfrm>
            <a:off x="449989" y="3297976"/>
            <a:ext cx="3756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DD19464-1741-F081-0708-BD096EAF4399}"/>
              </a:ext>
            </a:extLst>
          </p:cNvPr>
          <p:cNvSpPr txBox="1"/>
          <p:nvPr/>
        </p:nvSpPr>
        <p:spPr>
          <a:xfrm>
            <a:off x="449989" y="3773464"/>
            <a:ext cx="7014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同位角相等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FA0A846-5203-F907-ACFA-009A0FD88FA3}"/>
              </a:ext>
            </a:extLst>
          </p:cNvPr>
          <p:cNvSpPr txBox="1"/>
          <p:nvPr/>
        </p:nvSpPr>
        <p:spPr>
          <a:xfrm>
            <a:off x="449989" y="4248952"/>
            <a:ext cx="2770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77" name="yt_shape_15177"/>
          <p:cNvSpPr txBox="1"/>
          <p:nvPr/>
        </p:nvSpPr>
        <p:spPr>
          <a:xfrm>
            <a:off x="540000" y="900000"/>
            <a:ext cx="498213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两直线平行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内错角相等</a:t>
            </a:r>
          </a:p>
        </p:txBody>
      </p:sp>
      <p:sp>
        <p:nvSpPr>
          <p:cNvPr id="15178" name="yt_shape_15178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6254"/>
              </a:rPr>
              <a:t>的度数为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180" name="yt_table_1518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3246773"/>
              </p:ext>
            </p:extLst>
          </p:nvPr>
        </p:nvGraphicFramePr>
        <p:xfrm>
          <a:off x="540056" y="2359000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1110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1111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1112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11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85"/>
                  </a:ext>
                </a:extLst>
              </a:tr>
            </a:tbl>
          </a:graphicData>
        </a:graphic>
      </p:graphicFrame>
      <p:pic>
        <p:nvPicPr>
          <p:cNvPr id="15179" name="yt_image_15179_skip" title="H_101.07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76610" y="2359000"/>
            <a:ext cx="1473198" cy="1213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071089628">
            <a:extLst>
              <a:ext uri="{FF2B5EF4-FFF2-40B4-BE49-F238E27FC236}">
                <a16:creationId xmlns:a16="http://schemas.microsoft.com/office/drawing/2014/main" id="{4E58DE06-24CC-FAAD-D61A-1A2C163A9E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5AB2DD7-2539-5E5A-B338-5B185CAE7AF9}"/>
              </a:ext>
            </a:extLst>
          </p:cNvPr>
          <p:cNvSpPr txBox="1"/>
          <p:nvPr/>
        </p:nvSpPr>
        <p:spPr>
          <a:xfrm>
            <a:off x="10597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82" name="yt_shape_15182"/>
          <p:cNvSpPr txBox="1"/>
          <p:nvPr/>
        </p:nvSpPr>
        <p:spPr>
          <a:xfrm>
            <a:off x="540119" y="900000"/>
            <a:ext cx="111119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的推理过程如下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请完成填空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183" name="yt_image_15183" title="H_94.5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2771" y="1531667"/>
            <a:ext cx="2206456" cy="120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85" name="yt_shape_15185"/>
          <p:cNvSpPr txBox="1"/>
          <p:nvPr/>
        </p:nvSpPr>
        <p:spPr>
          <a:xfrm>
            <a:off x="540000" y="2783483"/>
            <a:ext cx="9355125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5E3F304-8845-F554-C374-CB3D85177CC4}"/>
              </a:ext>
            </a:extLst>
          </p:cNvPr>
          <p:cNvSpPr txBox="1"/>
          <p:nvPr/>
        </p:nvSpPr>
        <p:spPr>
          <a:xfrm>
            <a:off x="4110764" y="3212165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内错角相等</a:t>
            </a:r>
            <a:r>
              <a:rPr kumimoji="0" lang="zh-CN" altLang="zh-CN" sz="12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9A561D0-FCA5-4EDC-8204-B83C8561FBDC}"/>
              </a:ext>
            </a:extLst>
          </p:cNvPr>
          <p:cNvSpPr txBox="1"/>
          <p:nvPr/>
        </p:nvSpPr>
        <p:spPr>
          <a:xfrm>
            <a:off x="1364389" y="4163141"/>
            <a:ext cx="14596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EBC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420107E-82D7-56D8-56AD-15126DECE987}"/>
              </a:ext>
            </a:extLst>
          </p:cNvPr>
          <p:cNvSpPr txBox="1"/>
          <p:nvPr/>
        </p:nvSpPr>
        <p:spPr>
          <a:xfrm>
            <a:off x="3253514" y="4163141"/>
            <a:ext cx="14596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EDA4D0F-E00D-B450-FBD6-52D22F9D893C}"/>
              </a:ext>
            </a:extLst>
          </p:cNvPr>
          <p:cNvSpPr txBox="1"/>
          <p:nvPr/>
        </p:nvSpPr>
        <p:spPr>
          <a:xfrm>
            <a:off x="5295039" y="4163141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内错角相等</a:t>
            </a:r>
            <a:r>
              <a:rPr kumimoji="0" lang="zh-CN" altLang="zh-CN" sz="12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EEC1E85-BE30-7F8E-9A4F-FC321AE2352D}"/>
              </a:ext>
            </a:extLst>
          </p:cNvPr>
          <p:cNvSpPr txBox="1"/>
          <p:nvPr/>
        </p:nvSpPr>
        <p:spPr>
          <a:xfrm>
            <a:off x="3923439" y="4638629"/>
            <a:ext cx="2774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91" name="yt_shape_15191"/>
          <p:cNvSpPr txBox="1"/>
          <p:nvPr/>
        </p:nvSpPr>
        <p:spPr>
          <a:xfrm>
            <a:off x="540000" y="900000"/>
            <a:ext cx="528991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两直线平行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同旁内角互补</a:t>
            </a:r>
          </a:p>
        </p:txBody>
      </p:sp>
      <p:sp>
        <p:nvSpPr>
          <p:cNvPr id="15192" name="yt_shape_15192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湖北省中考改编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19e0,isEnd"/>
              </a:rPr>
              <a:t>2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5193" name="yt_image_1519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3906" y="2511364"/>
            <a:ext cx="1544187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071089715">
            <a:extLst>
              <a:ext uri="{FF2B5EF4-FFF2-40B4-BE49-F238E27FC236}">
                <a16:creationId xmlns:a16="http://schemas.microsoft.com/office/drawing/2014/main" id="{E585473C-DAED-44A5-F5D5-DEB1604E07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03385C4-4207-87F0-6A44-BA8683F12B7B}"/>
              </a:ext>
            </a:extLst>
          </p:cNvPr>
          <p:cNvSpPr txBox="1"/>
          <p:nvPr/>
        </p:nvSpPr>
        <p:spPr>
          <a:xfrm>
            <a:off x="1974108" y="1828247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95" name="yt_shape_15195"/>
          <p:cNvSpPr txBox="1"/>
          <p:nvPr/>
        </p:nvSpPr>
        <p:spPr>
          <a:xfrm>
            <a:off x="540000" y="900000"/>
            <a:ext cx="375102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图形的平行移动</a:t>
            </a:r>
          </a:p>
        </p:txBody>
      </p:sp>
      <p:sp>
        <p:nvSpPr>
          <p:cNvPr id="15196" name="yt_shape_15196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衡阳市中考改编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的方格纸中将图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中的图形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9d645"/>
              </a:rPr>
              <a:t>平移后的位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置如图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那么下面平移中正确的是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198" name="yt_table_15198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7625968"/>
              </p:ext>
            </p:extLst>
          </p:nvPr>
        </p:nvGraphicFramePr>
        <p:xfrm>
          <a:off x="540056" y="2359000"/>
          <a:ext cx="5300663" cy="1901952"/>
        </p:xfrm>
        <a:graphic>
          <a:graphicData uri="http://schemas.openxmlformats.org/drawingml/2006/table">
            <a:tbl>
              <a:tblPr/>
              <a:tblGrid>
                <a:gridCol w="5300663">
                  <a:extLst>
                    <a:ext uri="{9D8B030D-6E8A-4147-A177-3AD203B41FA5}">
                      <a16:colId xmlns:a16="http://schemas.microsoft.com/office/drawing/2014/main" val="111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先向下移动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格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再向左移动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先向下移动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格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再向左移动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先向下移动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格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再向左移动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先向下移动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格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再向左移动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89"/>
                  </a:ext>
                </a:extLst>
              </a:tr>
            </a:tbl>
          </a:graphicData>
        </a:graphic>
      </p:graphicFrame>
      <p:pic>
        <p:nvPicPr>
          <p:cNvPr id="15197" name="yt_image_15197_skip" title="H_131.3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02262" y="2359000"/>
            <a:ext cx="3247936" cy="166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071089785">
            <a:extLst>
              <a:ext uri="{FF2B5EF4-FFF2-40B4-BE49-F238E27FC236}">
                <a16:creationId xmlns:a16="http://schemas.microsoft.com/office/drawing/2014/main" id="{ADFD0BB5-2B49-9C26-D49B-9CCEC94D67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C145009-75DE-4E26-7805-0F60F56BC907}"/>
              </a:ext>
            </a:extLst>
          </p:cNvPr>
          <p:cNvSpPr txBox="1"/>
          <p:nvPr/>
        </p:nvSpPr>
        <p:spPr>
          <a:xfrm>
            <a:off x="6546107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00" name="yt_shape_15200"/>
          <p:cNvSpPr txBox="1"/>
          <p:nvPr/>
        </p:nvSpPr>
        <p:spPr>
          <a:xfrm>
            <a:off x="540000" y="900000"/>
            <a:ext cx="898322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利用平行线的性质时易忽视两直线平行这一前提而出错</a:t>
            </a:r>
          </a:p>
        </p:txBody>
      </p:sp>
      <p:sp>
        <p:nvSpPr>
          <p:cNvPr id="15201" name="yt_shape_15201"/>
          <p:cNvSpPr txBox="1"/>
          <p:nvPr/>
        </p:nvSpPr>
        <p:spPr>
          <a:xfrm>
            <a:off x="540000" y="1399565"/>
            <a:ext cx="95330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是同旁内角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202" name="yt_table_1520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7614158"/>
              </p:ext>
            </p:extLst>
          </p:nvPr>
        </p:nvGraphicFramePr>
        <p:xfrm>
          <a:off x="540056" y="1878868"/>
          <a:ext cx="5953443" cy="950976"/>
        </p:xfrm>
        <a:graphic>
          <a:graphicData uri="http://schemas.openxmlformats.org/drawingml/2006/table">
            <a:tbl>
              <a:tblPr/>
              <a:tblGrid>
                <a:gridCol w="3700780">
                  <a:extLst>
                    <a:ext uri="{9D8B030D-6E8A-4147-A177-3AD203B41FA5}">
                      <a16:colId xmlns:a16="http://schemas.microsoft.com/office/drawing/2014/main" val="11115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11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91"/>
                  </a:ext>
                </a:extLst>
              </a:tr>
            </a:tbl>
          </a:graphicData>
        </a:graphic>
      </p:graphicFrame>
      <p:pic>
        <p:nvPicPr>
          <p:cNvPr id="3" name="yt_shape_1722071089851">
            <a:extLst>
              <a:ext uri="{FF2B5EF4-FFF2-40B4-BE49-F238E27FC236}">
                <a16:creationId xmlns:a16="http://schemas.microsoft.com/office/drawing/2014/main" id="{412C6F9E-183E-AD51-0C3A-17005E35F5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F3A9ECB-524C-6A53-DCC8-BFEC86362F28}"/>
              </a:ext>
            </a:extLst>
          </p:cNvPr>
          <p:cNvSpPr txBox="1"/>
          <p:nvPr/>
        </p:nvSpPr>
        <p:spPr>
          <a:xfrm>
            <a:off x="90605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1514</Words>
  <Application>Microsoft Office PowerPoint</Application>
  <PresentationFormat>宽屏</PresentationFormat>
  <Paragraphs>133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9</cp:revision>
  <dcterms:created xsi:type="dcterms:W3CDTF">2024-07-27T08:54:53Z</dcterms:created>
  <dcterms:modified xsi:type="dcterms:W3CDTF">2024-07-27T14:39:37Z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