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2" r:id="rId7"/>
    <p:sldId id="373" r:id="rId8"/>
    <p:sldId id="375" r:id="rId9"/>
    <p:sldId id="376" r:id="rId10"/>
    <p:sldId id="378" r:id="rId11"/>
    <p:sldId id="380" r:id="rId12"/>
    <p:sldId id="382" r:id="rId13"/>
    <p:sldId id="383" r:id="rId14"/>
    <p:sldId id="384" r:id="rId15"/>
    <p:sldId id="385" r:id="rId16"/>
    <p:sldId id="386" r:id="rId17"/>
    <p:sldId id="390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" name="yt_shape_1505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52" name="yt_image_1505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55" name="yt_shape_15055"/>
          <p:cNvSpPr txBox="1"/>
          <p:nvPr/>
        </p:nvSpPr>
        <p:spPr>
          <a:xfrm>
            <a:off x="540119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平行线的判定方法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垂直于同一条直线的两条直线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4529FB-2842-EAF4-0B09-A35BDC3962D7}"/>
              </a:ext>
            </a:extLst>
          </p:cNvPr>
          <p:cNvSpPr txBox="1"/>
          <p:nvPr/>
        </p:nvSpPr>
        <p:spPr>
          <a:xfrm>
            <a:off x="7384307" y="1550777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57E4C0-83FB-EDDA-4C44-354CF49EA8A0}"/>
              </a:ext>
            </a:extLst>
          </p:cNvPr>
          <p:cNvSpPr txBox="1"/>
          <p:nvPr/>
        </p:nvSpPr>
        <p:spPr>
          <a:xfrm>
            <a:off x="10584707" y="155077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61a93"/>
              </a:rPr>
              <a:t>相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11A660-8E4A-4785-2347-DDB64181E658}"/>
              </a:ext>
            </a:extLst>
          </p:cNvPr>
          <p:cNvSpPr txBox="1"/>
          <p:nvPr/>
        </p:nvSpPr>
        <p:spPr>
          <a:xfrm>
            <a:off x="450108" y="20262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B37DDB-6451-4771-974F-9F13CE68FB91}"/>
              </a:ext>
            </a:extLst>
          </p:cNvPr>
          <p:cNvSpPr txBox="1"/>
          <p:nvPr/>
        </p:nvSpPr>
        <p:spPr>
          <a:xfrm>
            <a:off x="5479308" y="20262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AE8040C-55FD-C70C-B42B-A106383BCCB2}"/>
              </a:ext>
            </a:extLst>
          </p:cNvPr>
          <p:cNvSpPr txBox="1"/>
          <p:nvPr/>
        </p:nvSpPr>
        <p:spPr>
          <a:xfrm>
            <a:off x="7231907" y="250175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4" name="yt_shape_15104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03" name="yt_image_151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6" name="yt_shape_15106"/>
          <p:cNvSpPr txBox="1"/>
          <p:nvPr/>
        </p:nvSpPr>
        <p:spPr>
          <a:xfrm>
            <a:off x="540000" y="1591869"/>
            <a:ext cx="74331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下列条件中不能判定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10" name="yt_table_1511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762695"/>
              </p:ext>
            </p:extLst>
          </p:nvPr>
        </p:nvGraphicFramePr>
        <p:xfrm>
          <a:off x="540056" y="2071172"/>
          <a:ext cx="4094163" cy="1901952"/>
        </p:xfrm>
        <a:graphic>
          <a:graphicData uri="http://schemas.openxmlformats.org/drawingml/2006/table">
            <a:tbl>
              <a:tblPr/>
              <a:tblGrid>
                <a:gridCol w="4094163">
                  <a:extLst>
                    <a:ext uri="{9D8B030D-6E8A-4147-A177-3AD203B41FA5}">
                      <a16:colId xmlns:a16="http://schemas.microsoft.com/office/drawing/2014/main" val="11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1"/>
                  </a:ext>
                </a:extLst>
              </a:tr>
            </a:tbl>
          </a:graphicData>
        </a:graphic>
      </p:graphicFrame>
      <p:grpSp>
        <p:nvGrpSpPr>
          <p:cNvPr id="15107" name="yt_shape_15107_skip" title="H_98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9336" y="2071172"/>
            <a:ext cx="2090608" cy="1256679"/>
            <a:chOff x="0" y="0"/>
            <a:chExt cx="2090608" cy="1256679"/>
          </a:xfrm>
        </p:grpSpPr>
        <p:pic>
          <p:nvPicPr>
            <p:cNvPr id="2" name="yt_image_1510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0608" cy="86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09" name="yt_shape_15109" descr="{&quot;rangeId&quot;:0,&quot;IgnoreLineSpacing&quot;:1}"/>
            <p:cNvSpPr txBox="1"/>
            <p:nvPr/>
          </p:nvSpPr>
          <p:spPr>
            <a:xfrm>
              <a:off x="512023" y="8966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AF0C3B3-F8E8-BD91-A781-CE8E775F633E}"/>
              </a:ext>
            </a:extLst>
          </p:cNvPr>
          <p:cNvSpPr txBox="1"/>
          <p:nvPr/>
        </p:nvSpPr>
        <p:spPr>
          <a:xfrm>
            <a:off x="6998426" y="15450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2" name="yt_shape_1511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动态问题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0056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若使直线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则可将直线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66b5"/>
              </a:rPr>
              <a:t>逆时针旋转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16" name="yt_table_1511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758802"/>
              </p:ext>
            </p:extLst>
          </p:nvPr>
        </p:nvGraphicFramePr>
        <p:xfrm>
          <a:off x="540056" y="394222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9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9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100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1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82"/>
                  </a:ext>
                </a:extLst>
              </a:tr>
            </a:tbl>
          </a:graphicData>
        </a:graphic>
      </p:graphicFrame>
      <p:grpSp>
        <p:nvGrpSpPr>
          <p:cNvPr id="15113" name="yt_shape_15113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1530" y="2339566"/>
            <a:ext cx="1826895" cy="1603008"/>
            <a:chOff x="0" y="0"/>
            <a:chExt cx="1826895" cy="1603008"/>
          </a:xfrm>
        </p:grpSpPr>
        <p:pic>
          <p:nvPicPr>
            <p:cNvPr id="2" name="yt_image_1511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26895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15" name="yt_shape_15115" descr="{&quot;rangeId&quot;:0,&quot;IgnoreLineSpacing&quot;:1}"/>
            <p:cNvSpPr txBox="1"/>
            <p:nvPr/>
          </p:nvSpPr>
          <p:spPr>
            <a:xfrm>
              <a:off x="303983" y="124300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9FC549-FC25-B6D5-3AEE-D4A515009079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8" name="yt_shape_1511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工人师傅对如图所示的零件进行加工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把材料弯成了一个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9904,isEnd"/>
              </a:rPr>
              <a:t>的锐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然后准备在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处第二次加工拐弯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要保证弯折的部分与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保持平行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08d1,isEnd"/>
              </a:rPr>
              <a:t>弯成的角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122" name="yt_shape_15122"/>
          <p:cNvSpPr txBox="1"/>
          <p:nvPr/>
        </p:nvSpPr>
        <p:spPr>
          <a:xfrm>
            <a:off x="540000" y="417279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19" name="yt_shape_15119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1702" y="2491930"/>
            <a:ext cx="1608595" cy="1630440"/>
            <a:chOff x="0" y="0"/>
            <a:chExt cx="1608595" cy="1630440"/>
          </a:xfrm>
        </p:grpSpPr>
        <p:pic>
          <p:nvPicPr>
            <p:cNvPr id="2" name="yt_image_1511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8595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1" name="yt_shape_15121" descr="{&quot;rangeId&quot;:0,&quot;IgnoreLineSpacing&quot;:1}"/>
            <p:cNvSpPr txBox="1"/>
            <p:nvPr/>
          </p:nvSpPr>
          <p:spPr>
            <a:xfrm>
              <a:off x="194833" y="12704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F4B1A5-0AA9-08D7-715E-EB4282E70340}"/>
              </a:ext>
            </a:extLst>
          </p:cNvPr>
          <p:cNvSpPr txBox="1"/>
          <p:nvPr/>
        </p:nvSpPr>
        <p:spPr>
          <a:xfrm>
            <a:off x="1364508" y="1804170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3" name="yt_shape_15123"/>
          <p:cNvSpPr txBox="1"/>
          <p:nvPr/>
        </p:nvSpPr>
        <p:spPr>
          <a:xfrm>
            <a:off x="540000" y="900000"/>
            <a:ext cx="65402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推理填空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5127" name="yt_shape_15127"/>
          <p:cNvSpPr txBox="1"/>
          <p:nvPr/>
        </p:nvSpPr>
        <p:spPr>
          <a:xfrm>
            <a:off x="540000" y="11247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24" name="yt_shape_15124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1892412"/>
            <a:ext cx="2179143" cy="1750455"/>
            <a:chOff x="0" y="0"/>
            <a:chExt cx="2179143" cy="1750455"/>
          </a:xfrm>
        </p:grpSpPr>
        <p:pic>
          <p:nvPicPr>
            <p:cNvPr id="2" name="yt_image_1512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9143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6" name="yt_shape_15126" descr="{&quot;rangeId&quot;:0,&quot;IgnoreLineSpacing&quot;:1}"/>
            <p:cNvSpPr txBox="1"/>
            <p:nvPr/>
          </p:nvSpPr>
          <p:spPr>
            <a:xfrm>
              <a:off x="480107" y="13904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15128" name="yt_shape_15128"/>
          <p:cNvSpPr txBox="1"/>
          <p:nvPr/>
        </p:nvSpPr>
        <p:spPr>
          <a:xfrm>
            <a:off x="540000" y="1498184"/>
            <a:ext cx="49003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</p:txBody>
      </p:sp>
      <p:sp>
        <p:nvSpPr>
          <p:cNvPr id="15129" name="yt_shape_15129"/>
          <p:cNvSpPr txBox="1"/>
          <p:nvPr/>
        </p:nvSpPr>
        <p:spPr>
          <a:xfrm>
            <a:off x="540000" y="1977487"/>
            <a:ext cx="7150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5130" name="yt_shape_15130"/>
          <p:cNvSpPr txBox="1"/>
          <p:nvPr/>
        </p:nvSpPr>
        <p:spPr>
          <a:xfrm>
            <a:off x="540000" y="245679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</p:txBody>
      </p:sp>
      <p:sp>
        <p:nvSpPr>
          <p:cNvPr id="15131" name="yt_shape_15131"/>
          <p:cNvSpPr txBox="1"/>
          <p:nvPr/>
        </p:nvSpPr>
        <p:spPr>
          <a:xfrm>
            <a:off x="540000" y="2936093"/>
            <a:ext cx="7150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5132" name="yt_shape_15132"/>
          <p:cNvSpPr txBox="1"/>
          <p:nvPr/>
        </p:nvSpPr>
        <p:spPr>
          <a:xfrm>
            <a:off x="540000" y="3415396"/>
            <a:ext cx="65178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</p:txBody>
      </p:sp>
      <p:sp>
        <p:nvSpPr>
          <p:cNvPr id="15133" name="yt_shape_15133"/>
          <p:cNvSpPr txBox="1"/>
          <p:nvPr/>
        </p:nvSpPr>
        <p:spPr>
          <a:xfrm>
            <a:off x="540000" y="3894699"/>
            <a:ext cx="74411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CB79C3-14AA-9ADE-B32C-FF13BF9E6BD2}"/>
              </a:ext>
            </a:extLst>
          </p:cNvPr>
          <p:cNvSpPr txBox="1"/>
          <p:nvPr/>
        </p:nvSpPr>
        <p:spPr>
          <a:xfrm>
            <a:off x="3321777" y="145137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0B770C-A75F-2271-6E8E-8A7EDB98BF5D}"/>
              </a:ext>
            </a:extLst>
          </p:cNvPr>
          <p:cNvSpPr txBox="1"/>
          <p:nvPr/>
        </p:nvSpPr>
        <p:spPr>
          <a:xfrm>
            <a:off x="3112227" y="1930681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DA705D-2878-FE68-0DC8-4B3260B0FD82}"/>
              </a:ext>
            </a:extLst>
          </p:cNvPr>
          <p:cNvSpPr txBox="1"/>
          <p:nvPr/>
        </p:nvSpPr>
        <p:spPr>
          <a:xfrm>
            <a:off x="3193189" y="240998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189255-8DF0-945D-81BE-A1FDA798EEF4}"/>
              </a:ext>
            </a:extLst>
          </p:cNvPr>
          <p:cNvSpPr txBox="1"/>
          <p:nvPr/>
        </p:nvSpPr>
        <p:spPr>
          <a:xfrm>
            <a:off x="3112227" y="2889287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FAF909-A3AD-63D8-492C-147F0B51705F}"/>
              </a:ext>
            </a:extLst>
          </p:cNvPr>
          <p:cNvSpPr txBox="1"/>
          <p:nvPr/>
        </p:nvSpPr>
        <p:spPr>
          <a:xfrm>
            <a:off x="3369402" y="3368590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D8EECEF-924D-C42F-7FE6-58F02BBAE582}"/>
              </a:ext>
            </a:extLst>
          </p:cNvPr>
          <p:cNvSpPr txBox="1"/>
          <p:nvPr/>
        </p:nvSpPr>
        <p:spPr>
          <a:xfrm>
            <a:off x="3094764" y="3847893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134" name="yt_shape_15134"/>
          <p:cNvSpPr txBox="1"/>
          <p:nvPr/>
        </p:nvSpPr>
        <p:spPr>
          <a:xfrm>
            <a:off x="540000" y="4411910"/>
            <a:ext cx="730488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因为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DD4AE2-B930-5BA7-D6F2-AE2362A0149D}"/>
              </a:ext>
            </a:extLst>
          </p:cNvPr>
          <p:cNvSpPr txBox="1"/>
          <p:nvPr/>
        </p:nvSpPr>
        <p:spPr>
          <a:xfrm>
            <a:off x="3240814" y="4365104"/>
            <a:ext cx="1124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356A413-8704-904A-499F-0174E90B8267}"/>
              </a:ext>
            </a:extLst>
          </p:cNvPr>
          <p:cNvSpPr txBox="1"/>
          <p:nvPr/>
        </p:nvSpPr>
        <p:spPr>
          <a:xfrm>
            <a:off x="3112227" y="4840592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6" name="yt_shape_1513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b491"/>
              </a:rPr>
              <a:t>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5137" name="yt_image_15137" title="H_111.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3693482"/>
            <a:ext cx="2139319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39" name="yt_shape_15139"/>
          <p:cNvSpPr txBox="1"/>
          <p:nvPr/>
        </p:nvSpPr>
        <p:spPr>
          <a:xfrm>
            <a:off x="540000" y="1962231"/>
            <a:ext cx="9664505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垂直于同一条直线的两条直线平行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07B4D2-D529-83A2-2F3C-8E8D1BA45B24}"/>
              </a:ext>
            </a:extLst>
          </p:cNvPr>
          <p:cNvSpPr txBox="1"/>
          <p:nvPr/>
        </p:nvSpPr>
        <p:spPr>
          <a:xfrm>
            <a:off x="449989" y="1915425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4A8DAB-81DC-EE82-78A6-AB0363CB3740}"/>
              </a:ext>
            </a:extLst>
          </p:cNvPr>
          <p:cNvSpPr txBox="1"/>
          <p:nvPr/>
        </p:nvSpPr>
        <p:spPr>
          <a:xfrm>
            <a:off x="449989" y="2390913"/>
            <a:ext cx="557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8CB8A6-16C4-17FF-E08F-98EFF058FB34}"/>
              </a:ext>
            </a:extLst>
          </p:cNvPr>
          <p:cNvSpPr txBox="1"/>
          <p:nvPr/>
        </p:nvSpPr>
        <p:spPr>
          <a:xfrm>
            <a:off x="449989" y="2866401"/>
            <a:ext cx="975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在同一平面内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垂直于同一条直线的两条直线平行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2A365C-76A1-7FFD-95F6-D52A1EC28973}"/>
              </a:ext>
            </a:extLst>
          </p:cNvPr>
          <p:cNvSpPr txBox="1"/>
          <p:nvPr/>
        </p:nvSpPr>
        <p:spPr>
          <a:xfrm>
            <a:off x="449989" y="3341889"/>
            <a:ext cx="356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93D7F3-8F09-8FA8-FAD8-773DA87753FC}"/>
              </a:ext>
            </a:extLst>
          </p:cNvPr>
          <p:cNvSpPr txBox="1"/>
          <p:nvPr/>
        </p:nvSpPr>
        <p:spPr>
          <a:xfrm>
            <a:off x="449989" y="381737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B63404-C9E3-8719-DE1A-429CD9B3C690}"/>
              </a:ext>
            </a:extLst>
          </p:cNvPr>
          <p:cNvSpPr txBox="1"/>
          <p:nvPr/>
        </p:nvSpPr>
        <p:spPr>
          <a:xfrm>
            <a:off x="449989" y="4292865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725440-AB91-48B2-E957-ECC62D8F964D}"/>
              </a:ext>
            </a:extLst>
          </p:cNvPr>
          <p:cNvSpPr txBox="1"/>
          <p:nvPr/>
        </p:nvSpPr>
        <p:spPr>
          <a:xfrm>
            <a:off x="449989" y="4768353"/>
            <a:ext cx="494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4F3118-A733-565E-D423-DE71BDF5D400}"/>
              </a:ext>
            </a:extLst>
          </p:cNvPr>
          <p:cNvSpPr txBox="1"/>
          <p:nvPr/>
        </p:nvSpPr>
        <p:spPr>
          <a:xfrm>
            <a:off x="449989" y="5243841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99F3A62-58AA-1046-BE32-B692BF751D94}"/>
              </a:ext>
            </a:extLst>
          </p:cNvPr>
          <p:cNvSpPr txBox="1"/>
          <p:nvPr/>
        </p:nvSpPr>
        <p:spPr>
          <a:xfrm>
            <a:off x="449989" y="5719329"/>
            <a:ext cx="619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2" name="yt_shape_15142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141" name="yt_image_15141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44" name="yt_shape_15144"/>
          <p:cNvSpPr txBox="1"/>
          <p:nvPr/>
        </p:nvSpPr>
        <p:spPr>
          <a:xfrm>
            <a:off x="540120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学习了平行线后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月月同学想出了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891f"/>
              </a:rPr>
              <a:t>外一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画这条直线的平行线的新方法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3794b"/>
              </a:rPr>
              <a:t>她是通过折一张半透明的正方形纸得到的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145" name="yt_image_15145" title="H_114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664" y="3189513"/>
            <a:ext cx="476267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47" name="yt_shape_15147"/>
          <p:cNvSpPr txBox="1"/>
          <p:nvPr/>
        </p:nvSpPr>
        <p:spPr>
          <a:xfrm>
            <a:off x="540000" y="4693876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请你观察图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完成下面的填空题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8" name="yt_shape_15148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第一次折叠后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得到的折痕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之间的位置关系是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将正方形纸展开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再进行第二次折叠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得到的折痕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a3d9,isEnd"/>
              </a:rPr>
              <a:t>与第一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次折痕之间的位置关系是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再将正方形展开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f64c,isEnd"/>
              </a:rPr>
              <a:t>可得第二次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所在的直线即为过点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从图中可知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0d3e,isEnd"/>
              </a:rPr>
              <a:t>月月同学画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平行线的依据是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306252-AE8D-67DA-1C6B-F3778F60D01B}"/>
              </a:ext>
            </a:extLst>
          </p:cNvPr>
          <p:cNvSpPr txBox="1"/>
          <p:nvPr/>
        </p:nvSpPr>
        <p:spPr>
          <a:xfrm>
            <a:off x="10529146" y="85319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c81ba"/>
              </a:rPr>
              <a:t>垂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F07CCE-0DCA-4468-4AC0-3BACB3611E74}"/>
              </a:ext>
            </a:extLst>
          </p:cNvPr>
          <p:cNvSpPr txBox="1"/>
          <p:nvPr/>
        </p:nvSpPr>
        <p:spPr>
          <a:xfrm>
            <a:off x="450108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1121AE-4AD8-BE71-A58D-57E20A0EEDF6}"/>
              </a:ext>
            </a:extLst>
          </p:cNvPr>
          <p:cNvSpPr txBox="1"/>
          <p:nvPr/>
        </p:nvSpPr>
        <p:spPr>
          <a:xfrm>
            <a:off x="410770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40EAAF-6509-B7DB-25C9-5BE5AC9C9733}"/>
              </a:ext>
            </a:extLst>
          </p:cNvPr>
          <p:cNvSpPr txBox="1"/>
          <p:nvPr/>
        </p:nvSpPr>
        <p:spPr>
          <a:xfrm>
            <a:off x="3193308" y="2755146"/>
            <a:ext cx="7190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在同一平面内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垂直于同一条直线的两条直线平行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5145" title="H_114.48">
            <a:extLst>
              <a:ext uri="{FF2B5EF4-FFF2-40B4-BE49-F238E27FC236}">
                <a16:creationId xmlns:a16="http://schemas.microsoft.com/office/drawing/2014/main" id="{CFF36B31-674B-DFC2-6A74-BEAB847E5ADD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665" y="3501468"/>
            <a:ext cx="4762670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8" name="yt_shape_15058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57" name="yt_image_150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60" name="yt_shape_15060"/>
          <p:cNvSpPr txBox="1"/>
          <p:nvPr/>
        </p:nvSpPr>
        <p:spPr>
          <a:xfrm>
            <a:off x="540000" y="1603297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</a:p>
        </p:txBody>
      </p:sp>
      <p:sp>
        <p:nvSpPr>
          <p:cNvPr id="15061" name="yt_shape_15061"/>
          <p:cNvSpPr txBox="1"/>
          <p:nvPr/>
        </p:nvSpPr>
        <p:spPr>
          <a:xfrm>
            <a:off x="540000" y="2102862"/>
            <a:ext cx="103409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65" name="yt_table_150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262243"/>
              </p:ext>
            </p:extLst>
          </p:nvPr>
        </p:nvGraphicFramePr>
        <p:xfrm>
          <a:off x="540056" y="4381372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109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109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109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10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9"/>
                  </a:ext>
                </a:extLst>
              </a:tr>
            </a:tbl>
          </a:graphicData>
        </a:graphic>
      </p:graphicFrame>
      <p:grpSp>
        <p:nvGrpSpPr>
          <p:cNvPr id="15062" name="yt_shape_15062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3002" y="2582165"/>
            <a:ext cx="1643909" cy="1799604"/>
            <a:chOff x="0" y="0"/>
            <a:chExt cx="1643909" cy="1799604"/>
          </a:xfrm>
        </p:grpSpPr>
        <p:pic>
          <p:nvPicPr>
            <p:cNvPr id="2" name="yt_image_150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43909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64" name="yt_shape_15064" descr="{&quot;rangeId&quot;:0,&quot;IgnoreLineSpacing&quot;:1}"/>
            <p:cNvSpPr txBox="1"/>
            <p:nvPr/>
          </p:nvSpPr>
          <p:spPr>
            <a:xfrm>
              <a:off x="288673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071081683">
            <a:extLst>
              <a:ext uri="{FF2B5EF4-FFF2-40B4-BE49-F238E27FC236}">
                <a16:creationId xmlns:a16="http://schemas.microsoft.com/office/drawing/2014/main" id="{E07339D2-2165-FDE7-53E2-B78B76A0B1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549560-0BB1-15DD-2854-FD410441760D}"/>
              </a:ext>
            </a:extLst>
          </p:cNvPr>
          <p:cNvSpPr txBox="1"/>
          <p:nvPr/>
        </p:nvSpPr>
        <p:spPr>
          <a:xfrm>
            <a:off x="9860689" y="20560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7" name="yt_shape_1506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长春市二道区期末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如图是利用直尺和三角尺过直线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a778,isEnd"/>
              </a:rPr>
              <a:t>的平行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71" name="yt_shape_15071"/>
          <p:cNvSpPr txBox="1"/>
          <p:nvPr/>
        </p:nvSpPr>
        <p:spPr>
          <a:xfrm>
            <a:off x="540000" y="37413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68" name="yt_shape_15068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6943" y="1995319"/>
            <a:ext cx="1858113" cy="1695591"/>
            <a:chOff x="0" y="0"/>
            <a:chExt cx="1858113" cy="1695591"/>
          </a:xfrm>
        </p:grpSpPr>
        <p:pic>
          <p:nvPicPr>
            <p:cNvPr id="2" name="yt_image_1506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8113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70" name="yt_shape_15070" descr="{&quot;rangeId&quot;:0,&quot;IgnoreLineSpacing&quot;:1}"/>
            <p:cNvSpPr txBox="1"/>
            <p:nvPr/>
          </p:nvSpPr>
          <p:spPr>
            <a:xfrm>
              <a:off x="395775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30E01BE-FD46-8A57-33F8-269B02D1B7F3}"/>
              </a:ext>
            </a:extLst>
          </p:cNvPr>
          <p:cNvSpPr txBox="1"/>
          <p:nvPr/>
        </p:nvSpPr>
        <p:spPr>
          <a:xfrm>
            <a:off x="3193308" y="1328682"/>
            <a:ext cx="3837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2" name="yt_shape_15072"/>
          <p:cNvSpPr txBox="1"/>
          <p:nvPr/>
        </p:nvSpPr>
        <p:spPr>
          <a:xfrm>
            <a:off x="540000" y="900000"/>
            <a:ext cx="498213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内错角相等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</a:p>
        </p:txBody>
      </p:sp>
      <p:sp>
        <p:nvSpPr>
          <p:cNvPr id="15073" name="yt_shape_15073"/>
          <p:cNvSpPr txBox="1"/>
          <p:nvPr/>
        </p:nvSpPr>
        <p:spPr>
          <a:xfrm>
            <a:off x="540000" y="1399565"/>
            <a:ext cx="80486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能得到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5074" name="yt_image_150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154200" cy="26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81764">
            <a:extLst>
              <a:ext uri="{FF2B5EF4-FFF2-40B4-BE49-F238E27FC236}">
                <a16:creationId xmlns:a16="http://schemas.microsoft.com/office/drawing/2014/main" id="{BCE2B1D3-75E0-E2E5-3ECC-792B5218FD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8F33CE-F7D9-A4E0-AC06-289C86CDCAFB}"/>
              </a:ext>
            </a:extLst>
          </p:cNvPr>
          <p:cNvSpPr txBox="1"/>
          <p:nvPr/>
        </p:nvSpPr>
        <p:spPr>
          <a:xfrm>
            <a:off x="760802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6" name="yt_shape_1507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将两个同样的直角三角尺按如图所示摆放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eb03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80" name="yt_shape_15080"/>
          <p:cNvSpPr txBox="1"/>
          <p:nvPr/>
        </p:nvSpPr>
        <p:spPr>
          <a:xfrm>
            <a:off x="540000" y="35932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77" name="yt_shape_15077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52783" y="2011799"/>
            <a:ext cx="2686433" cy="1530999"/>
            <a:chOff x="0" y="0"/>
            <a:chExt cx="2686433" cy="1530999"/>
          </a:xfrm>
        </p:grpSpPr>
        <p:pic>
          <p:nvPicPr>
            <p:cNvPr id="2" name="yt_image_150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86433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79" name="yt_shape_15079" descr="{&quot;rangeId&quot;:0,&quot;IgnoreLineSpacing&quot;:1}"/>
            <p:cNvSpPr txBox="1"/>
            <p:nvPr/>
          </p:nvSpPr>
          <p:spPr>
            <a:xfrm>
              <a:off x="809935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931465-C96F-51C2-FDA6-ECCA7646846F}"/>
              </a:ext>
            </a:extLst>
          </p:cNvPr>
          <p:cNvSpPr txBox="1"/>
          <p:nvPr/>
        </p:nvSpPr>
        <p:spPr>
          <a:xfrm>
            <a:off x="3874346" y="1328682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1" name="yt_shape_15081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同旁内角互补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</a:p>
        </p:txBody>
      </p:sp>
      <p:sp>
        <p:nvSpPr>
          <p:cNvPr id="15082" name="yt_shape_15082"/>
          <p:cNvSpPr txBox="1"/>
          <p:nvPr/>
        </p:nvSpPr>
        <p:spPr>
          <a:xfrm>
            <a:off x="540000" y="1399565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下列推理中正确的是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86" name="yt_table_150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428133"/>
              </p:ext>
            </p:extLst>
          </p:nvPr>
        </p:nvGraphicFramePr>
        <p:xfrm>
          <a:off x="540056" y="1878868"/>
          <a:ext cx="5788025" cy="1901952"/>
        </p:xfrm>
        <a:graphic>
          <a:graphicData uri="http://schemas.openxmlformats.org/drawingml/2006/table">
            <a:tbl>
              <a:tblPr/>
              <a:tblGrid>
                <a:gridCol w="5788025">
                  <a:extLst>
                    <a:ext uri="{9D8B030D-6E8A-4147-A177-3AD203B41FA5}">
                      <a16:colId xmlns:a16="http://schemas.microsoft.com/office/drawing/2014/main" val="11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得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3"/>
                  </a:ext>
                </a:extLst>
              </a:tr>
            </a:tbl>
          </a:graphicData>
        </a:graphic>
      </p:graphicFrame>
      <p:grpSp>
        <p:nvGrpSpPr>
          <p:cNvPr id="15083" name="yt_shape_15083_skip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42966" y="1878868"/>
            <a:ext cx="1506848" cy="1492137"/>
            <a:chOff x="0" y="0"/>
            <a:chExt cx="1506848" cy="1492137"/>
          </a:xfrm>
        </p:grpSpPr>
        <p:pic>
          <p:nvPicPr>
            <p:cNvPr id="2" name="yt_image_1508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6848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85" name="yt_shape_15085" descr="{&quot;rangeId&quot;:0,&quot;IgnoreLineSpacing&quot;:1}"/>
            <p:cNvSpPr txBox="1"/>
            <p:nvPr/>
          </p:nvSpPr>
          <p:spPr>
            <a:xfrm>
              <a:off x="220143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2071081848">
            <a:extLst>
              <a:ext uri="{FF2B5EF4-FFF2-40B4-BE49-F238E27FC236}">
                <a16:creationId xmlns:a16="http://schemas.microsoft.com/office/drawing/2014/main" id="{1CB5CCEB-1D88-29BC-D854-C8B9F9093F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8F24609-1D72-86D4-DA10-768043B0EF4E}"/>
              </a:ext>
            </a:extLst>
          </p:cNvPr>
          <p:cNvSpPr txBox="1"/>
          <p:nvPr/>
        </p:nvSpPr>
        <p:spPr>
          <a:xfrm>
            <a:off x="50981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8" name="yt_shape_15088"/>
          <p:cNvSpPr txBox="1"/>
          <p:nvPr/>
        </p:nvSpPr>
        <p:spPr>
          <a:xfrm>
            <a:off x="540000" y="900000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089" name="yt_image_15089" title="H_105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772" y="1531667"/>
            <a:ext cx="2040454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91" name="yt_shape_15091"/>
          <p:cNvSpPr txBox="1"/>
          <p:nvPr/>
        </p:nvSpPr>
        <p:spPr>
          <a:xfrm>
            <a:off x="540119" y="292061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C57731C-8DDD-E919-4903-6B22D4BDAA23}"/>
              </a:ext>
            </a:extLst>
          </p:cNvPr>
          <p:cNvSpPr txBox="1"/>
          <p:nvPr/>
        </p:nvSpPr>
        <p:spPr>
          <a:xfrm>
            <a:off x="2888508" y="287380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9C4FE4-3407-989C-B232-6AD6E3658EF6}"/>
              </a:ext>
            </a:extLst>
          </p:cNvPr>
          <p:cNvSpPr txBox="1"/>
          <p:nvPr/>
        </p:nvSpPr>
        <p:spPr>
          <a:xfrm>
            <a:off x="8446346" y="2873807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3_788df"/>
              </a:rPr>
              <a:t>两直线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285927-75AA-461A-EDAC-797EB9CA9FE8}"/>
              </a:ext>
            </a:extLst>
          </p:cNvPr>
          <p:cNvSpPr txBox="1"/>
          <p:nvPr/>
        </p:nvSpPr>
        <p:spPr>
          <a:xfrm>
            <a:off x="450108" y="334929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E08D62-579A-1825-C731-E5EF3E135785}"/>
              </a:ext>
            </a:extLst>
          </p:cNvPr>
          <p:cNvSpPr txBox="1"/>
          <p:nvPr/>
        </p:nvSpPr>
        <p:spPr>
          <a:xfrm>
            <a:off x="2888508" y="3824783"/>
            <a:ext cx="1105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9554FD-A8DD-FD83-FD16-6D509D5019B4}"/>
              </a:ext>
            </a:extLst>
          </p:cNvPr>
          <p:cNvSpPr txBox="1"/>
          <p:nvPr/>
        </p:nvSpPr>
        <p:spPr>
          <a:xfrm>
            <a:off x="7560521" y="382478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3807E2-CF77-A57B-9AB9-AE52DA360A7E}"/>
              </a:ext>
            </a:extLst>
          </p:cNvPr>
          <p:cNvSpPr txBox="1"/>
          <p:nvPr/>
        </p:nvSpPr>
        <p:spPr>
          <a:xfrm>
            <a:off x="2888508" y="4300271"/>
            <a:ext cx="110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6EFE2E-571C-E4BC-99CF-8EB6B9B4B2B7}"/>
              </a:ext>
            </a:extLst>
          </p:cNvPr>
          <p:cNvSpPr txBox="1"/>
          <p:nvPr/>
        </p:nvSpPr>
        <p:spPr>
          <a:xfrm>
            <a:off x="7560521" y="4300271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4" name="yt_shape_15094"/>
          <p:cNvSpPr txBox="1"/>
          <p:nvPr/>
        </p:nvSpPr>
        <p:spPr>
          <a:xfrm>
            <a:off x="540000" y="900000"/>
            <a:ext cx="836767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垂直于同一条直线的两条直线平行</a:t>
            </a:r>
          </a:p>
        </p:txBody>
      </p:sp>
      <p:sp>
        <p:nvSpPr>
          <p:cNvPr id="15095" name="yt_shape_15095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周口市期末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木工师傅利用直角尺在木板上画出两条线段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185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15096" name="yt_image_150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5468" y="2511364"/>
            <a:ext cx="1921062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81939">
            <a:extLst>
              <a:ext uri="{FF2B5EF4-FFF2-40B4-BE49-F238E27FC236}">
                <a16:creationId xmlns:a16="http://schemas.microsoft.com/office/drawing/2014/main" id="{25DC18CD-9182-5BE7-F9A8-23C1265DBE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D7FAD2-3104-6DCC-B3B7-E080A5B78475}"/>
              </a:ext>
            </a:extLst>
          </p:cNvPr>
          <p:cNvSpPr txBox="1"/>
          <p:nvPr/>
        </p:nvSpPr>
        <p:spPr>
          <a:xfrm>
            <a:off x="1174008" y="1828247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98" name="yt_shape_15098"/>
          <p:cNvSpPr txBox="1"/>
          <p:nvPr/>
        </p:nvSpPr>
        <p:spPr>
          <a:xfrm>
            <a:off x="540000" y="900000"/>
            <a:ext cx="6213239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作已知直线的平行线</a:t>
            </a:r>
          </a:p>
        </p:txBody>
      </p:sp>
      <p:sp>
        <p:nvSpPr>
          <p:cNvPr id="15099" name="yt_shape_15099"/>
          <p:cNvSpPr txBox="1"/>
          <p:nvPr/>
        </p:nvSpPr>
        <p:spPr>
          <a:xfrm>
            <a:off x="540000" y="1399565"/>
            <a:ext cx="99065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其作图依据是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101" name="yt_table_1510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012061"/>
              </p:ext>
            </p:extLst>
          </p:nvPr>
        </p:nvGraphicFramePr>
        <p:xfrm>
          <a:off x="540056" y="1878868"/>
          <a:ext cx="5283200" cy="1901952"/>
        </p:xfrm>
        <a:graphic>
          <a:graphicData uri="http://schemas.openxmlformats.org/drawingml/2006/table">
            <a:tbl>
              <a:tblPr/>
              <a:tblGrid>
                <a:gridCol w="5283200">
                  <a:extLst>
                    <a:ext uri="{9D8B030D-6E8A-4147-A177-3AD203B41FA5}">
                      <a16:colId xmlns:a16="http://schemas.microsoft.com/office/drawing/2014/main" val="110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内错角相等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垂直于同一条直线的两直线平行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同旁内角互补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7"/>
                  </a:ext>
                </a:extLst>
              </a:tr>
            </a:tbl>
          </a:graphicData>
        </a:graphic>
      </p:graphicFrame>
      <p:pic>
        <p:nvPicPr>
          <p:cNvPr id="15100" name="yt_image_15100_skip" title="H_118.7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6738" y="1878868"/>
            <a:ext cx="1513078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82032">
            <a:extLst>
              <a:ext uri="{FF2B5EF4-FFF2-40B4-BE49-F238E27FC236}">
                <a16:creationId xmlns:a16="http://schemas.microsoft.com/office/drawing/2014/main" id="{17E1248D-5062-AAE5-884C-2A099D886F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D56D61-5428-55ED-4EC7-BCB29C053314}"/>
              </a:ext>
            </a:extLst>
          </p:cNvPr>
          <p:cNvSpPr txBox="1"/>
          <p:nvPr/>
        </p:nvSpPr>
        <p:spPr>
          <a:xfrm>
            <a:off x="944793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1471</Words>
  <Application>Microsoft Office PowerPoint</Application>
  <PresentationFormat>宽屏</PresentationFormat>
  <Paragraphs>123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2024-07-27T14:38:27Z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