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3" r:id="rId7"/>
    <p:sldId id="379" r:id="rId8"/>
    <p:sldId id="381" r:id="rId9"/>
    <p:sldId id="384" r:id="rId10"/>
    <p:sldId id="385" r:id="rId11"/>
    <p:sldId id="390" r:id="rId12"/>
    <p:sldId id="393" r:id="rId13"/>
    <p:sldId id="397" r:id="rId14"/>
    <p:sldId id="39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1" name="yt_shape_1046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60" name="yt_image_1046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3" name="yt_shape_10463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一个正数的绝对值是它本身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一个负数的绝对值是它的相反数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b63c,isEnd"/>
              </a:rPr>
              <a:t>零的绝对值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7B47CC-1EDF-C5DB-E3D3-21428613D0C7}"/>
              </a:ext>
            </a:extLst>
          </p:cNvPr>
          <p:cNvSpPr txBox="1"/>
          <p:nvPr/>
        </p:nvSpPr>
        <p:spPr>
          <a:xfrm>
            <a:off x="1059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D97EAE-D325-477C-33EA-0C88E1E67F0B}"/>
              </a:ext>
            </a:extLst>
          </p:cNvPr>
          <p:cNvSpPr txBox="1"/>
          <p:nvPr/>
        </p:nvSpPr>
        <p:spPr>
          <a:xfrm>
            <a:off x="4955433" y="2501753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575DF1-8EF4-6407-C5CF-4EA65EFE84CB}"/>
              </a:ext>
            </a:extLst>
          </p:cNvPr>
          <p:cNvSpPr txBox="1"/>
          <p:nvPr/>
        </p:nvSpPr>
        <p:spPr>
          <a:xfrm>
            <a:off x="4907808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24FDE2-3C18-AB7D-343D-6D138C2297E2}"/>
              </a:ext>
            </a:extLst>
          </p:cNvPr>
          <p:cNvSpPr txBox="1"/>
          <p:nvPr/>
        </p:nvSpPr>
        <p:spPr>
          <a:xfrm>
            <a:off x="4907808" y="3452729"/>
            <a:ext cx="1037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23" name="yt_shape_10523"/>
              <p:cNvSpPr txBox="1"/>
              <p:nvPr/>
            </p:nvSpPr>
            <p:spPr>
              <a:xfrm>
                <a:off x="540119" y="900000"/>
                <a:ext cx="11492915" cy="56658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7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35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523" name="yt_shape_105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65846"/>
              </a:xfrm>
              <a:prstGeom prst="rect">
                <a:avLst/>
              </a:prstGeom>
              <a:blipFill>
                <a:blip r:embed="rId2"/>
                <a:stretch>
                  <a:fillRect l="-1645" t="-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B3A0B7D-6F72-49CD-D8F7-BC7794B25100}"/>
              </a:ext>
            </a:extLst>
          </p:cNvPr>
          <p:cNvSpPr txBox="1"/>
          <p:nvPr/>
        </p:nvSpPr>
        <p:spPr>
          <a:xfrm>
            <a:off x="450108" y="177281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E26323-2A35-6C10-319A-A52A805DBAC2}"/>
              </a:ext>
            </a:extLst>
          </p:cNvPr>
          <p:cNvSpPr txBox="1"/>
          <p:nvPr/>
        </p:nvSpPr>
        <p:spPr>
          <a:xfrm>
            <a:off x="1669308" y="224830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D88288-A746-6AA4-5EC4-13323867BBEC}"/>
              </a:ext>
            </a:extLst>
          </p:cNvPr>
          <p:cNvSpPr txBox="1"/>
          <p:nvPr/>
        </p:nvSpPr>
        <p:spPr>
          <a:xfrm>
            <a:off x="1669308" y="272379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168455-CEB8-1199-4D7E-A7DF2EDE1EC9}"/>
                  </a:ext>
                </a:extLst>
              </p:cNvPr>
              <p:cNvSpPr txBox="1"/>
              <p:nvPr/>
            </p:nvSpPr>
            <p:spPr>
              <a:xfrm>
                <a:off x="450108" y="3907369"/>
                <a:ext cx="337096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168455-CEB8-1199-4D7E-A7DF2EDE1E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7369"/>
                <a:ext cx="3370961" cy="768299"/>
              </a:xfrm>
              <a:prstGeom prst="rect">
                <a:avLst/>
              </a:prstGeom>
              <a:blipFill>
                <a:blip r:embed="rId3"/>
                <a:stretch>
                  <a:fillRect l="-2893" r="-271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F7A4116-EE86-7F7F-5752-D32B27AC1440}"/>
              </a:ext>
            </a:extLst>
          </p:cNvPr>
          <p:cNvSpPr txBox="1"/>
          <p:nvPr/>
        </p:nvSpPr>
        <p:spPr>
          <a:xfrm>
            <a:off x="1669308" y="458205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D55820-C2D2-D256-8B9A-B78013E9AD6B}"/>
              </a:ext>
            </a:extLst>
          </p:cNvPr>
          <p:cNvSpPr txBox="1"/>
          <p:nvPr/>
        </p:nvSpPr>
        <p:spPr>
          <a:xfrm>
            <a:off x="1669308" y="505754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2" name="yt_shape_1053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31" name="yt_image_105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4" name="yt_shape_10534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某种圆形机器零件的设计直径是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张师傅要从加工好的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c502"/>
              </a:rPr>
              <a:t>个这种零件中选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个拿去使用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经过检验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比规定直径长的记为正数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1ca7"/>
              </a:rPr>
              <a:t>比规定直径短的记为负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这几个零件的实际直径各是多少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根据正负数的意义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正数表示比规定直径长的毫米数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88e0c"/>
              </a:rPr>
              <a:t>负数表示比规定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直径短的毫米数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所以这几个零件的实际直径分别是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5700"/>
              </a:rPr>
              <a:t>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3mm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5EFD09-59ED-7C71-44E5-66A9F002EA46}"/>
              </a:ext>
            </a:extLst>
          </p:cNvPr>
          <p:cNvSpPr txBox="1"/>
          <p:nvPr/>
        </p:nvSpPr>
        <p:spPr>
          <a:xfrm>
            <a:off x="450108" y="3452729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根据正负数的意义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正数表示比规定直径长的毫米数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88e0c"/>
              </a:rPr>
              <a:t>负数表示比规定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55A4F0-2CF2-6D1F-E2D9-FE5AD5291E34}"/>
              </a:ext>
            </a:extLst>
          </p:cNvPr>
          <p:cNvSpPr txBox="1"/>
          <p:nvPr/>
        </p:nvSpPr>
        <p:spPr>
          <a:xfrm>
            <a:off x="450108" y="3928217"/>
            <a:ext cx="10117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直径短的毫米数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所以这几个零件的实际直径分别是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5700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3C68E7-5071-710A-2B35-3B296711C2C1}"/>
              </a:ext>
            </a:extLst>
          </p:cNvPr>
          <p:cNvSpPr txBox="1"/>
          <p:nvPr/>
        </p:nvSpPr>
        <p:spPr>
          <a:xfrm>
            <a:off x="450108" y="4403705"/>
            <a:ext cx="5577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3mm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7" name="yt_shape_1053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你认为张师傅会拿走哪两个零件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请你用绝对值的知识加以解释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张师傅会拿走记录为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的两个零件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可以利用数据的绝对值的大小来判断零件的质量的好坏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8622b"/>
              </a:rPr>
              <a:t>绝对值越小说明零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件的直径越接近规定标准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所以张师傅会拿走记录为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的两个零件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F6C859-F7AB-FBC2-7DBF-CF356D817665}"/>
              </a:ext>
            </a:extLst>
          </p:cNvPr>
          <p:cNvSpPr txBox="1"/>
          <p:nvPr/>
        </p:nvSpPr>
        <p:spPr>
          <a:xfrm>
            <a:off x="450108" y="1328682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张师傅会拿走记录为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的两个零件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4454C2-0F9D-3FF0-8C8B-04380AF71EB2}"/>
              </a:ext>
            </a:extLst>
          </p:cNvPr>
          <p:cNvSpPr txBox="1"/>
          <p:nvPr/>
        </p:nvSpPr>
        <p:spPr>
          <a:xfrm>
            <a:off x="450108" y="180417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可以利用数据的绝对值的大小来判断零件的质量的好坏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8622b"/>
              </a:rPr>
              <a:t>绝对值越小说明零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BEB99C-B523-2169-7EC4-FE42CB8DE428}"/>
              </a:ext>
            </a:extLst>
          </p:cNvPr>
          <p:cNvSpPr txBox="1"/>
          <p:nvPr/>
        </p:nvSpPr>
        <p:spPr>
          <a:xfrm>
            <a:off x="450108" y="227965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件的直径越接近规定标准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976003-2B9F-E276-193B-5E23263342CD}"/>
              </a:ext>
            </a:extLst>
          </p:cNvPr>
          <p:cNvSpPr txBox="1"/>
          <p:nvPr/>
        </p:nvSpPr>
        <p:spPr>
          <a:xfrm>
            <a:off x="450108" y="2755146"/>
            <a:ext cx="917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97F91EB-E22A-4E54-61A1-2CB8C9D12A39}"/>
              </a:ext>
            </a:extLst>
          </p:cNvPr>
          <p:cNvSpPr txBox="1"/>
          <p:nvPr/>
        </p:nvSpPr>
        <p:spPr>
          <a:xfrm>
            <a:off x="450108" y="3230634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所以张师傅会拿走记录为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的两个零件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0" name="yt_shape_10540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539" name="yt_image_10539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2" name="yt_shape_10542"/>
          <p:cNvSpPr txBox="1"/>
          <p:nvPr/>
        </p:nvSpPr>
        <p:spPr>
          <a:xfrm>
            <a:off x="540119" y="1857728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利用绝对值的非负性求值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也就是它的值为正数或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ca15,isEnd"/>
              </a:rPr>
              <a:t>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一定是非正数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即它的值为负数或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8ee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根据这个结论完成下列问题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B538E5-2AE1-2CCA-C2BE-3CE07D5FBD13}"/>
              </a:ext>
            </a:extLst>
          </p:cNvPr>
          <p:cNvSpPr txBox="1"/>
          <p:nvPr/>
        </p:nvSpPr>
        <p:spPr>
          <a:xfrm>
            <a:off x="3440958" y="37128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9737EF-CD05-FFE1-96B9-C35AB1D33EC1}"/>
              </a:ext>
            </a:extLst>
          </p:cNvPr>
          <p:cNvSpPr txBox="1"/>
          <p:nvPr/>
        </p:nvSpPr>
        <p:spPr>
          <a:xfrm>
            <a:off x="4660158" y="371287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702811-3B63-E015-DCAB-60AE929D56CF}"/>
              </a:ext>
            </a:extLst>
          </p:cNvPr>
          <p:cNvSpPr txBox="1"/>
          <p:nvPr/>
        </p:nvSpPr>
        <p:spPr>
          <a:xfrm>
            <a:off x="3440958" y="418836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D0084C-BD9C-CE8F-7723-FFD612887904}"/>
              </a:ext>
            </a:extLst>
          </p:cNvPr>
          <p:cNvSpPr txBox="1"/>
          <p:nvPr/>
        </p:nvSpPr>
        <p:spPr>
          <a:xfrm>
            <a:off x="4660158" y="418836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AFAEDD-186F-9197-83FC-FC179873C328}"/>
              </a:ext>
            </a:extLst>
          </p:cNvPr>
          <p:cNvSpPr txBox="1"/>
          <p:nvPr/>
        </p:nvSpPr>
        <p:spPr>
          <a:xfrm>
            <a:off x="2983758" y="466385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2DEDF7-8EC6-C710-191C-5BDA1F45D780}"/>
              </a:ext>
            </a:extLst>
          </p:cNvPr>
          <p:cNvSpPr txBox="1"/>
          <p:nvPr/>
        </p:nvSpPr>
        <p:spPr>
          <a:xfrm>
            <a:off x="6736607" y="466385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95C703-EFE6-50BE-EFA2-0173C3BB52A8}"/>
              </a:ext>
            </a:extLst>
          </p:cNvPr>
          <p:cNvSpPr txBox="1"/>
          <p:nvPr/>
        </p:nvSpPr>
        <p:spPr>
          <a:xfrm>
            <a:off x="7955807" y="466385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113FA6-0FB5-6899-F494-E6F64BA618C0}"/>
              </a:ext>
            </a:extLst>
          </p:cNvPr>
          <p:cNvSpPr txBox="1"/>
          <p:nvPr/>
        </p:nvSpPr>
        <p:spPr>
          <a:xfrm>
            <a:off x="2356696" y="513933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068401-C664-C75D-7538-7EC2AA6EA736}"/>
              </a:ext>
            </a:extLst>
          </p:cNvPr>
          <p:cNvSpPr txBox="1"/>
          <p:nvPr/>
        </p:nvSpPr>
        <p:spPr>
          <a:xfrm>
            <a:off x="9292482" y="513933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8" name="yt_shape_1046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67" name="yt_image_1046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70" name="yt_shape_10470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绝对值的意义及求法</a:t>
            </a:r>
          </a:p>
        </p:txBody>
      </p:sp>
      <p:sp>
        <p:nvSpPr>
          <p:cNvPr id="10471" name="yt_shape_10471"/>
          <p:cNvSpPr txBox="1"/>
          <p:nvPr/>
        </p:nvSpPr>
        <p:spPr>
          <a:xfrm>
            <a:off x="540000" y="2102862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2" name="yt_table_10472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5690606"/>
                  </p:ext>
                </p:extLst>
              </p:nvPr>
            </p:nvGraphicFramePr>
            <p:xfrm>
              <a:off x="540056" y="2582165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72" name="yt_table_10472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5690606"/>
                  </p:ext>
                </p:extLst>
              </p:nvPr>
            </p:nvGraphicFramePr>
            <p:xfrm>
              <a:off x="540056" y="2582165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3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3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3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3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73" name="yt_shape_10473"/>
          <p:cNvSpPr txBox="1"/>
          <p:nvPr/>
        </p:nvSpPr>
        <p:spPr>
          <a:xfrm>
            <a:off x="540000" y="326552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4" name="yt_table_1047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841225"/>
              </p:ext>
            </p:extLst>
          </p:nvPr>
        </p:nvGraphicFramePr>
        <p:xfrm>
          <a:off x="540056" y="3744830"/>
          <a:ext cx="8331200" cy="1901952"/>
        </p:xfrm>
        <a:graphic>
          <a:graphicData uri="http://schemas.openxmlformats.org/drawingml/2006/table">
            <a:tbl>
              <a:tblPr/>
              <a:tblGrid>
                <a:gridCol w="833120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是求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表示的意义是数轴上表示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的意义是表示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</a:tbl>
          </a:graphicData>
        </a:graphic>
      </p:graphicFrame>
      <p:pic>
        <p:nvPicPr>
          <p:cNvPr id="3" name="yt_shape_1722070590710">
            <a:extLst>
              <a:ext uri="{FF2B5EF4-FFF2-40B4-BE49-F238E27FC236}">
                <a16:creationId xmlns:a16="http://schemas.microsoft.com/office/drawing/2014/main" id="{896C68FA-3FFD-5950-EBFB-1DDC128740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68252A-7AF1-86B0-E669-C9D5EF3B152A}"/>
              </a:ext>
            </a:extLst>
          </p:cNvPr>
          <p:cNvSpPr txBox="1"/>
          <p:nvPr/>
        </p:nvSpPr>
        <p:spPr>
          <a:xfrm>
            <a:off x="5555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E74417-4B6D-5283-061B-892316F4F4E3}"/>
              </a:ext>
            </a:extLst>
          </p:cNvPr>
          <p:cNvSpPr txBox="1"/>
          <p:nvPr/>
        </p:nvSpPr>
        <p:spPr>
          <a:xfrm>
            <a:off x="3878989" y="32187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6" name="yt_shape_1047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娄底市中考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7299,isEnd"/>
              </a:rPr>
              <a:t>则其中对应的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数的绝对值最大的点是点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477" name="yt_image_10477" title="H_35.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2285" y="2011799"/>
            <a:ext cx="3647428" cy="454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BB8ADB-226C-3F93-DB2F-D7EBB128F554}"/>
              </a:ext>
            </a:extLst>
          </p:cNvPr>
          <p:cNvSpPr txBox="1"/>
          <p:nvPr/>
        </p:nvSpPr>
        <p:spPr>
          <a:xfrm>
            <a:off x="4155334" y="1300935"/>
            <a:ext cx="753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9" name="yt_shape_10479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</a:t>
            </a:r>
          </a:p>
        </p:txBody>
      </p:sp>
      <p:sp>
        <p:nvSpPr>
          <p:cNvPr id="10480" name="yt_shape_10480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有理数的绝对值一定是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81" name="yt_table_104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245937"/>
              </p:ext>
            </p:extLst>
          </p:nvPr>
        </p:nvGraphicFramePr>
        <p:xfrm>
          <a:off x="540056" y="1878868"/>
          <a:ext cx="6528436" cy="950976"/>
        </p:xfrm>
        <a:graphic>
          <a:graphicData uri="http://schemas.openxmlformats.org/drawingml/2006/table">
            <a:tbl>
              <a:tblPr/>
              <a:tblGrid>
                <a:gridCol w="458057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自然数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sp>
        <p:nvSpPr>
          <p:cNvPr id="10483" name="yt_shape_10483"/>
          <p:cNvSpPr txBox="1"/>
          <p:nvPr/>
        </p:nvSpPr>
        <p:spPr>
          <a:xfrm>
            <a:off x="540000" y="2880422"/>
            <a:ext cx="88421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则下列四个数中一定为非负数的是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84" name="yt_table_104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5978831"/>
              </p:ext>
            </p:extLst>
          </p:nvPr>
        </p:nvGraphicFramePr>
        <p:xfrm>
          <a:off x="540056" y="3359725"/>
          <a:ext cx="10343516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3186430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sp>
        <p:nvSpPr>
          <p:cNvPr id="10486" name="yt_shape_10486"/>
          <p:cNvSpPr txBox="1"/>
          <p:nvPr/>
        </p:nvSpPr>
        <p:spPr>
          <a:xfrm>
            <a:off x="540000" y="3885896"/>
            <a:ext cx="81095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87" name="yt_table_104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660166"/>
              </p:ext>
            </p:extLst>
          </p:nvPr>
        </p:nvGraphicFramePr>
        <p:xfrm>
          <a:off x="540056" y="4365199"/>
          <a:ext cx="5766436" cy="950976"/>
        </p:xfrm>
        <a:graphic>
          <a:graphicData uri="http://schemas.openxmlformats.org/drawingml/2006/table">
            <a:tbl>
              <a:tblPr/>
              <a:tblGrid>
                <a:gridCol w="458057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sp>
        <p:nvSpPr>
          <p:cNvPr id="10489" name="yt_shape_10489"/>
          <p:cNvSpPr txBox="1"/>
          <p:nvPr/>
        </p:nvSpPr>
        <p:spPr>
          <a:xfrm>
            <a:off x="540000" y="5366753"/>
            <a:ext cx="72167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590778">
            <a:extLst>
              <a:ext uri="{FF2B5EF4-FFF2-40B4-BE49-F238E27FC236}">
                <a16:creationId xmlns:a16="http://schemas.microsoft.com/office/drawing/2014/main" id="{EC72CE71-0B8C-6DBA-2EC4-438EFA00A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0361CF-4438-F110-BFE2-809E5F6EC38D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0815E9-7EF0-92CB-92A9-59191E3158F8}"/>
              </a:ext>
            </a:extLst>
          </p:cNvPr>
          <p:cNvSpPr txBox="1"/>
          <p:nvPr/>
        </p:nvSpPr>
        <p:spPr>
          <a:xfrm>
            <a:off x="839383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BF16FE-C25D-6A4C-02FD-38121914F702}"/>
              </a:ext>
            </a:extLst>
          </p:cNvPr>
          <p:cNvSpPr txBox="1"/>
          <p:nvPr/>
        </p:nvSpPr>
        <p:spPr>
          <a:xfrm>
            <a:off x="7650889" y="38390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F71E74-FF36-2D8D-CC05-FED1E1901775}"/>
              </a:ext>
            </a:extLst>
          </p:cNvPr>
          <p:cNvSpPr txBox="1"/>
          <p:nvPr/>
        </p:nvSpPr>
        <p:spPr>
          <a:xfrm>
            <a:off x="6682514" y="531994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" name="yt_shape_10490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绝对值的化简</a:t>
            </a:r>
          </a:p>
        </p:txBody>
      </p:sp>
      <p:sp>
        <p:nvSpPr>
          <p:cNvPr id="10491" name="yt_shape_10491"/>
          <p:cNvSpPr txBox="1"/>
          <p:nvPr/>
        </p:nvSpPr>
        <p:spPr>
          <a:xfrm>
            <a:off x="540000" y="139956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下列选项中的两个数互为相反数的是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92" name="yt_table_10492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346446"/>
                  </p:ext>
                </p:extLst>
              </p:nvPr>
            </p:nvGraphicFramePr>
            <p:xfrm>
              <a:off x="540056" y="1878868"/>
              <a:ext cx="6132830" cy="1267714"/>
            </p:xfrm>
            <a:graphic>
              <a:graphicData uri="http://schemas.openxmlformats.org/drawingml/2006/table">
                <a:tbl>
                  <a:tblPr/>
                  <a:tblGrid>
                    <a:gridCol w="3532505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260032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92" name="yt_table_10492" descr="{&quot;rangeId&quot;:12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7346446"/>
                  </p:ext>
                </p:extLst>
              </p:nvPr>
            </p:nvGraphicFramePr>
            <p:xfrm>
              <a:off x="540056" y="1878868"/>
              <a:ext cx="6132830" cy="1267714"/>
            </p:xfrm>
            <a:graphic>
              <a:graphicData uri="http://schemas.openxmlformats.org/drawingml/2006/table">
                <a:tbl>
                  <a:tblPr/>
                  <a:tblGrid>
                    <a:gridCol w="3532505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2600325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362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5831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93" name="yt_shape_10493"/>
          <p:cNvSpPr txBox="1"/>
          <p:nvPr/>
        </p:nvSpPr>
        <p:spPr>
          <a:xfrm>
            <a:off x="540000" y="3197090"/>
            <a:ext cx="5501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3676393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495" name="yt_shape_10495"/>
          <p:cNvSpPr txBox="1"/>
          <p:nvPr/>
        </p:nvSpPr>
        <p:spPr>
          <a:xfrm>
            <a:off x="540000" y="4155696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）｜；</a:t>
            </a:r>
          </a:p>
        </p:txBody>
      </p:sp>
      <p:sp>
        <p:nvSpPr>
          <p:cNvPr id="10496" name="yt_shape_10496"/>
          <p:cNvSpPr txBox="1"/>
          <p:nvPr/>
        </p:nvSpPr>
        <p:spPr>
          <a:xfrm>
            <a:off x="540000" y="4634999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		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97" name="yt_shape_10497"/>
          <p:cNvSpPr txBox="1"/>
          <p:nvPr/>
        </p:nvSpPr>
        <p:spPr>
          <a:xfrm>
            <a:off x="540000" y="5114302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98" name="yt_shape_10498"/>
          <p:cNvSpPr txBox="1"/>
          <p:nvPr/>
        </p:nvSpPr>
        <p:spPr>
          <a:xfrm>
            <a:off x="540000" y="5593605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		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590851">
            <a:extLst>
              <a:ext uri="{FF2B5EF4-FFF2-40B4-BE49-F238E27FC236}">
                <a16:creationId xmlns:a16="http://schemas.microsoft.com/office/drawing/2014/main" id="{61BC14CA-63FC-17E1-C21B-7E0B4809E0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8B38A5-F57C-3319-62DD-7FCE750911BB}"/>
              </a:ext>
            </a:extLst>
          </p:cNvPr>
          <p:cNvSpPr txBox="1"/>
          <p:nvPr/>
        </p:nvSpPr>
        <p:spPr>
          <a:xfrm>
            <a:off x="6317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1FCE05-5875-D2D5-4B20-5B59C4AECC3C}"/>
              </a:ext>
            </a:extLst>
          </p:cNvPr>
          <p:cNvSpPr txBox="1"/>
          <p:nvPr/>
        </p:nvSpPr>
        <p:spPr>
          <a:xfrm>
            <a:off x="4526689" y="315028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27C100-2434-E2ED-E43E-82AB83D5C0E4}"/>
              </a:ext>
            </a:extLst>
          </p:cNvPr>
          <p:cNvSpPr txBox="1"/>
          <p:nvPr/>
        </p:nvSpPr>
        <p:spPr>
          <a:xfrm>
            <a:off x="449989" y="4588193"/>
            <a:ext cx="43498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	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7DCF44-1F56-36CA-3508-A4076E34CC2B}"/>
              </a:ext>
            </a:extLst>
          </p:cNvPr>
          <p:cNvSpPr txBox="1"/>
          <p:nvPr/>
        </p:nvSpPr>
        <p:spPr>
          <a:xfrm>
            <a:off x="449989" y="5546799"/>
            <a:ext cx="7495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	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A48D2A8-5376-248D-17BC-E3F5EBBE0938}"/>
              </a:ext>
            </a:extLst>
          </p:cNvPr>
          <p:cNvSpPr txBox="1"/>
          <p:nvPr/>
        </p:nvSpPr>
        <p:spPr>
          <a:xfrm>
            <a:off x="5226332" y="4631017"/>
            <a:ext cx="2813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FCDF4F3-0AA4-5B22-803D-8C7A5D611411}"/>
              </a:ext>
            </a:extLst>
          </p:cNvPr>
          <p:cNvSpPr txBox="1"/>
          <p:nvPr/>
        </p:nvSpPr>
        <p:spPr>
          <a:xfrm>
            <a:off x="5201983" y="5624448"/>
            <a:ext cx="51181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9" name="yt_shape_10499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因不理解绝对值的定义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考虑不全而漏解</a:t>
            </a:r>
          </a:p>
        </p:txBody>
      </p:sp>
      <p:sp>
        <p:nvSpPr>
          <p:cNvPr id="10500" name="yt_shape_1050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在数轴上所对的点是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5041,isEnd"/>
              </a:rPr>
              <a:t>在数轴上所对的点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590923">
            <a:extLst>
              <a:ext uri="{FF2B5EF4-FFF2-40B4-BE49-F238E27FC236}">
                <a16:creationId xmlns:a16="http://schemas.microsoft.com/office/drawing/2014/main" id="{C98CE247-DB3E-B1DD-5673-151E6EC7C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FE09FB-1DA6-57EC-FA59-220104294565}"/>
              </a:ext>
            </a:extLst>
          </p:cNvPr>
          <p:cNvSpPr txBox="1"/>
          <p:nvPr/>
        </p:nvSpPr>
        <p:spPr>
          <a:xfrm>
            <a:off x="9044832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2" name="yt_shape_1050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501" name="yt_image_10501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4" name="yt_shape_10504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表示的数的绝对值相等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b37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06" name="yt_table_105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49372"/>
              </p:ext>
            </p:extLst>
          </p:nvPr>
        </p:nvGraphicFramePr>
        <p:xfrm>
          <a:off x="540056" y="2551304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10505" name="yt_image_10505_skip" title="H_19.02905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2945" y="2551304"/>
            <a:ext cx="2997198" cy="24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8" name="yt_shape_10508"/>
          <p:cNvSpPr txBox="1"/>
          <p:nvPr/>
        </p:nvSpPr>
        <p:spPr>
          <a:xfrm>
            <a:off x="540120" y="307747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b1c6f"/>
              </a:rPr>
              <a:t>｜；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879c"/>
              </a:rPr>
              <a:t>其中正确的有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09" name="yt_table_105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6484"/>
              </p:ext>
            </p:extLst>
          </p:nvPr>
        </p:nvGraphicFramePr>
        <p:xfrm>
          <a:off x="540056" y="451704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0B82527-5EED-B078-4AE5-01AF18415F03}"/>
              </a:ext>
            </a:extLst>
          </p:cNvPr>
          <p:cNvSpPr txBox="1"/>
          <p:nvPr/>
        </p:nvSpPr>
        <p:spPr>
          <a:xfrm>
            <a:off x="2278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7F2EA8-1C8C-DAD6-8BF3-783E4C042379}"/>
              </a:ext>
            </a:extLst>
          </p:cNvPr>
          <p:cNvSpPr txBox="1"/>
          <p:nvPr/>
        </p:nvSpPr>
        <p:spPr>
          <a:xfrm>
            <a:off x="1059709" y="39816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检测排球时质量超过标准的克数记为正数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不足的克数记为负数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8a2"/>
              </a:rPr>
              <a:t>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面是检测过的四个排球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在其上方标注了检测结果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c22d"/>
              </a:rPr>
              <a:t>其中质量最接近标准的一个是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512" name="yt_image_10512" title="H_116.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3502" y="2508455"/>
            <a:ext cx="105205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4" name="yt_image_10514" title="H_95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70369"/>
            <a:ext cx="484188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4D3C45-20B8-D41E-416E-B6BD0747FD12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16" name="yt_shape_10516"/>
              <p:cNvSpPr txBox="1"/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6e96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中的规律发现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不论正数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负数和零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它们的绝对值一定是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lang="zh-CN" altLang="en-US"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100" spc="-100" dirty="0">
                    <a:latin typeface="Times New Roman"/>
                  </a:rPr>
                  <a:t>⁠</a:t>
                </a:r>
                <a:br>
                  <a:rPr lang="zh-CN" altLang="en-US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lang="zh-CN" altLang="en-US"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en-US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en-US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en-US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en-US"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en-US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lang="zh-CN" altLang="en-US"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sym typeface=",isEnd"/>
                </a:endParaRPr>
              </a:p>
            </p:txBody>
          </p:sp>
        </mc:Choice>
        <mc:Fallback>
          <p:sp>
            <p:nvSpPr>
              <p:cNvPr id="10516" name="yt_shape_105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  <a:blipFill>
                <a:blip r:embed="rId2"/>
                <a:stretch>
                  <a:fillRect l="-1645" t="-1565" b="-31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448DFB-E1F6-5503-D5E6-0F5C71F74EB9}"/>
              </a:ext>
            </a:extLst>
          </p:cNvPr>
          <p:cNvSpPr txBox="1"/>
          <p:nvPr/>
        </p:nvSpPr>
        <p:spPr>
          <a:xfrm>
            <a:off x="6320683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BD4BCA-8054-FA9D-E4BF-590394B7D6EE}"/>
              </a:ext>
            </a:extLst>
          </p:cNvPr>
          <p:cNvSpPr txBox="1"/>
          <p:nvPr/>
        </p:nvSpPr>
        <p:spPr>
          <a:xfrm>
            <a:off x="10597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4BDB3A-2C4A-EF46-640B-5CD0301844E9}"/>
              </a:ext>
            </a:extLst>
          </p:cNvPr>
          <p:cNvSpPr txBox="1"/>
          <p:nvPr/>
        </p:nvSpPr>
        <p:spPr>
          <a:xfrm>
            <a:off x="6396883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6FB830-33AE-E528-09E9-AE38CAEAEB23}"/>
                  </a:ext>
                </a:extLst>
              </p:cNvPr>
              <p:cNvSpPr txBox="1"/>
              <p:nvPr/>
            </p:nvSpPr>
            <p:spPr>
              <a:xfrm>
                <a:off x="5888883" y="1804170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C56FB830-33AE-E528-09E9-AE38CAEAE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883" y="1804170"/>
                <a:ext cx="1013524" cy="765061"/>
              </a:xfrm>
              <a:prstGeom prst="rect">
                <a:avLst/>
              </a:prstGeom>
              <a:blipFill>
                <a:blip r:embed="rId3"/>
                <a:stretch>
                  <a:fillRect l="-9036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BD07B64-9843-0B6F-9037-CF039913A1A0}"/>
              </a:ext>
            </a:extLst>
          </p:cNvPr>
          <p:cNvCxnSpPr/>
          <p:nvPr/>
        </p:nvCxnSpPr>
        <p:spPr>
          <a:xfrm>
            <a:off x="5674094" y="254147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37030232-C42D-6320-35A1-584D4D9B7F0C}"/>
              </a:ext>
            </a:extLst>
          </p:cNvPr>
          <p:cNvSpPr txBox="1"/>
          <p:nvPr/>
        </p:nvSpPr>
        <p:spPr>
          <a:xfrm>
            <a:off x="4107708" y="29511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78D5FE-F491-07D2-3ED4-3D8B9623D1A2}"/>
              </a:ext>
            </a:extLst>
          </p:cNvPr>
          <p:cNvSpPr txBox="1"/>
          <p:nvPr/>
        </p:nvSpPr>
        <p:spPr>
          <a:xfrm>
            <a:off x="6393708" y="295110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0122222-3D65-33B2-F164-709E6BC902C3}"/>
              </a:ext>
            </a:extLst>
          </p:cNvPr>
          <p:cNvSpPr txBox="1"/>
          <p:nvPr/>
        </p:nvSpPr>
        <p:spPr>
          <a:xfrm>
            <a:off x="3345708" y="342659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554F3D-B477-74AA-EA0C-80FF49FACF43}"/>
              </a:ext>
            </a:extLst>
          </p:cNvPr>
          <p:cNvSpPr txBox="1"/>
          <p:nvPr/>
        </p:nvSpPr>
        <p:spPr>
          <a:xfrm>
            <a:off x="5936508" y="34265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DED4B3-0720-885F-0DE0-F5F59E4C6EA4}"/>
              </a:ext>
            </a:extLst>
          </p:cNvPr>
          <p:cNvSpPr txBox="1"/>
          <p:nvPr/>
        </p:nvSpPr>
        <p:spPr>
          <a:xfrm>
            <a:off x="2736108" y="390208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F5062A-E23E-DC10-B73C-BC3CBFEDA151}"/>
              </a:ext>
            </a:extLst>
          </p:cNvPr>
          <p:cNvSpPr txBox="1"/>
          <p:nvPr/>
        </p:nvSpPr>
        <p:spPr>
          <a:xfrm>
            <a:off x="10813307" y="436510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dbda"/>
              </a:rPr>
              <a:t>非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C87118F-238B-452E-478A-83ECC068CA23}"/>
              </a:ext>
            </a:extLst>
          </p:cNvPr>
          <p:cNvSpPr txBox="1"/>
          <p:nvPr/>
        </p:nvSpPr>
        <p:spPr>
          <a:xfrm>
            <a:off x="450108" y="48405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63BC6D0-EBBB-0BBF-A748-38AE4F96336D}"/>
              </a:ext>
            </a:extLst>
          </p:cNvPr>
          <p:cNvSpPr txBox="1"/>
          <p:nvPr/>
        </p:nvSpPr>
        <p:spPr>
          <a:xfrm>
            <a:off x="3136158" y="48405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1692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2024-07-27T11:01:16Z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