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6" r:id="rId4"/>
    <p:sldId id="369" r:id="rId5"/>
    <p:sldId id="371" r:id="rId6"/>
    <p:sldId id="375" r:id="rId7"/>
    <p:sldId id="377" r:id="rId8"/>
    <p:sldId id="386" r:id="rId9"/>
    <p:sldId id="378" r:id="rId10"/>
    <p:sldId id="380" r:id="rId11"/>
    <p:sldId id="381" r:id="rId12"/>
    <p:sldId id="387" r:id="rId13"/>
    <p:sldId id="383" r:id="rId14"/>
    <p:sldId id="385" r:id="rId15"/>
    <p:sldId id="388" r:id="rId16"/>
    <p:sldId id="256" r:id="rId17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51" d="100"/>
          <a:sy n="51" d="100"/>
        </p:scale>
        <p:origin x="64" y="75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85" name="yt_shape_12485"/>
          <p:cNvSpPr txBox="1"/>
          <p:nvPr/>
        </p:nvSpPr>
        <p:spPr>
          <a:xfrm>
            <a:off x="540000" y="900000"/>
            <a:ext cx="2644955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</a:t>
            </a:r>
            <a:r>
              <a:rPr lang="en-US" altLang="zh-CN" sz="800" b="0" i="0" u="none">
                <a:solidFill>
                  <a:srgbClr val="1EE3CF"/>
                </a:solidFill>
                <a:effectLst/>
                <a:latin typeface="Times New Roman" pitchFamily="8"/>
                <a:ea typeface="宋体" pitchFamily="8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列代数式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2486" name="yt_shape_12486"/>
              <p:cNvSpPr txBox="1"/>
              <p:nvPr/>
            </p:nvSpPr>
            <p:spPr>
              <a:xfrm>
                <a:off x="540119" y="1399565"/>
                <a:ext cx="11492915" cy="110652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爸爸今年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岁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小明的年龄比爸爸的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大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岁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年后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6_67ca3"/>
                  </a:rPr>
                  <a:t>小明的年龄是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D</a:t>
                </a:r>
                <a:r>
                  <a:rPr lang="zh-CN" altLang="zh-CN" sz="2400" b="0" i="0" u="none" dirty="0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>
          <p:sp>
            <p:nvSpPr>
              <p:cNvPr id="12486" name="yt_shape_1248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399565"/>
                <a:ext cx="11492915" cy="1106521"/>
              </a:xfrm>
              <a:prstGeom prst="rect">
                <a:avLst/>
              </a:prstGeom>
              <a:blipFill>
                <a:blip r:embed="rId2"/>
                <a:stretch>
                  <a:fillRect l="-164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12488" name="yt_table_12488" title="H_99.6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714170245"/>
                  </p:ext>
                </p:extLst>
              </p:nvPr>
            </p:nvGraphicFramePr>
            <p:xfrm>
              <a:off x="540056" y="2132856"/>
              <a:ext cx="6690043" cy="1265428"/>
            </p:xfrm>
            <a:graphic>
              <a:graphicData uri="http://schemas.openxmlformats.org/drawingml/2006/table">
                <a:tbl>
                  <a:tblPr/>
                  <a:tblGrid>
                    <a:gridCol w="3726180">
                      <a:extLst>
                        <a:ext uri="{9D8B030D-6E8A-4147-A177-3AD203B41FA5}">
                          <a16:colId xmlns:a16="http://schemas.microsoft.com/office/drawing/2014/main" val="10613"/>
                        </a:ext>
                      </a:extLst>
                    </a:gridCol>
                    <a:gridCol w="2963863">
                      <a:extLst>
                        <a:ext uri="{9D8B030D-6E8A-4147-A177-3AD203B41FA5}">
                          <a16:colId xmlns:a16="http://schemas.microsoft.com/office/drawing/2014/main" val="10614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岁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岁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86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8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岁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10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岁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87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12488" name="yt_table_12488" title="H_99.6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714170245"/>
                  </p:ext>
                </p:extLst>
              </p:nvPr>
            </p:nvGraphicFramePr>
            <p:xfrm>
              <a:off x="540056" y="2132856"/>
              <a:ext cx="6690043" cy="1265428"/>
            </p:xfrm>
            <a:graphic>
              <a:graphicData uri="http://schemas.openxmlformats.org/drawingml/2006/table">
                <a:tbl>
                  <a:tblPr/>
                  <a:tblGrid>
                    <a:gridCol w="3726180">
                      <a:extLst>
                        <a:ext uri="{9D8B030D-6E8A-4147-A177-3AD203B41FA5}">
                          <a16:colId xmlns:a16="http://schemas.microsoft.com/office/drawing/2014/main" val="10613"/>
                        </a:ext>
                      </a:extLst>
                    </a:gridCol>
                    <a:gridCol w="2963863">
                      <a:extLst>
                        <a:ext uri="{9D8B030D-6E8A-4147-A177-3AD203B41FA5}">
                          <a16:colId xmlns:a16="http://schemas.microsoft.com/office/drawing/2014/main" val="10614"/>
                        </a:ext>
                      </a:extLst>
                    </a:gridCol>
                  </a:tblGrid>
                  <a:tr h="632714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岁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25667" b="-11523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586"/>
                      </a:ext>
                    </a:extLst>
                  </a:tr>
                  <a:tr h="63271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100962" r="-79575" b="-1634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25667" t="-100962" b="-16346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587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2489" name="yt_shape_12489"/>
          <p:cNvSpPr txBox="1"/>
          <p:nvPr/>
        </p:nvSpPr>
        <p:spPr>
          <a:xfrm>
            <a:off x="540000" y="3448793"/>
            <a:ext cx="491641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下面各选项中错误的是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12490" name="yt_table_12490" title="H_163.86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351050990"/>
                  </p:ext>
                </p:extLst>
              </p:nvPr>
            </p:nvGraphicFramePr>
            <p:xfrm>
              <a:off x="540056" y="3928096"/>
              <a:ext cx="8788400" cy="2081023"/>
            </p:xfrm>
            <a:graphic>
              <a:graphicData uri="http://schemas.openxmlformats.org/drawingml/2006/table">
                <a:tbl>
                  <a:tblPr/>
                  <a:tblGrid>
                    <a:gridCol w="8788400">
                      <a:extLst>
                        <a:ext uri="{9D8B030D-6E8A-4147-A177-3AD203B41FA5}">
                          <a16:colId xmlns:a16="http://schemas.microsoft.com/office/drawing/2014/main" val="10615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的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倍与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的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倍的和为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88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除以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的商与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的差的平方为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𝑎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𝑏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89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两数的和乘以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两数的差为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）（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90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与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的和的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为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91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12490" name="yt_table_12490" title="H_163.86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351050990"/>
                  </p:ext>
                </p:extLst>
              </p:nvPr>
            </p:nvGraphicFramePr>
            <p:xfrm>
              <a:off x="540056" y="3928096"/>
              <a:ext cx="8788400" cy="2081023"/>
            </p:xfrm>
            <a:graphic>
              <a:graphicData uri="http://schemas.openxmlformats.org/drawingml/2006/table">
                <a:tbl>
                  <a:tblPr/>
                  <a:tblGrid>
                    <a:gridCol w="8788400">
                      <a:extLst>
                        <a:ext uri="{9D8B030D-6E8A-4147-A177-3AD203B41FA5}">
                          <a16:colId xmlns:a16="http://schemas.microsoft.com/office/drawing/2014/main" val="10615"/>
                        </a:ext>
                      </a:extLst>
                    </a:gridCol>
                  </a:tblGrid>
                  <a:tr h="424371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的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倍与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的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倍的和为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88"/>
                      </a:ext>
                    </a:extLst>
                  </a:tr>
                  <a:tr h="599567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t="-79592" b="-19489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589"/>
                      </a:ext>
                    </a:extLst>
                  </a:tr>
                  <a:tr h="424371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两数的和乘以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两数的差为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）（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90"/>
                      </a:ext>
                    </a:extLst>
                  </a:tr>
                  <a:tr h="63271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t="-236538" b="-16346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591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3" name="yt_shape_1722070823108">
            <a:extLst>
              <a:ext uri="{FF2B5EF4-FFF2-40B4-BE49-F238E27FC236}">
                <a16:creationId xmlns:a16="http://schemas.microsoft.com/office/drawing/2014/main" id="{E44B4C5C-DB6C-D71A-A6B9-9BDDB8029EA3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1404"/>
            <a:ext cx="1095567" cy="34162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AD9FE16F-7B4F-25DE-4077-DE74A0636DD6}"/>
              </a:ext>
            </a:extLst>
          </p:cNvPr>
          <p:cNvSpPr txBox="1"/>
          <p:nvPr/>
        </p:nvSpPr>
        <p:spPr>
          <a:xfrm>
            <a:off x="10632504" y="1438207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9C5BD1E-8602-09F4-4759-DE104370F3A0}"/>
              </a:ext>
            </a:extLst>
          </p:cNvPr>
          <p:cNvSpPr txBox="1"/>
          <p:nvPr/>
        </p:nvSpPr>
        <p:spPr>
          <a:xfrm>
            <a:off x="4488589" y="3401987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29" name="yt_shape_12529"/>
          <p:cNvSpPr txBox="1"/>
          <p:nvPr/>
        </p:nvSpPr>
        <p:spPr>
          <a:xfrm>
            <a:off x="540000" y="900000"/>
            <a:ext cx="3260508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</a:t>
            </a:r>
            <a:r>
              <a:rPr lang="en-US" altLang="zh-CN" sz="800" b="0" i="0" u="none">
                <a:solidFill>
                  <a:srgbClr val="1EE3CF"/>
                </a:solidFill>
                <a:effectLst/>
                <a:latin typeface="Times New Roman" pitchFamily="8"/>
                <a:ea typeface="宋体" pitchFamily="8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优选方案问题</a:t>
            </a:r>
          </a:p>
        </p:txBody>
      </p:sp>
      <p:sp>
        <p:nvSpPr>
          <p:cNvPr id="12530" name="yt_shape_12530"/>
          <p:cNvSpPr txBox="1"/>
          <p:nvPr/>
        </p:nvSpPr>
        <p:spPr>
          <a:xfrm>
            <a:off x="540119" y="1399565"/>
            <a:ext cx="11111999" cy="8921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教材第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94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页第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题变式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某餐厅中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一张桌子可坐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人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7_6ec64"/>
              </a:rPr>
              <a:t>有以下两种摆放</a:t>
            </a:r>
            <a:b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方式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sp>
        <p:nvSpPr>
          <p:cNvPr id="12531" name="yt_shape_12531"/>
          <p:cNvSpPr txBox="1"/>
          <p:nvPr/>
        </p:nvSpPr>
        <p:spPr>
          <a:xfrm>
            <a:off x="540000" y="2342520"/>
            <a:ext cx="7175041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张桌子时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两种摆放方式各能坐多少人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</p:txBody>
      </p:sp>
      <p:sp>
        <p:nvSpPr>
          <p:cNvPr id="2" name="yt_shape_12532"/>
          <p:cNvSpPr txBox="1"/>
          <p:nvPr/>
        </p:nvSpPr>
        <p:spPr>
          <a:xfrm>
            <a:off x="540119" y="2974187"/>
            <a:ext cx="6799394" cy="2829172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第一种摆放方式中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sym typeface="_⨹_7_e3b38"/>
              </a:rPr>
              <a:t>只有一张桌子时</a:t>
            </a:r>
            <a:b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人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后边多一张桌子多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人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则有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sym typeface="_⨹_4_8535f"/>
              </a:rPr>
              <a:t>张桌子时</a:t>
            </a:r>
            <a:b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能坐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第二种摆放方式中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只有一张桌子时是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人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sym typeface="_⨹_1_c3cdd"/>
              </a:rPr>
              <a:t>后</a:t>
            </a:r>
            <a:b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边多一张桌子多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人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则有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张桌子时能坐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sym typeface="_⨹_1_6aa7a"/>
              </a:rPr>
              <a:t> </a:t>
            </a:r>
            <a:b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2533" name="yt_image_12533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994478" y="2974187"/>
            <a:ext cx="4657521" cy="14641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yt_shape_1722070823398">
            <a:extLst>
              <a:ext uri="{FF2B5EF4-FFF2-40B4-BE49-F238E27FC236}">
                <a16:creationId xmlns:a16="http://schemas.microsoft.com/office/drawing/2014/main" id="{F23B8906-1680-C58D-5688-37CBE68E378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1404"/>
            <a:ext cx="1095567" cy="341628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A1D4A2E3-96F7-1EC2-8D83-7F76E68EECFD}"/>
              </a:ext>
            </a:extLst>
          </p:cNvPr>
          <p:cNvSpPr txBox="1"/>
          <p:nvPr/>
        </p:nvSpPr>
        <p:spPr>
          <a:xfrm>
            <a:off x="450108" y="2927381"/>
            <a:ext cx="650462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第一种摆放方式中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  <a:sym typeface="_⨹_7_e3b38"/>
              </a:rPr>
              <a:t>只有一张桌子时</a:t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1B35AB6-FC16-7D9B-0617-ADB7469364DE}"/>
              </a:ext>
            </a:extLst>
          </p:cNvPr>
          <p:cNvSpPr txBox="1"/>
          <p:nvPr/>
        </p:nvSpPr>
        <p:spPr>
          <a:xfrm>
            <a:off x="450108" y="3402869"/>
            <a:ext cx="659987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后边多一张桌子多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则有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  <a:sym typeface="_⨹_4_8535f"/>
              </a:rPr>
              <a:t>张桌子时</a:t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925F6FC3-0D41-29EC-5BA7-108235FF90DD}"/>
              </a:ext>
            </a:extLst>
          </p:cNvPr>
          <p:cNvSpPr txBox="1"/>
          <p:nvPr/>
        </p:nvSpPr>
        <p:spPr>
          <a:xfrm>
            <a:off x="450108" y="3878357"/>
            <a:ext cx="27137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能坐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3421E93D-61DE-3503-F852-7421DB3D8F68}"/>
              </a:ext>
            </a:extLst>
          </p:cNvPr>
          <p:cNvSpPr txBox="1"/>
          <p:nvPr/>
        </p:nvSpPr>
        <p:spPr>
          <a:xfrm>
            <a:off x="450108" y="4353845"/>
            <a:ext cx="650462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第二种摆放方式中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只有一张桌子时是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  <a:sym typeface="_⨹_1_c3cdd"/>
              </a:rPr>
              <a:t>后</a:t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9FB33156-CC3A-0373-9F6D-7B62835C905F}"/>
              </a:ext>
            </a:extLst>
          </p:cNvPr>
          <p:cNvSpPr txBox="1"/>
          <p:nvPr/>
        </p:nvSpPr>
        <p:spPr>
          <a:xfrm>
            <a:off x="450108" y="4829334"/>
            <a:ext cx="651414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边多一张桌子多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则有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张桌子时能坐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  <a:sym typeface="_⨹_1_6aa7a"/>
              </a:rPr>
              <a:t> </a:t>
            </a:r>
            <a:b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181C7F73-DAA8-D1E6-EAF2-71870580DC04}"/>
              </a:ext>
            </a:extLst>
          </p:cNvPr>
          <p:cNvSpPr txBox="1"/>
          <p:nvPr/>
        </p:nvSpPr>
        <p:spPr>
          <a:xfrm>
            <a:off x="450108" y="5304821"/>
            <a:ext cx="13992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35" name="yt_shape_12535"/>
          <p:cNvSpPr txBox="1"/>
          <p:nvPr/>
        </p:nvSpPr>
        <p:spPr>
          <a:xfrm>
            <a:off x="540119" y="900000"/>
            <a:ext cx="11492915" cy="185243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一天中午餐厅要接待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位顾客共同就餐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但餐厅只有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张这样的餐桌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b3da8"/>
              </a:rPr>
              <a:t>若你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是这个餐厅的经理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你打算选择哪种方式来摆放餐桌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为什么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因为当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时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所以我会选用第一种方式摆放餐桌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2537" name="yt_image_12537" title="H_115.29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7408" y="2781321"/>
            <a:ext cx="4657521" cy="14641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7D24B5A4-C0BB-DA8B-CBA6-BEFCFE511DA3}"/>
              </a:ext>
            </a:extLst>
          </p:cNvPr>
          <p:cNvSpPr txBox="1"/>
          <p:nvPr/>
        </p:nvSpPr>
        <p:spPr>
          <a:xfrm>
            <a:off x="450108" y="1804170"/>
            <a:ext cx="95717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因为当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FD212B6-C4D0-EDFE-F642-9FA58F532502}"/>
              </a:ext>
            </a:extLst>
          </p:cNvPr>
          <p:cNvSpPr txBox="1"/>
          <p:nvPr/>
        </p:nvSpPr>
        <p:spPr>
          <a:xfrm>
            <a:off x="450108" y="2279658"/>
            <a:ext cx="4904486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所以我会选用第一种方式摆放餐桌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39" name="yt_shape_12539"/>
          <p:cNvSpPr txBox="1"/>
          <p:nvPr/>
        </p:nvSpPr>
        <p:spPr>
          <a:xfrm>
            <a:off x="540000" y="900000"/>
            <a:ext cx="3568285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</a:t>
            </a:r>
            <a:r>
              <a:rPr lang="en-US" altLang="zh-CN" sz="800" b="0" i="0" u="none">
                <a:solidFill>
                  <a:srgbClr val="1EE3CF"/>
                </a:solidFill>
                <a:effectLst/>
                <a:latin typeface="Times New Roman" pitchFamily="8"/>
                <a:ea typeface="宋体" pitchFamily="8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综合与探究问题</a:t>
            </a:r>
          </a:p>
        </p:txBody>
      </p:sp>
      <p:sp>
        <p:nvSpPr>
          <p:cNvPr id="12540" name="yt_shape_12540"/>
          <p:cNvSpPr txBox="1"/>
          <p:nvPr/>
        </p:nvSpPr>
        <p:spPr>
          <a:xfrm>
            <a:off x="540000" y="1399565"/>
            <a:ext cx="269304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观察下列数表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sp>
        <p:nvSpPr>
          <p:cNvPr id="12541" name="yt_shape_12541"/>
          <p:cNvSpPr txBox="1"/>
          <p:nvPr/>
        </p:nvSpPr>
        <p:spPr>
          <a:xfrm>
            <a:off x="3587619" y="1878868"/>
            <a:ext cx="811183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  <a:tabLst>
                <a:tab pos="3892351" algn="l"/>
                <a:tab pos="4737083" algn="l"/>
                <a:tab pos="5581815" algn="l"/>
                <a:tab pos="6274181" algn="l"/>
                <a:tab pos="7118913" algn="l"/>
              </a:tabLst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1200" dirty="0">
                <a:solidFill>
                  <a:srgbClr val="000000"/>
                </a:solidFill>
                <a:latin typeface="宋体" pitchFamily="12"/>
                <a:ea typeface="宋体" pitchFamily="12"/>
              </a:rPr>
              <a:t>               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200" dirty="0">
                <a:solidFill>
                  <a:srgbClr val="000000"/>
                </a:solidFill>
                <a:latin typeface="宋体" pitchFamily="12"/>
                <a:ea typeface="宋体" pitchFamily="12"/>
              </a:rPr>
              <a:t>               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200" b="0" i="0" u="none" dirty="0">
                <a:solidFill>
                  <a:srgbClr val="000000"/>
                </a:solidFill>
                <a:effectLst/>
                <a:latin typeface="宋体" pitchFamily="12"/>
                <a:ea typeface="宋体" pitchFamily="12"/>
              </a:rPr>
              <a:t>	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1200" b="0" i="0" u="none" dirty="0">
                <a:solidFill>
                  <a:srgbClr val="000000"/>
                </a:solidFill>
                <a:effectLst/>
                <a:latin typeface="宋体" pitchFamily="12"/>
                <a:ea typeface="宋体" pitchFamily="12"/>
              </a:rPr>
              <a:t>	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…</a:t>
            </a:r>
            <a:r>
              <a:rPr lang="en-US" altLang="zh-CN" sz="1200" b="0" i="0" u="none" dirty="0">
                <a:solidFill>
                  <a:srgbClr val="000000"/>
                </a:solidFill>
                <a:effectLst/>
                <a:latin typeface="宋体" pitchFamily="12"/>
                <a:ea typeface="宋体" pitchFamily="12"/>
              </a:rPr>
              <a:t>	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第一行</a:t>
            </a:r>
          </a:p>
        </p:txBody>
      </p:sp>
      <p:sp>
        <p:nvSpPr>
          <p:cNvPr id="12542" name="yt_shape_12542"/>
          <p:cNvSpPr txBox="1"/>
          <p:nvPr/>
        </p:nvSpPr>
        <p:spPr>
          <a:xfrm>
            <a:off x="3587619" y="2358171"/>
            <a:ext cx="811183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  <a:tabLst>
                <a:tab pos="3892351" algn="l"/>
                <a:tab pos="4737083" algn="l"/>
                <a:tab pos="5581815" algn="l"/>
                <a:tab pos="6274181" algn="l"/>
                <a:tab pos="7118913" algn="l"/>
              </a:tabLst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200" dirty="0">
                <a:solidFill>
                  <a:srgbClr val="000000"/>
                </a:solidFill>
                <a:latin typeface="宋体" pitchFamily="12"/>
                <a:ea typeface="宋体" pitchFamily="12"/>
              </a:rPr>
              <a:t>               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200" dirty="0">
                <a:solidFill>
                  <a:srgbClr val="000000"/>
                </a:solidFill>
                <a:latin typeface="宋体" pitchFamily="12"/>
                <a:ea typeface="宋体" pitchFamily="12"/>
              </a:rPr>
              <a:t>               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1200" b="0" i="0" u="none" dirty="0">
                <a:solidFill>
                  <a:srgbClr val="000000"/>
                </a:solidFill>
                <a:effectLst/>
                <a:latin typeface="宋体" pitchFamily="12"/>
                <a:ea typeface="宋体" pitchFamily="12"/>
              </a:rPr>
              <a:t>	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1200" b="0" i="0" u="none" dirty="0">
                <a:solidFill>
                  <a:srgbClr val="000000"/>
                </a:solidFill>
                <a:effectLst/>
                <a:latin typeface="宋体" pitchFamily="12"/>
                <a:ea typeface="宋体" pitchFamily="12"/>
              </a:rPr>
              <a:t>	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…</a:t>
            </a:r>
            <a:r>
              <a:rPr lang="en-US" altLang="zh-CN" sz="1200" b="0" i="0" u="none" dirty="0">
                <a:solidFill>
                  <a:srgbClr val="000000"/>
                </a:solidFill>
                <a:effectLst/>
                <a:latin typeface="宋体" pitchFamily="12"/>
                <a:ea typeface="宋体" pitchFamily="12"/>
              </a:rPr>
              <a:t>	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第二行</a:t>
            </a:r>
          </a:p>
        </p:txBody>
      </p:sp>
      <p:sp>
        <p:nvSpPr>
          <p:cNvPr id="12543" name="yt_shape_12543"/>
          <p:cNvSpPr txBox="1"/>
          <p:nvPr/>
        </p:nvSpPr>
        <p:spPr>
          <a:xfrm>
            <a:off x="3587619" y="2837474"/>
            <a:ext cx="811183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  <a:tabLst>
                <a:tab pos="3892351" algn="l"/>
                <a:tab pos="4737083" algn="l"/>
                <a:tab pos="5581815" algn="l"/>
                <a:tab pos="6274181" algn="l"/>
                <a:tab pos="7118913" algn="l"/>
              </a:tabLst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200" dirty="0">
                <a:solidFill>
                  <a:srgbClr val="000000"/>
                </a:solidFill>
                <a:latin typeface="宋体" pitchFamily="12"/>
                <a:ea typeface="宋体" pitchFamily="12"/>
              </a:rPr>
              <a:t>               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1200" dirty="0">
                <a:solidFill>
                  <a:srgbClr val="000000"/>
                </a:solidFill>
                <a:latin typeface="宋体" pitchFamily="12"/>
                <a:ea typeface="宋体" pitchFamily="12"/>
              </a:rPr>
              <a:t>               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1200" b="0" i="0" u="none" dirty="0">
                <a:solidFill>
                  <a:srgbClr val="000000"/>
                </a:solidFill>
                <a:effectLst/>
                <a:latin typeface="宋体" pitchFamily="12"/>
                <a:ea typeface="宋体" pitchFamily="12"/>
              </a:rPr>
              <a:t>	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1200" b="0" i="0" u="none" dirty="0">
                <a:solidFill>
                  <a:srgbClr val="000000"/>
                </a:solidFill>
                <a:effectLst/>
                <a:latin typeface="宋体" pitchFamily="12"/>
                <a:ea typeface="宋体" pitchFamily="12"/>
              </a:rPr>
              <a:t>	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…</a:t>
            </a:r>
            <a:r>
              <a:rPr lang="en-US" altLang="zh-CN" sz="1200" b="0" i="0" u="none" dirty="0">
                <a:solidFill>
                  <a:srgbClr val="000000"/>
                </a:solidFill>
                <a:effectLst/>
                <a:latin typeface="宋体" pitchFamily="12"/>
                <a:ea typeface="宋体" pitchFamily="12"/>
              </a:rPr>
              <a:t>	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第三行</a:t>
            </a:r>
          </a:p>
        </p:txBody>
      </p:sp>
      <p:sp>
        <p:nvSpPr>
          <p:cNvPr id="12544" name="yt_shape_12544"/>
          <p:cNvSpPr txBox="1"/>
          <p:nvPr/>
        </p:nvSpPr>
        <p:spPr>
          <a:xfrm>
            <a:off x="3587619" y="3316777"/>
            <a:ext cx="811183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  <a:tabLst>
                <a:tab pos="3892351" algn="l"/>
                <a:tab pos="4737083" algn="l"/>
                <a:tab pos="5581815" algn="l"/>
                <a:tab pos="6274181" algn="l"/>
                <a:tab pos="7118913" algn="l"/>
              </a:tabLst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1200" dirty="0">
                <a:solidFill>
                  <a:srgbClr val="000000"/>
                </a:solidFill>
                <a:latin typeface="宋体" pitchFamily="12"/>
                <a:ea typeface="宋体" pitchFamily="12"/>
              </a:rPr>
              <a:t>               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1200" dirty="0">
                <a:solidFill>
                  <a:srgbClr val="000000"/>
                </a:solidFill>
                <a:latin typeface="宋体" pitchFamily="12"/>
                <a:ea typeface="宋体" pitchFamily="12"/>
              </a:rPr>
              <a:t>               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1200" b="0" i="0" u="none" dirty="0">
                <a:solidFill>
                  <a:srgbClr val="000000"/>
                </a:solidFill>
                <a:effectLst/>
                <a:latin typeface="宋体" pitchFamily="12"/>
                <a:ea typeface="宋体" pitchFamily="12"/>
              </a:rPr>
              <a:t>	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1200" b="0" i="0" u="none" dirty="0">
                <a:solidFill>
                  <a:srgbClr val="000000"/>
                </a:solidFill>
                <a:effectLst/>
                <a:latin typeface="宋体" pitchFamily="12"/>
                <a:ea typeface="宋体" pitchFamily="12"/>
              </a:rPr>
              <a:t>	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…</a:t>
            </a:r>
            <a:r>
              <a:rPr lang="en-US" altLang="zh-CN" sz="1200" b="0" i="0" u="none" dirty="0">
                <a:solidFill>
                  <a:srgbClr val="000000"/>
                </a:solidFill>
                <a:effectLst/>
                <a:latin typeface="宋体" pitchFamily="12"/>
                <a:ea typeface="宋体" pitchFamily="12"/>
              </a:rPr>
              <a:t>	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第四行</a:t>
            </a:r>
          </a:p>
        </p:txBody>
      </p:sp>
      <p:sp>
        <p:nvSpPr>
          <p:cNvPr id="12545" name="yt_shape_12545"/>
          <p:cNvSpPr txBox="1"/>
          <p:nvPr/>
        </p:nvSpPr>
        <p:spPr>
          <a:xfrm>
            <a:off x="3587619" y="3796080"/>
            <a:ext cx="5943935" cy="41203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  <a:tabLst>
                <a:tab pos="3892351" algn="l"/>
                <a:tab pos="4737083" algn="l"/>
                <a:tab pos="5581815" algn="l"/>
                <a:tab pos="6274181" algn="l"/>
                <a:tab pos="7118913" algn="l"/>
              </a:tabLst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…</a:t>
            </a:r>
            <a:r>
              <a:rPr lang="en-US" altLang="zh-CN" sz="1200" dirty="0">
                <a:solidFill>
                  <a:srgbClr val="000000"/>
                </a:solidFill>
                <a:latin typeface="宋体" pitchFamily="12"/>
                <a:ea typeface="宋体" pitchFamily="12"/>
              </a:rPr>
              <a:t>            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…</a:t>
            </a:r>
            <a:r>
              <a:rPr lang="en-US" altLang="zh-CN" sz="1200" dirty="0">
                <a:solidFill>
                  <a:srgbClr val="000000"/>
                </a:solidFill>
                <a:latin typeface="宋体" pitchFamily="12"/>
                <a:ea typeface="宋体" pitchFamily="12"/>
              </a:rPr>
              <a:t>            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…</a:t>
            </a:r>
            <a:r>
              <a:rPr lang="en-US" altLang="zh-CN" sz="1200" b="0" i="0" u="none" dirty="0">
                <a:solidFill>
                  <a:srgbClr val="000000"/>
                </a:solidFill>
                <a:effectLst/>
                <a:latin typeface="宋体" pitchFamily="12"/>
                <a:ea typeface="宋体" pitchFamily="12"/>
              </a:rPr>
              <a:t>	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…</a:t>
            </a:r>
          </a:p>
        </p:txBody>
      </p:sp>
      <p:sp>
        <p:nvSpPr>
          <p:cNvPr id="12546" name="yt_shape_12546"/>
          <p:cNvSpPr txBox="1"/>
          <p:nvPr/>
        </p:nvSpPr>
        <p:spPr>
          <a:xfrm>
            <a:off x="540000" y="4258904"/>
            <a:ext cx="700191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marL="3048000"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第一列 第二列 第三列 第四列</a:t>
            </a:r>
          </a:p>
        </p:txBody>
      </p:sp>
      <p:sp>
        <p:nvSpPr>
          <p:cNvPr id="12547" name="yt_shape_12547"/>
          <p:cNvSpPr txBox="1"/>
          <p:nvPr/>
        </p:nvSpPr>
        <p:spPr>
          <a:xfrm>
            <a:off x="540119" y="4738207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根据数表反映的规律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猜想第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行与第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列的交叉点上的数应为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第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行与第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f4917,isEnd"/>
              </a:rPr>
              <a:t> </a:t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列的交叉点上的数应为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用含正整数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的代数式表示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3" name="yt_shape_1722070823476">
            <a:extLst>
              <a:ext uri="{FF2B5EF4-FFF2-40B4-BE49-F238E27FC236}">
                <a16:creationId xmlns:a16="http://schemas.microsoft.com/office/drawing/2014/main" id="{CEBA8D11-3FFD-1ECE-E11E-045CD2E5170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1404"/>
            <a:ext cx="1095567" cy="34162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D7395D88-8928-9869-2C4E-23230C4B62CF}"/>
              </a:ext>
            </a:extLst>
          </p:cNvPr>
          <p:cNvSpPr txBox="1"/>
          <p:nvPr/>
        </p:nvSpPr>
        <p:spPr>
          <a:xfrm>
            <a:off x="8984507" y="4691401"/>
            <a:ext cx="77838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F66BD6E-44FC-BF3F-15DF-EA4BCC834D24}"/>
              </a:ext>
            </a:extLst>
          </p:cNvPr>
          <p:cNvSpPr txBox="1"/>
          <p:nvPr/>
        </p:nvSpPr>
        <p:spPr>
          <a:xfrm>
            <a:off x="3802908" y="5166889"/>
            <a:ext cx="134213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48" name="yt_shape_12548"/>
          <p:cNvSpPr txBox="1"/>
          <p:nvPr/>
        </p:nvSpPr>
        <p:spPr>
          <a:xfrm>
            <a:off x="540119" y="900000"/>
            <a:ext cx="11492915" cy="3309304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长沙市湘郡培粹实验中学单元卷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小明是个爱动脑筋的同学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eee0c"/>
              </a:rPr>
              <a:t>在发现教材中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的用方框在日历中移动的规律后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突发奇想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将连续的偶数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6c45d"/>
              </a:rPr>
              <a:t>排成下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并用一个十字形框架框住其中的五个数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6_80032"/>
              </a:rPr>
              <a:t>请你仔细观察十字形框架中的数字的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规律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并回答下列问题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十字框中的五个数的和与中间的数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有什么关系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十字框中的五个数的和为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16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即是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2551" name="yt_image_12551" title="H_111.87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06817" y="4224105"/>
            <a:ext cx="2049156" cy="14207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637E2D7E-ABC6-C508-2536-C146FD9583D5}"/>
              </a:ext>
            </a:extLst>
          </p:cNvPr>
          <p:cNvSpPr txBox="1"/>
          <p:nvPr/>
        </p:nvSpPr>
        <p:spPr>
          <a:xfrm>
            <a:off x="450108" y="3230634"/>
            <a:ext cx="9781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十字框中的五个数的和为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16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4F70AE6-4C99-01F5-89D6-1D09B2431854}"/>
              </a:ext>
            </a:extLst>
          </p:cNvPr>
          <p:cNvSpPr txBox="1"/>
          <p:nvPr/>
        </p:nvSpPr>
        <p:spPr>
          <a:xfrm>
            <a:off x="450108" y="3706122"/>
            <a:ext cx="2008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即是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53" name="yt_shape_12553"/>
          <p:cNvSpPr txBox="1"/>
          <p:nvPr/>
        </p:nvSpPr>
        <p:spPr>
          <a:xfrm>
            <a:off x="540119" y="900000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设中间的数为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用代数式表示十字框中的五个数的和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十字框中的五个数的和为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_⨹_1_db2d5"/>
              </a:rPr>
              <a:t>＋</a:t>
            </a:r>
            <a:b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2555" name="yt_image_12555" title="H_111.87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572365" y="1932864"/>
            <a:ext cx="2049156" cy="14207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557" name="yt_shape_12557"/>
          <p:cNvSpPr txBox="1"/>
          <p:nvPr/>
        </p:nvSpPr>
        <p:spPr>
          <a:xfrm>
            <a:off x="540119" y="3388695"/>
            <a:ext cx="11492915" cy="2829172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若将十字框上下左右移动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可框住另外的五个数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这五个数的和能等于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f6899"/>
              </a:rPr>
              <a:t>2024</a:t>
            </a:r>
            <a:b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如能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写出这五个数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如不能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说明理由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假设能够框出满足条件的五个数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设中间的数为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由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_⨹_1_e45a5"/>
              </a:rPr>
              <a:t>＝</a:t>
            </a:r>
            <a:b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2024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404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但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404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不是整数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所以不能框住五个数使它们的和等于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2024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A056323B-6052-687C-30A8-239283DB5DA4}"/>
              </a:ext>
            </a:extLst>
          </p:cNvPr>
          <p:cNvSpPr txBox="1"/>
          <p:nvPr/>
        </p:nvSpPr>
        <p:spPr>
          <a:xfrm>
            <a:off x="450108" y="1328682"/>
            <a:ext cx="1131157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十字框中的五个数的和为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  <a:sym typeface="_⨹_1_db2d5"/>
              </a:rPr>
              <a:t>＋</a:t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4459040-CAFB-0EBF-FA10-9F7E2E9CB070}"/>
              </a:ext>
            </a:extLst>
          </p:cNvPr>
          <p:cNvSpPr txBox="1"/>
          <p:nvPr/>
        </p:nvSpPr>
        <p:spPr>
          <a:xfrm>
            <a:off x="450108" y="1804170"/>
            <a:ext cx="20120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0DFFCCE-7CD4-168B-3F17-0D6CA9DF5FB2}"/>
              </a:ext>
            </a:extLst>
          </p:cNvPr>
          <p:cNvSpPr txBox="1"/>
          <p:nvPr/>
        </p:nvSpPr>
        <p:spPr>
          <a:xfrm>
            <a:off x="450108" y="4292865"/>
            <a:ext cx="1069879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假设能够框出满足条件的五个数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设中间的数为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由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  <a:sym typeface="_⨹_1_e45a5"/>
              </a:rPr>
              <a:t>＝</a:t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CBD6EE4-AC2B-1ABC-CFA9-2957D6538234}"/>
              </a:ext>
            </a:extLst>
          </p:cNvPr>
          <p:cNvSpPr txBox="1"/>
          <p:nvPr/>
        </p:nvSpPr>
        <p:spPr>
          <a:xfrm>
            <a:off x="450108" y="4768353"/>
            <a:ext cx="33058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2024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404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556F77C3-47AC-1B17-2F95-2F311CBAE33E}"/>
              </a:ext>
            </a:extLst>
          </p:cNvPr>
          <p:cNvSpPr txBox="1"/>
          <p:nvPr/>
        </p:nvSpPr>
        <p:spPr>
          <a:xfrm>
            <a:off x="450108" y="5243841"/>
            <a:ext cx="2770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但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404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不是整数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4491D9FC-E7FB-2AA6-90EA-BE7B31280C95}"/>
              </a:ext>
            </a:extLst>
          </p:cNvPr>
          <p:cNvSpPr txBox="1"/>
          <p:nvPr/>
        </p:nvSpPr>
        <p:spPr>
          <a:xfrm>
            <a:off x="450108" y="5719329"/>
            <a:ext cx="5818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所以不能框住五个数使它们的和等于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2024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491" name="yt_shape_12491"/>
              <p:cNvSpPr txBox="1"/>
              <p:nvPr/>
            </p:nvSpPr>
            <p:spPr>
              <a:xfrm>
                <a:off x="540119" y="900000"/>
                <a:ext cx="11492915" cy="255095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一筐苹果总重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千克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筐本身重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千克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若将苹果平均分成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份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3_ea0da,isEnd"/>
                  </a:rPr>
                  <a:t>则每份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重</a:t>
                </a:r>
                <a:r>
                  <a:rPr sz="3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</a:t>
                </a:r>
                <a:r>
                  <a:rPr sz="3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千克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电影院第一排有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个座位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后面每排都比前一排多一个座位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则第二排有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</a:t>
                </a:r>
                <a:r>
                  <a:rPr sz="6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br>
                  <a:rPr lang="en-US" altLang="zh-CN" sz="15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W:3.755039,H:37.44,isEnd"/>
                  </a:rPr>
                </a:b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</a:t>
                </a:r>
                <a:r>
                  <a:rPr sz="1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个座位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第三排有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     </a:t>
                </a:r>
                <a:r>
                  <a:rPr sz="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个座位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若第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排有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个座位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</a:t>
                </a:r>
                <a:r>
                  <a:rPr sz="1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br>
                  <a:rPr lang="en-US" altLang="zh-CN" sz="15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W:3.755039,H:37.44,isEnd"/>
                  </a:rPr>
                </a:br>
                <a:r>
                  <a:rPr sz="2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</a:t>
                </a:r>
                <a:r>
                  <a:rPr sz="1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用含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的代数式表示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2491" name="yt_shape_1249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2550955"/>
              </a:xfrm>
              <a:prstGeom prst="rect">
                <a:avLst/>
              </a:prstGeom>
              <a:blipFill>
                <a:blip r:embed="rId2"/>
                <a:stretch>
                  <a:fillRect l="-1645" t="-2153" b="-645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43AC444B-E78C-92B5-0123-6D6E2982579C}"/>
                  </a:ext>
                </a:extLst>
              </p:cNvPr>
              <p:cNvSpPr txBox="1"/>
              <p:nvPr/>
            </p:nvSpPr>
            <p:spPr>
              <a:xfrm>
                <a:off x="1107333" y="1124744"/>
                <a:ext cx="960756" cy="76906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43AC444B-E78C-92B5-0123-6D6E2982579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07333" y="1124744"/>
                <a:ext cx="960756" cy="769062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31913D80-2430-D80F-29CD-1A9D5D3A3B23}"/>
              </a:ext>
            </a:extLst>
          </p:cNvPr>
          <p:cNvSpPr txBox="1"/>
          <p:nvPr/>
        </p:nvSpPr>
        <p:spPr>
          <a:xfrm>
            <a:off x="10832357" y="2004132"/>
            <a:ext cx="7801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  <a:sym typeface="_⨹_1_40acf"/>
              </a:rPr>
              <a:t> </a:t>
            </a:r>
            <a:b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6293756-05F0-D08A-BAAD-294687108148}"/>
              </a:ext>
            </a:extLst>
          </p:cNvPr>
          <p:cNvSpPr txBox="1"/>
          <p:nvPr/>
        </p:nvSpPr>
        <p:spPr>
          <a:xfrm>
            <a:off x="450108" y="2479620"/>
            <a:ext cx="12468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4CC96723-2519-8BB4-DD61-8CA4C2C57BFB}"/>
              </a:ext>
            </a:extLst>
          </p:cNvPr>
          <p:cNvSpPr txBox="1"/>
          <p:nvPr/>
        </p:nvSpPr>
        <p:spPr>
          <a:xfrm>
            <a:off x="4260108" y="2479620"/>
            <a:ext cx="17993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5B43E5E0-5EFB-8EAB-3696-219A33449240}"/>
              </a:ext>
            </a:extLst>
          </p:cNvPr>
          <p:cNvSpPr txBox="1"/>
          <p:nvPr/>
        </p:nvSpPr>
        <p:spPr>
          <a:xfrm>
            <a:off x="11226057" y="2479620"/>
            <a:ext cx="4277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  <a:sym typeface="_⨹_1_fd346"/>
              </a:rPr>
              <a:t> </a:t>
            </a:r>
            <a:b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4191548A-7C3D-5CBE-2462-B17DBDC91A3A}"/>
              </a:ext>
            </a:extLst>
          </p:cNvPr>
          <p:cNvSpPr txBox="1"/>
          <p:nvPr/>
        </p:nvSpPr>
        <p:spPr>
          <a:xfrm>
            <a:off x="450108" y="2955108"/>
            <a:ext cx="1494537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4" name="yt_shape_12494"/>
          <p:cNvSpPr txBox="1"/>
          <p:nvPr/>
        </p:nvSpPr>
        <p:spPr>
          <a:xfrm>
            <a:off x="540000" y="900000"/>
            <a:ext cx="3260508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</a:t>
            </a:r>
            <a:r>
              <a:rPr lang="en-US" altLang="zh-CN" sz="800" b="0" i="0" u="none">
                <a:solidFill>
                  <a:srgbClr val="1EE3CF"/>
                </a:solidFill>
                <a:effectLst/>
                <a:latin typeface="Times New Roman" pitchFamily="8"/>
                <a:ea typeface="宋体" pitchFamily="8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代数式的意义</a:t>
            </a:r>
          </a:p>
        </p:txBody>
      </p:sp>
      <p:sp>
        <p:nvSpPr>
          <p:cNvPr id="12495" name="yt_shape_12495"/>
          <p:cNvSpPr txBox="1"/>
          <p:nvPr/>
        </p:nvSpPr>
        <p:spPr>
          <a:xfrm>
            <a:off x="540000" y="1399565"/>
            <a:ext cx="407803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指出下列各代数式的意义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496" name="yt_shape_12496"/>
              <p:cNvSpPr txBox="1"/>
              <p:nvPr/>
            </p:nvSpPr>
            <p:spPr>
              <a:xfrm>
                <a:off x="540000" y="1878868"/>
                <a:ext cx="5317418" cy="65165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）；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	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𝑐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</p:txBody>
          </p:sp>
        </mc:Choice>
        <mc:Fallback xmlns:a16="http://schemas.microsoft.com/office/drawing/2014/main" xmlns="">
          <p:sp>
            <p:nvSpPr>
              <p:cNvPr id="12496" name="yt_shape_12496" descr="{&quot;rangeId&quot;:6,&quot;color&quot;:&quot;B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878868"/>
                <a:ext cx="5317418" cy="651653"/>
              </a:xfrm>
              <a:prstGeom prst="rect">
                <a:avLst/>
              </a:prstGeom>
              <a:blipFill>
                <a:blip r:embed="rId2"/>
                <a:stretch>
                  <a:fillRect l="-3555" r="-2523" b="-1495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498" name="yt_shape_12498"/>
              <p:cNvSpPr txBox="1"/>
              <p:nvPr/>
            </p:nvSpPr>
            <p:spPr>
              <a:xfrm>
                <a:off x="540000" y="2581309"/>
                <a:ext cx="6037230" cy="76520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	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		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</m:num>
                      <m:den>
                        <m:r>
                          <a:rPr lang="zh-CN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2498" name="yt_shape_12498" descr="{&quot;rangeId&quot;:6,&quot;color&quot;:&quot;B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581309"/>
                <a:ext cx="6037230" cy="765209"/>
              </a:xfrm>
              <a:prstGeom prst="rect">
                <a:avLst/>
              </a:prstGeom>
              <a:blipFill>
                <a:blip r:embed="rId3"/>
                <a:stretch>
                  <a:fillRect l="-3131" r="-2121" b="-15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500" name="yt_shape_12500"/>
          <p:cNvSpPr txBox="1"/>
          <p:nvPr/>
        </p:nvSpPr>
        <p:spPr>
          <a:xfrm>
            <a:off x="540000" y="3397306"/>
            <a:ext cx="419345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与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倍的和的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12501" name="yt_shape_12501"/>
          <p:cNvSpPr txBox="1"/>
          <p:nvPr/>
        </p:nvSpPr>
        <p:spPr>
          <a:xfrm>
            <a:off x="540000" y="3876609"/>
            <a:ext cx="319478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与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的差除以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12502" name="yt_shape_12502"/>
          <p:cNvSpPr txBox="1"/>
          <p:nvPr/>
        </p:nvSpPr>
        <p:spPr>
          <a:xfrm>
            <a:off x="540000" y="4355912"/>
            <a:ext cx="327012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与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的和的倒数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12503" name="yt_shape_12503"/>
          <p:cNvSpPr txBox="1"/>
          <p:nvPr/>
        </p:nvSpPr>
        <p:spPr>
          <a:xfrm>
            <a:off x="540000" y="4835215"/>
            <a:ext cx="554639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的差与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的和的平方的商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3" name="yt_shape_1722070823180">
            <a:extLst>
              <a:ext uri="{FF2B5EF4-FFF2-40B4-BE49-F238E27FC236}">
                <a16:creationId xmlns:a16="http://schemas.microsoft.com/office/drawing/2014/main" id="{2A4EDC10-4CBD-8CD2-F1AF-BEE04EF94EA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1404"/>
            <a:ext cx="1095567" cy="34162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0FCBC497-9F92-B7B6-49F9-5C3FD643ED58}"/>
              </a:ext>
            </a:extLst>
          </p:cNvPr>
          <p:cNvSpPr txBox="1"/>
          <p:nvPr/>
        </p:nvSpPr>
        <p:spPr>
          <a:xfrm>
            <a:off x="449989" y="3350500"/>
            <a:ext cx="43329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与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倍的和的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3281B77-D608-527E-B771-F970721F5F24}"/>
              </a:ext>
            </a:extLst>
          </p:cNvPr>
          <p:cNvSpPr txBox="1"/>
          <p:nvPr/>
        </p:nvSpPr>
        <p:spPr>
          <a:xfrm>
            <a:off x="449989" y="3829803"/>
            <a:ext cx="334397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与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的差除以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0AE8B08-965A-A1C5-680A-4BBF68397C2C}"/>
              </a:ext>
            </a:extLst>
          </p:cNvPr>
          <p:cNvSpPr txBox="1"/>
          <p:nvPr/>
        </p:nvSpPr>
        <p:spPr>
          <a:xfrm>
            <a:off x="449989" y="4309106"/>
            <a:ext cx="34185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与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的和的倒数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1DA69FC3-9D2D-58DB-994B-A13E37B43120}"/>
              </a:ext>
            </a:extLst>
          </p:cNvPr>
          <p:cNvSpPr txBox="1"/>
          <p:nvPr/>
        </p:nvSpPr>
        <p:spPr>
          <a:xfrm>
            <a:off x="449989" y="4788409"/>
            <a:ext cx="56728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的差与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的和的平方的商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04" name="yt_shape_12504"/>
          <p:cNvSpPr txBox="1"/>
          <p:nvPr/>
        </p:nvSpPr>
        <p:spPr>
          <a:xfrm>
            <a:off x="540000" y="900000"/>
            <a:ext cx="3260508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</a:t>
            </a:r>
            <a:r>
              <a:rPr lang="en-US" altLang="zh-CN" sz="800" b="0" i="0" u="none">
                <a:solidFill>
                  <a:srgbClr val="1EE3CF"/>
                </a:solidFill>
                <a:effectLst/>
                <a:latin typeface="Times New Roman" pitchFamily="8"/>
                <a:ea typeface="宋体" pitchFamily="8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求代数式的值</a:t>
            </a:r>
          </a:p>
        </p:txBody>
      </p:sp>
      <p:sp>
        <p:nvSpPr>
          <p:cNvPr id="12505" name="yt_shape_12505"/>
          <p:cNvSpPr txBox="1"/>
          <p:nvPr/>
        </p:nvSpPr>
        <p:spPr>
          <a:xfrm>
            <a:off x="540000" y="1399565"/>
            <a:ext cx="923169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盐城市中考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506" name="yt_table_12506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68825005"/>
              </p:ext>
            </p:extLst>
          </p:nvPr>
        </p:nvGraphicFramePr>
        <p:xfrm>
          <a:off x="540056" y="1878868"/>
          <a:ext cx="8114666" cy="475488"/>
        </p:xfrm>
        <a:graphic>
          <a:graphicData uri="http://schemas.openxmlformats.org/drawingml/2006/table">
            <a:tbl>
              <a:tblPr/>
              <a:tblGrid>
                <a:gridCol w="2118043">
                  <a:extLst>
                    <a:ext uri="{9D8B030D-6E8A-4147-A177-3AD203B41FA5}">
                      <a16:colId xmlns:a16="http://schemas.microsoft.com/office/drawing/2014/main" val="10616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617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618"/>
                    </a:ext>
                  </a:extLst>
                </a:gridCol>
                <a:gridCol w="1490663">
                  <a:extLst>
                    <a:ext uri="{9D8B030D-6E8A-4147-A177-3AD203B41FA5}">
                      <a16:colId xmlns:a16="http://schemas.microsoft.com/office/drawing/2014/main" val="1061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9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9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92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2508" name="yt_shape_12508"/>
              <p:cNvSpPr txBox="1"/>
              <p:nvPr/>
            </p:nvSpPr>
            <p:spPr>
              <a:xfrm>
                <a:off x="540119" y="2405039"/>
                <a:ext cx="11111999" cy="1675523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耒阳市期末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定义一种新运算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※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（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≥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)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,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&amp;3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（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＜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)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,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则当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※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_⨹_1_6dac6,isEnd"/>
                  </a:rPr>
                  <a:t>－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</a:b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※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的结果为</a:t>
                </a:r>
                <a:r>
                  <a:rPr sz="2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</a:t>
                </a:r>
                <a:r>
                  <a:rPr sz="18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12508" name="yt_shape_1250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405039"/>
                <a:ext cx="11111999" cy="1675523"/>
              </a:xfrm>
              <a:prstGeom prst="rect">
                <a:avLst/>
              </a:prstGeom>
              <a:blipFill>
                <a:blip r:embed="rId2"/>
                <a:stretch>
                  <a:fillRect l="-1701" r="-988" b="-1058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22070823247">
            <a:extLst>
              <a:ext uri="{FF2B5EF4-FFF2-40B4-BE49-F238E27FC236}">
                <a16:creationId xmlns:a16="http://schemas.microsoft.com/office/drawing/2014/main" id="{508823E0-87F1-CF39-0B12-BEE7AC44371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1404"/>
            <a:ext cx="1095567" cy="34162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483B75DD-BA64-69CA-8734-5215B244043B}"/>
              </a:ext>
            </a:extLst>
          </p:cNvPr>
          <p:cNvSpPr txBox="1"/>
          <p:nvPr/>
        </p:nvSpPr>
        <p:spPr>
          <a:xfrm>
            <a:off x="8762139" y="1352759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81A4F04-FEBB-77FA-33D3-33776714B1B4}"/>
              </a:ext>
            </a:extLst>
          </p:cNvPr>
          <p:cNvSpPr txBox="1"/>
          <p:nvPr/>
        </p:nvSpPr>
        <p:spPr>
          <a:xfrm>
            <a:off x="2661496" y="3593181"/>
            <a:ext cx="637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511" name="yt_image_12511" title="H_138.6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44272" y="1850033"/>
            <a:ext cx="1771151" cy="17602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513" name="yt_shape_12513"/>
          <p:cNvSpPr txBox="1"/>
          <p:nvPr/>
        </p:nvSpPr>
        <p:spPr>
          <a:xfrm>
            <a:off x="540000" y="2207849"/>
            <a:ext cx="7056419" cy="186891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阴影部分面积为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当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时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1500" b="0" i="1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S</a:t>
            </a:r>
            <a:r>
              <a:rPr lang="zh-CN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阴影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</a:p>
          <a:p>
            <a:pPr indent="457142"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</a:p>
          <a:p>
            <a:pPr indent="457142"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36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CB756CA5-AE4B-49C3-FB42-EF16D3186198}"/>
              </a:ext>
            </a:extLst>
          </p:cNvPr>
          <p:cNvSpPr txBox="1"/>
          <p:nvPr/>
        </p:nvSpPr>
        <p:spPr>
          <a:xfrm>
            <a:off x="449989" y="2161043"/>
            <a:ext cx="71682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阴影部分面积为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226511B-676E-B7E1-7CC2-D1EA3E05FD95}"/>
              </a:ext>
            </a:extLst>
          </p:cNvPr>
          <p:cNvSpPr txBox="1"/>
          <p:nvPr/>
        </p:nvSpPr>
        <p:spPr>
          <a:xfrm>
            <a:off x="497614" y="2636531"/>
            <a:ext cx="22025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S</a:t>
            </a:r>
            <a:r>
              <a:rPr kumimoji="0" lang="zh-CN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阴影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4F2843D-30F6-0902-594E-1B080E6D8C91}"/>
              </a:ext>
            </a:extLst>
          </p:cNvPr>
          <p:cNvSpPr txBox="1"/>
          <p:nvPr/>
        </p:nvSpPr>
        <p:spPr>
          <a:xfrm>
            <a:off x="907189" y="3112019"/>
            <a:ext cx="2262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A06EB8D-B452-8DEE-A5C0-7A442D3D08BE}"/>
              </a:ext>
            </a:extLst>
          </p:cNvPr>
          <p:cNvSpPr txBox="1"/>
          <p:nvPr/>
        </p:nvSpPr>
        <p:spPr>
          <a:xfrm>
            <a:off x="907189" y="3587507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36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510" name="yt_shape_12510"/>
          <p:cNvSpPr txBox="1"/>
          <p:nvPr/>
        </p:nvSpPr>
        <p:spPr>
          <a:xfrm>
            <a:off x="572367" y="1124744"/>
            <a:ext cx="11492915" cy="8921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如图所示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用代数式表示图中阴影部分的面积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其中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2f65f"/>
              </a:rPr>
              <a:t>求阴影部分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面积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14" name="yt_shape_12514"/>
          <p:cNvSpPr txBox="1"/>
          <p:nvPr/>
        </p:nvSpPr>
        <p:spPr>
          <a:xfrm>
            <a:off x="540119" y="900000"/>
            <a:ext cx="11492915" cy="378943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在运动时的心跳速率通常和人的年龄有关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如果用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表示一个人的年龄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264b5"/>
              </a:rPr>
              <a:t>表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示正常情况下这个人在运动时所能承受的每分钟心跳的最高次数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b95c4"/>
              </a:rPr>
              <a:t>8</a:t>
            </a:r>
            <a:b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220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正常情况下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一个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4_e2b7f"/>
              </a:rPr>
              <a:t>岁的少年在运动时所能承受的每分钟心跳的最高次数是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多少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当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时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1500" b="0" i="1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220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163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次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答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一个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岁的少年在运动时所能承受的每分钟心跳的最高次数是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163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次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5C47505F-5851-AA1E-AC45-11E6FDF76676}"/>
              </a:ext>
            </a:extLst>
          </p:cNvPr>
          <p:cNvSpPr txBox="1"/>
          <p:nvPr/>
        </p:nvSpPr>
        <p:spPr>
          <a:xfrm>
            <a:off x="450108" y="3230634"/>
            <a:ext cx="33233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CC2B8CA-3478-71DB-D90B-E38AA0FAB29B}"/>
              </a:ext>
            </a:extLst>
          </p:cNvPr>
          <p:cNvSpPr txBox="1"/>
          <p:nvPr/>
        </p:nvSpPr>
        <p:spPr>
          <a:xfrm>
            <a:off x="497733" y="3706122"/>
            <a:ext cx="52569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163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次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3792255-2E83-018F-0FD5-CF1AFF04BEAC}"/>
              </a:ext>
            </a:extLst>
          </p:cNvPr>
          <p:cNvSpPr txBox="1"/>
          <p:nvPr/>
        </p:nvSpPr>
        <p:spPr>
          <a:xfrm>
            <a:off x="450108" y="4181610"/>
            <a:ext cx="10238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一个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岁的少年在运动时所能承受的每分钟心跳的最高次数是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163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次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517" name="yt_shape_12517"/>
              <p:cNvSpPr txBox="1"/>
              <p:nvPr/>
            </p:nvSpPr>
            <p:spPr>
              <a:xfrm>
                <a:off x="540000" y="900000"/>
                <a:ext cx="10618291" cy="205376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一个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岁的人运动时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秒心跳的次数是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次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请问他有危险吗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为什么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当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220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136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次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136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68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所以此人没有危险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2517" name="yt_shape_12517" descr="{&quot;rangeId&quot;:20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10618291" cy="2053767"/>
              </a:xfrm>
              <a:prstGeom prst="rect">
                <a:avLst/>
              </a:prstGeom>
              <a:blipFill>
                <a:blip r:embed="rId2"/>
                <a:stretch>
                  <a:fillRect l="-1781" t="-2671" r="-804" b="-771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AC6CCECD-4A3B-BEB9-29EA-C4E5EDE0C240}"/>
              </a:ext>
            </a:extLst>
          </p:cNvPr>
          <p:cNvSpPr txBox="1"/>
          <p:nvPr/>
        </p:nvSpPr>
        <p:spPr>
          <a:xfrm>
            <a:off x="449989" y="1328682"/>
            <a:ext cx="82953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136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次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40569543-D0F7-D169-4A3A-0BC420882263}"/>
                  </a:ext>
                </a:extLst>
              </p:cNvPr>
              <p:cNvSpPr txBox="1"/>
              <p:nvPr/>
            </p:nvSpPr>
            <p:spPr>
              <a:xfrm>
                <a:off x="449989" y="1804170"/>
                <a:ext cx="3428111" cy="76849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136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÷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60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68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＞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20}">
                <a:extLst>
                  <a:ext uri="{FF2B5EF4-FFF2-40B4-BE49-F238E27FC236}">
                    <a16:creationId xmlns:a16="http://schemas.microsoft.com/office/drawing/2014/main" id="{40569543-D0F7-D169-4A3A-0BC42088226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804170"/>
                <a:ext cx="3428111" cy="768490"/>
              </a:xfrm>
              <a:prstGeom prst="rect">
                <a:avLst/>
              </a:prstGeom>
              <a:blipFill>
                <a:blip r:embed="rId3"/>
                <a:stretch>
                  <a:fillRect l="-2847" r="-2847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E01CB164-CE3A-5301-7EB8-07244E7E6C9C}"/>
              </a:ext>
            </a:extLst>
          </p:cNvPr>
          <p:cNvSpPr txBox="1"/>
          <p:nvPr/>
        </p:nvSpPr>
        <p:spPr>
          <a:xfrm>
            <a:off x="449989" y="2479048"/>
            <a:ext cx="2770886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所以此人没有危险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20" name="yt_shape_12520"/>
          <p:cNvSpPr txBox="1"/>
          <p:nvPr/>
        </p:nvSpPr>
        <p:spPr>
          <a:xfrm>
            <a:off x="540000" y="900000"/>
            <a:ext cx="3876061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</a:t>
            </a:r>
            <a:r>
              <a:rPr lang="en-US" altLang="zh-CN" sz="800" b="0" i="0" u="none">
                <a:solidFill>
                  <a:srgbClr val="1EE3CF"/>
                </a:solidFill>
                <a:effectLst/>
                <a:latin typeface="Times New Roman" pitchFamily="8"/>
                <a:ea typeface="宋体" pitchFamily="8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用代数式表示规律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521" name="yt_shape_12521"/>
              <p:cNvSpPr txBox="1"/>
              <p:nvPr/>
            </p:nvSpPr>
            <p:spPr>
              <a:xfrm>
                <a:off x="540119" y="1399565"/>
                <a:ext cx="11492915" cy="132850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一列数按某规律排列如下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，…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若第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e9017"/>
                  </a:rPr>
                  <a:t>个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数为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等于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555369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12521" name="yt_shape_12521" descr="{&quot;rangeId&quot;:12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399565"/>
                <a:ext cx="11492915" cy="1328505"/>
              </a:xfrm>
              <a:prstGeom prst="rect">
                <a:avLst/>
              </a:prstGeom>
              <a:blipFill>
                <a:blip r:embed="rId2"/>
                <a:stretch>
                  <a:fillRect l="-1645" b="-68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2523" name="yt_table_12523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46081216"/>
              </p:ext>
            </p:extLst>
          </p:nvPr>
        </p:nvGraphicFramePr>
        <p:xfrm>
          <a:off x="540056" y="2778858"/>
          <a:ext cx="8114666" cy="475488"/>
        </p:xfrm>
        <a:graphic>
          <a:graphicData uri="http://schemas.openxmlformats.org/drawingml/2006/table">
            <a:tbl>
              <a:tblPr/>
              <a:tblGrid>
                <a:gridCol w="2270443">
                  <a:extLst>
                    <a:ext uri="{9D8B030D-6E8A-4147-A177-3AD203B41FA5}">
                      <a16:colId xmlns:a16="http://schemas.microsoft.com/office/drawing/2014/main" val="10620"/>
                    </a:ext>
                  </a:extLst>
                </a:gridCol>
                <a:gridCol w="2252980">
                  <a:extLst>
                    <a:ext uri="{9D8B030D-6E8A-4147-A177-3AD203B41FA5}">
                      <a16:colId xmlns:a16="http://schemas.microsoft.com/office/drawing/2014/main" val="10621"/>
                    </a:ext>
                  </a:extLst>
                </a:gridCol>
                <a:gridCol w="2252980">
                  <a:extLst>
                    <a:ext uri="{9D8B030D-6E8A-4147-A177-3AD203B41FA5}">
                      <a16:colId xmlns:a16="http://schemas.microsoft.com/office/drawing/2014/main" val="10622"/>
                    </a:ext>
                  </a:extLst>
                </a:gridCol>
                <a:gridCol w="1338263">
                  <a:extLst>
                    <a:ext uri="{9D8B030D-6E8A-4147-A177-3AD203B41FA5}">
                      <a16:colId xmlns:a16="http://schemas.microsoft.com/office/drawing/2014/main" val="1062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50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60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62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71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93"/>
                  </a:ext>
                </a:extLst>
              </a:tr>
            </a:tbl>
          </a:graphicData>
        </a:graphic>
      </p:graphicFrame>
      <p:pic>
        <p:nvPicPr>
          <p:cNvPr id="3" name="yt_shape_1722070823324">
            <a:extLst>
              <a:ext uri="{FF2B5EF4-FFF2-40B4-BE49-F238E27FC236}">
                <a16:creationId xmlns:a16="http://schemas.microsoft.com/office/drawing/2014/main" id="{2BFF8E93-541A-BC64-A192-DB0519533EC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1404"/>
            <a:ext cx="1095567" cy="34162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644B6EA2-168B-A84F-5E2F-3950E17C87E9}"/>
              </a:ext>
            </a:extLst>
          </p:cNvPr>
          <p:cNvSpPr txBox="1"/>
          <p:nvPr/>
        </p:nvSpPr>
        <p:spPr>
          <a:xfrm>
            <a:off x="3359996" y="2027637"/>
            <a:ext cx="383285" cy="734391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25" name="yt_shape_12525"/>
          <p:cNvSpPr txBox="1"/>
          <p:nvPr/>
        </p:nvSpPr>
        <p:spPr>
          <a:xfrm>
            <a:off x="540119" y="900000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重庆市中考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烷烃是一类由碳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氢元素组成的有机化合物质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27299"/>
              </a:rPr>
              <a:t>下图是这类物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质前四种化合物的分子结构模型图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其中灰球代表碳原子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白球代表氢原子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de922"/>
              </a:rPr>
              <a:t>种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个氢原子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种如图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个氢原子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种如图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个氢原子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3_80f18"/>
              </a:rPr>
              <a:t>，……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按照这一规律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种化合物的分子结构模型中氢原子的个数是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527" name="yt_table_12527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16816908"/>
              </p:ext>
            </p:extLst>
          </p:nvPr>
        </p:nvGraphicFramePr>
        <p:xfrm>
          <a:off x="540056" y="3915593"/>
          <a:ext cx="8114666" cy="475488"/>
        </p:xfrm>
        <a:graphic>
          <a:graphicData uri="http://schemas.openxmlformats.org/drawingml/2006/table">
            <a:tbl>
              <a:tblPr/>
              <a:tblGrid>
                <a:gridCol w="2270443">
                  <a:extLst>
                    <a:ext uri="{9D8B030D-6E8A-4147-A177-3AD203B41FA5}">
                      <a16:colId xmlns:a16="http://schemas.microsoft.com/office/drawing/2014/main" val="10624"/>
                    </a:ext>
                  </a:extLst>
                </a:gridCol>
                <a:gridCol w="2252980">
                  <a:extLst>
                    <a:ext uri="{9D8B030D-6E8A-4147-A177-3AD203B41FA5}">
                      <a16:colId xmlns:a16="http://schemas.microsoft.com/office/drawing/2014/main" val="10625"/>
                    </a:ext>
                  </a:extLst>
                </a:gridCol>
                <a:gridCol w="2252980">
                  <a:extLst>
                    <a:ext uri="{9D8B030D-6E8A-4147-A177-3AD203B41FA5}">
                      <a16:colId xmlns:a16="http://schemas.microsoft.com/office/drawing/2014/main" val="10626"/>
                    </a:ext>
                  </a:extLst>
                </a:gridCol>
                <a:gridCol w="1338263">
                  <a:extLst>
                    <a:ext uri="{9D8B030D-6E8A-4147-A177-3AD203B41FA5}">
                      <a16:colId xmlns:a16="http://schemas.microsoft.com/office/drawing/2014/main" val="1062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94"/>
                  </a:ext>
                </a:extLst>
              </a:tr>
            </a:tbl>
          </a:graphicData>
        </a:graphic>
      </p:graphicFrame>
      <p:pic>
        <p:nvPicPr>
          <p:cNvPr id="12526" name="yt_image_12526_skip" title="H_86.31">
            <a:extLst>
              <a:ext uri="">
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59865" y="2819698"/>
            <a:ext cx="4670850" cy="10961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CE713BBA-913D-9449-6BAF-39E847288A24}"/>
              </a:ext>
            </a:extLst>
          </p:cNvPr>
          <p:cNvSpPr txBox="1"/>
          <p:nvPr/>
        </p:nvSpPr>
        <p:spPr>
          <a:xfrm>
            <a:off x="9594107" y="2279658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2101</Words>
  <Application>Microsoft Office PowerPoint</Application>
  <PresentationFormat>宽屏</PresentationFormat>
  <Paragraphs>129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15</vt:i4>
      </vt:variant>
    </vt:vector>
  </HeadingPairs>
  <TitlesOfParts>
    <vt:vector size="26" baseType="lpstr">
      <vt:lpstr>等线</vt:lpstr>
      <vt:lpstr>等线 Light</vt:lpstr>
      <vt:lpstr>黑体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3204169298@qq.com</cp:lastModifiedBy>
  <cp:revision>12</cp:revision>
  <dcterms:created xsi:type="dcterms:W3CDTF">2024-07-27T08:54:53Z</dcterms:created>
  <dcterms:modified xsi:type="dcterms:W3CDTF">2024-07-27T13:15:23Z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