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0" r:id="rId6"/>
    <p:sldId id="375" r:id="rId7"/>
    <p:sldId id="380" r:id="rId8"/>
    <p:sldId id="381" r:id="rId9"/>
    <p:sldId id="382" r:id="rId10"/>
    <p:sldId id="384" r:id="rId11"/>
    <p:sldId id="387" r:id="rId12"/>
    <p:sldId id="389" r:id="rId13"/>
    <p:sldId id="391" r:id="rId14"/>
    <p:sldId id="393" r:id="rId15"/>
    <p:sldId id="394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3" name="yt_shape_13303"/>
          <p:cNvSpPr txBox="1"/>
          <p:nvPr/>
        </p:nvSpPr>
        <p:spPr>
          <a:xfrm>
            <a:off x="540000" y="900000"/>
            <a:ext cx="2382768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1776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302" name="yt_image_1330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7667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05" name="yt_shape_13305"/>
          <p:cNvSpPr txBox="1"/>
          <p:nvPr/>
        </p:nvSpPr>
        <p:spPr>
          <a:xfrm>
            <a:off x="540000" y="1597583"/>
            <a:ext cx="2333972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06" name="yt_shape_13306"/>
              <p:cNvSpPr txBox="1"/>
              <p:nvPr/>
            </p:nvSpPr>
            <p:spPr>
              <a:xfrm>
                <a:off x="540119" y="2097148"/>
                <a:ext cx="11111999" cy="11748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下列代数式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af98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其中符合代数式书写要求的有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306" name="yt_shape_13306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97148"/>
                <a:ext cx="11111999" cy="1174809"/>
              </a:xfrm>
              <a:prstGeom prst="rect">
                <a:avLst/>
              </a:prstGeom>
              <a:blipFill>
                <a:blip r:embed="rId3"/>
                <a:stretch>
                  <a:fillRect l="-1701" b="-155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308" name="yt_table_1330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6829130"/>
              </p:ext>
            </p:extLst>
          </p:nvPr>
        </p:nvGraphicFramePr>
        <p:xfrm>
          <a:off x="540056" y="3322745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2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2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2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9"/>
                  </a:ext>
                </a:extLst>
              </a:tr>
            </a:tbl>
          </a:graphicData>
        </a:graphic>
      </p:graphicFrame>
      <p:sp>
        <p:nvSpPr>
          <p:cNvPr id="13310" name="yt_shape_13310"/>
          <p:cNvSpPr txBox="1"/>
          <p:nvPr/>
        </p:nvSpPr>
        <p:spPr>
          <a:xfrm>
            <a:off x="540119" y="384891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橡皮的单价是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钢笔的单价比橡皮单价的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倍还多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94773"/>
              </a:rPr>
              <a:t>则钢笔的单价为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11" name="yt_table_1331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489491"/>
              </p:ext>
            </p:extLst>
          </p:nvPr>
        </p:nvGraphicFramePr>
        <p:xfrm>
          <a:off x="540056" y="4808351"/>
          <a:ext cx="8309611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825"/>
                    </a:ext>
                  </a:extLst>
                </a:gridCol>
                <a:gridCol w="3481388">
                  <a:extLst>
                    <a:ext uri="{9D8B030D-6E8A-4147-A177-3AD203B41FA5}">
                      <a16:colId xmlns:a16="http://schemas.microsoft.com/office/drawing/2014/main" val="108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1"/>
                  </a:ext>
                </a:extLst>
              </a:tr>
            </a:tbl>
          </a:graphicData>
        </a:graphic>
      </p:graphicFrame>
      <p:sp>
        <p:nvSpPr>
          <p:cNvPr id="13313" name="yt_shape_13313"/>
          <p:cNvSpPr txBox="1"/>
          <p:nvPr/>
        </p:nvSpPr>
        <p:spPr>
          <a:xfrm>
            <a:off x="540000" y="5809905"/>
            <a:ext cx="110254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吉林省中考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篮球队要购买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个篮球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每个篮球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一共需要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0920714">
            <a:extLst>
              <a:ext uri="{FF2B5EF4-FFF2-40B4-BE49-F238E27FC236}">
                <a16:creationId xmlns:a16="http://schemas.microsoft.com/office/drawing/2014/main" id="{8D453068-3EEC-28BD-F0BC-C290E173AB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0495"/>
            <a:ext cx="1092392" cy="33861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7A78599-3E8F-8EDA-8E85-D69B9E69F67D}"/>
              </a:ext>
            </a:extLst>
          </p:cNvPr>
          <p:cNvSpPr txBox="1"/>
          <p:nvPr/>
        </p:nvSpPr>
        <p:spPr>
          <a:xfrm>
            <a:off x="5933333" y="2789419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2A7020-3CE3-740C-2C16-56F6A3FE76E9}"/>
              </a:ext>
            </a:extLst>
          </p:cNvPr>
          <p:cNvSpPr txBox="1"/>
          <p:nvPr/>
        </p:nvSpPr>
        <p:spPr>
          <a:xfrm>
            <a:off x="1059708" y="427759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FDD9D21-20C8-4655-F69F-DA641F83B1F8}"/>
              </a:ext>
            </a:extLst>
          </p:cNvPr>
          <p:cNvSpPr txBox="1"/>
          <p:nvPr/>
        </p:nvSpPr>
        <p:spPr>
          <a:xfrm>
            <a:off x="9986101" y="5763099"/>
            <a:ext cx="1105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2" name="yt_shape_13352"/>
          <p:cNvSpPr txBox="1"/>
          <p:nvPr/>
        </p:nvSpPr>
        <p:spPr>
          <a:xfrm>
            <a:off x="540000" y="900000"/>
            <a:ext cx="2410596" cy="5673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351" name="yt_image_13351" title="H_50.0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85183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54" name="yt_shape_13354"/>
          <p:cNvSpPr txBox="1"/>
          <p:nvPr/>
        </p:nvSpPr>
        <p:spPr>
          <a:xfrm>
            <a:off x="540119" y="158615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跨学科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将字母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按照如图所示的规律摆放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依次下去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9c2d"/>
              </a:rPr>
              <a:t>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图形中字母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56" name="yt_table_1335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140141"/>
              </p:ext>
            </p:extLst>
          </p:nvPr>
        </p:nvGraphicFramePr>
        <p:xfrm>
          <a:off x="540056" y="3856322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84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84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84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8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2"/>
                  </a:ext>
                </a:extLst>
              </a:tr>
            </a:tbl>
          </a:graphicData>
        </a:graphic>
      </p:graphicFrame>
      <p:pic>
        <p:nvPicPr>
          <p:cNvPr id="13355" name="yt_image_13355_skip" title="H_103.2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9451" y="2545590"/>
            <a:ext cx="4151563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4EE5ABB-25D7-E396-C61F-B368D7FCC6CB}"/>
              </a:ext>
            </a:extLst>
          </p:cNvPr>
          <p:cNvSpPr txBox="1"/>
          <p:nvPr/>
        </p:nvSpPr>
        <p:spPr>
          <a:xfrm>
            <a:off x="4633171" y="201483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8" name="yt_shape_13358"/>
          <p:cNvSpPr txBox="1"/>
          <p:nvPr/>
        </p:nvSpPr>
        <p:spPr>
          <a:xfrm>
            <a:off x="540119" y="900000"/>
            <a:ext cx="11492915" cy="377295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数学与生活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周末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奶奶买了一些小橘子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姐姐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1eb2c,isEnd"/>
              </a:rPr>
              <a:t>弟弟做了一个有趣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的游戏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首先姐姐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弟弟手中拿上相同数量的橘子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每人手中的橘子大于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d8a8,isEnd"/>
              </a:rPr>
              <a:t>4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然后依次完成以下步骤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姐姐给小亮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个橘子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8a43,isEnd"/>
              </a:rPr>
              <a:t>弟弟给小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个橘子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姐姐手中有几个橘子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小亮就给姐姐几个橘子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051e,isEnd"/>
              </a:rPr>
              <a:t>请你确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最终小亮手中剩余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个橘子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7B9862E-71B8-DB17-E32B-A0939B911265}"/>
              </a:ext>
            </a:extLst>
          </p:cNvPr>
          <p:cNvSpPr txBox="1"/>
          <p:nvPr/>
        </p:nvSpPr>
        <p:spPr>
          <a:xfrm>
            <a:off x="3802908" y="275514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60" name="yt_table_13360" title="H_39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314380"/>
              </p:ext>
            </p:extLst>
          </p:nvPr>
        </p:nvGraphicFramePr>
        <p:xfrm>
          <a:off x="540000" y="2606008"/>
          <a:ext cx="11111998" cy="312724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19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641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纪念徽章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设计费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纪念徽章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制作费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纪念品制作费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_93f63"/>
                        </a:rPr>
                        <a:t>甲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供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_d22c7"/>
                        </a:rPr>
                        <a:t>应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_62fc7"/>
                        </a:rPr>
                        <a:t>乙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供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_6fe6a"/>
                        </a:rPr>
                        <a:t>应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免设计费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不超过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个时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；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超过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个时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其中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3_35b8e"/>
                        </a:rPr>
                        <a:t>100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个的价格仍是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超出部分打八折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A53C19D6-4E5F-7E09-2369-0DD06E7C7BC3}"/>
              </a:ext>
            </a:extLst>
          </p:cNvPr>
          <p:cNvSpPr txBox="1"/>
          <p:nvPr/>
        </p:nvSpPr>
        <p:spPr>
          <a:xfrm>
            <a:off x="455110" y="973692"/>
            <a:ext cx="11388648" cy="146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0">
              <a:lnSpc>
                <a:spcPct val="129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某校举办歌颂祖国活动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需要定制一批奖品颁发给表现突出的同学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4_49ff8,isEnd"/>
              </a:rPr>
              <a:t>每份奖品</a:t>
            </a:r>
            <a:b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包含纪念徽章与纪念品各一个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现有两家供应商可以提供纪念徽章设计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、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4_5444f,isEnd"/>
              </a:rPr>
              <a:t>制作和纪</a:t>
            </a:r>
            <a:b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念品制作业务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报价如下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,isEnd"/>
              </a:rPr>
              <a:t>：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2" name="yt_shape_13362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设需要定制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份奖品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如果选择乙供应商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应付总费用为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1bfb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应付总费用为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结果需化简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如果选择乙供应商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那么当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不超过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应付总费用为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4c1fa"/>
              </a:rPr>
              <a:t>＝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超过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应付总费用为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1600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故答案为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CB5BA80-A64F-E98B-98DF-3139DF2C20AE}"/>
              </a:ext>
            </a:extLst>
          </p:cNvPr>
          <p:cNvSpPr txBox="1"/>
          <p:nvPr/>
        </p:nvSpPr>
        <p:spPr>
          <a:xfrm>
            <a:off x="450108" y="2279658"/>
            <a:ext cx="1123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如果选择乙供应商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那么当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应付总费用为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4c1fa"/>
              </a:rPr>
              <a:t>＝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8D02EA-EB53-2638-50F8-97599A81B470}"/>
              </a:ext>
            </a:extLst>
          </p:cNvPr>
          <p:cNvSpPr txBox="1"/>
          <p:nvPr/>
        </p:nvSpPr>
        <p:spPr>
          <a:xfrm>
            <a:off x="450108" y="2755146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BF6847-5069-C203-2D13-589A48B804B9}"/>
              </a:ext>
            </a:extLst>
          </p:cNvPr>
          <p:cNvSpPr txBox="1"/>
          <p:nvPr/>
        </p:nvSpPr>
        <p:spPr>
          <a:xfrm>
            <a:off x="450108" y="3230634"/>
            <a:ext cx="422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应付总费用为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B3EB0E-083A-C525-B501-7238F26B3634}"/>
              </a:ext>
            </a:extLst>
          </p:cNvPr>
          <p:cNvSpPr txBox="1"/>
          <p:nvPr/>
        </p:nvSpPr>
        <p:spPr>
          <a:xfrm>
            <a:off x="450108" y="3706122"/>
            <a:ext cx="5212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128ACB-8C16-D160-E1A4-48A6862070E9}"/>
              </a:ext>
            </a:extLst>
          </p:cNvPr>
          <p:cNvSpPr txBox="1"/>
          <p:nvPr/>
        </p:nvSpPr>
        <p:spPr>
          <a:xfrm>
            <a:off x="450108" y="4181610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9DC6C86-B6C3-8550-1ABA-3E0E5C8FFABD}"/>
              </a:ext>
            </a:extLst>
          </p:cNvPr>
          <p:cNvSpPr txBox="1"/>
          <p:nvPr/>
        </p:nvSpPr>
        <p:spPr>
          <a:xfrm>
            <a:off x="450108" y="4657098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54B0220-42C0-39D2-D604-AEFE922D2089}"/>
              </a:ext>
            </a:extLst>
          </p:cNvPr>
          <p:cNvSpPr txBox="1"/>
          <p:nvPr/>
        </p:nvSpPr>
        <p:spPr>
          <a:xfrm>
            <a:off x="450108" y="5132586"/>
            <a:ext cx="315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3C5301B-AC04-4FCC-1881-8F2A407F6799}"/>
              </a:ext>
            </a:extLst>
          </p:cNvPr>
          <p:cNvSpPr txBox="1"/>
          <p:nvPr/>
        </p:nvSpPr>
        <p:spPr>
          <a:xfrm>
            <a:off x="450108" y="5608074"/>
            <a:ext cx="4907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故答案为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5" name="yt_shape_13365"/>
          <p:cNvSpPr txBox="1"/>
          <p:nvPr/>
        </p:nvSpPr>
        <p:spPr>
          <a:xfrm>
            <a:off x="540119" y="900000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如果需要定制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份奖品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请你通过计算说明选择哪家供应商比较省钱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选择甲供应商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应付总费用为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22964"/>
              </a:rPr>
              <a:t>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选择乙供应商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应付总费用为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3475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所以选择甲供应商比较省钱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3CA8158-F513-7021-4704-577058D3F4CE}"/>
              </a:ext>
            </a:extLst>
          </p:cNvPr>
          <p:cNvSpPr txBox="1"/>
          <p:nvPr/>
        </p:nvSpPr>
        <p:spPr>
          <a:xfrm>
            <a:off x="450108" y="1328682"/>
            <a:ext cx="110035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选择甲供应商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应付总费用为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22964"/>
              </a:rPr>
              <a:t>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8D93DD-F8DF-B70D-451F-E9C84BD0FD7D}"/>
              </a:ext>
            </a:extLst>
          </p:cNvPr>
          <p:cNvSpPr txBox="1"/>
          <p:nvPr/>
        </p:nvSpPr>
        <p:spPr>
          <a:xfrm>
            <a:off x="450108" y="1804170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0C7FC8-E6CF-53EE-AA63-6D7218FD4D74}"/>
              </a:ext>
            </a:extLst>
          </p:cNvPr>
          <p:cNvSpPr txBox="1"/>
          <p:nvPr/>
        </p:nvSpPr>
        <p:spPr>
          <a:xfrm>
            <a:off x="450108" y="2279658"/>
            <a:ext cx="10163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选择乙供应商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应付总费用为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F5018CE-CE41-0A06-F67E-E359C58EED0E}"/>
              </a:ext>
            </a:extLst>
          </p:cNvPr>
          <p:cNvSpPr txBox="1"/>
          <p:nvPr/>
        </p:nvSpPr>
        <p:spPr>
          <a:xfrm>
            <a:off x="450108" y="2755146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4850F8-5084-2610-62E3-8BEB7F8B7F32}"/>
              </a:ext>
            </a:extLst>
          </p:cNvPr>
          <p:cNvSpPr txBox="1"/>
          <p:nvPr/>
        </p:nvSpPr>
        <p:spPr>
          <a:xfrm>
            <a:off x="450108" y="3230634"/>
            <a:ext cx="3990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所以选择甲供应商比较省钱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yt_shape_13314"/>
          <p:cNvSpPr txBox="1"/>
          <p:nvPr/>
        </p:nvSpPr>
        <p:spPr>
          <a:xfrm>
            <a:off x="540000" y="900000"/>
            <a:ext cx="2026196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</a:t>
            </a:r>
          </a:p>
        </p:txBody>
      </p:sp>
      <p:sp>
        <p:nvSpPr>
          <p:cNvPr id="13315" name="yt_shape_13315"/>
          <p:cNvSpPr txBox="1"/>
          <p:nvPr/>
        </p:nvSpPr>
        <p:spPr>
          <a:xfrm>
            <a:off x="540000" y="1399565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16" name="yt_table_13316" title="H_172.0100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00895387"/>
                  </p:ext>
                </p:extLst>
              </p:nvPr>
            </p:nvGraphicFramePr>
            <p:xfrm>
              <a:off x="540056" y="1878868"/>
              <a:ext cx="7808914" cy="2184528"/>
            </p:xfrm>
            <a:graphic>
              <a:graphicData uri="http://schemas.openxmlformats.org/drawingml/2006/table">
                <a:tbl>
                  <a:tblPr/>
                  <a:tblGrid>
                    <a:gridCol w="7808914">
                      <a:extLst>
                        <a:ext uri="{9D8B030D-6E8A-4147-A177-3AD203B41FA5}">
                          <a16:colId xmlns:a16="http://schemas.microsoft.com/office/drawing/2014/main" val="1082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多项式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是二次二项式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𝑎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是六次单项式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它的系数是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都是单项式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也都是整式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6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是多项式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中的项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6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316" name="yt_table_13316" descr="{&quot;rangeId&quot;:6,&quot;type&quot;:&quot;Option&quot;}" title="H_172.0100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00895387"/>
                  </p:ext>
                </p:extLst>
              </p:nvPr>
            </p:nvGraphicFramePr>
            <p:xfrm>
              <a:off x="540056" y="1878868"/>
              <a:ext cx="7808914" cy="2184528"/>
            </p:xfrm>
            <a:graphic>
              <a:graphicData uri="http://schemas.openxmlformats.org/drawingml/2006/table">
                <a:tbl>
                  <a:tblPr/>
                  <a:tblGrid>
                    <a:gridCol w="7808914">
                      <a:extLst>
                        <a:ext uri="{9D8B030D-6E8A-4147-A177-3AD203B41FA5}">
                          <a16:colId xmlns:a16="http://schemas.microsoft.com/office/drawing/2014/main" val="1082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多项式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是二次二项式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62"/>
                      </a:ext>
                    </a:extLst>
                  </a:tr>
                  <a:tr h="69926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67826" b="-1782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63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85577" b="-9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6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是多项式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中的项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6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070920781">
            <a:extLst>
              <a:ext uri="{FF2B5EF4-FFF2-40B4-BE49-F238E27FC236}">
                <a16:creationId xmlns:a16="http://schemas.microsoft.com/office/drawing/2014/main" id="{230E3E40-94B8-8071-8EDC-7DB241835D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912"/>
            <a:ext cx="1092392" cy="33861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1BD95C-C27C-5715-1F84-4AB8ACAEA542}"/>
              </a:ext>
            </a:extLst>
          </p:cNvPr>
          <p:cNvSpPr txBox="1"/>
          <p:nvPr/>
        </p:nvSpPr>
        <p:spPr>
          <a:xfrm>
            <a:off x="4183789" y="13527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yt_shape_1331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的降幂排列是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a1dd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的升幂排列时第三项是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44AD755-D0AE-12CE-03AD-5F7B56C7AD26}"/>
              </a:ext>
            </a:extLst>
          </p:cNvPr>
          <p:cNvSpPr txBox="1"/>
          <p:nvPr/>
        </p:nvSpPr>
        <p:spPr>
          <a:xfrm>
            <a:off x="7762132" y="853194"/>
            <a:ext cx="3415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53711FE-B32A-8CD5-40E5-3AB4570FD9E1}"/>
              </a:ext>
            </a:extLst>
          </p:cNvPr>
          <p:cNvSpPr txBox="1"/>
          <p:nvPr/>
        </p:nvSpPr>
        <p:spPr>
          <a:xfrm>
            <a:off x="4355358" y="1328682"/>
            <a:ext cx="10913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yt_shape_13318"/>
          <p:cNvSpPr txBox="1"/>
          <p:nvPr/>
        </p:nvSpPr>
        <p:spPr>
          <a:xfrm>
            <a:off x="540000" y="900000"/>
            <a:ext cx="294952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整式的加减</a:t>
            </a:r>
          </a:p>
        </p:txBody>
      </p:sp>
      <p:sp>
        <p:nvSpPr>
          <p:cNvPr id="13319" name="yt_shape_13319"/>
          <p:cNvSpPr txBox="1"/>
          <p:nvPr/>
        </p:nvSpPr>
        <p:spPr>
          <a:xfrm>
            <a:off x="540000" y="1399565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20" name="yt_table_1332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575933"/>
              </p:ext>
            </p:extLst>
          </p:nvPr>
        </p:nvGraphicFramePr>
        <p:xfrm>
          <a:off x="540056" y="1878868"/>
          <a:ext cx="8042911" cy="950976"/>
        </p:xfrm>
        <a:graphic>
          <a:graphicData uri="http://schemas.openxmlformats.org/drawingml/2006/table">
            <a:tbl>
              <a:tblPr/>
              <a:tblGrid>
                <a:gridCol w="4675823">
                  <a:extLst>
                    <a:ext uri="{9D8B030D-6E8A-4147-A177-3AD203B41FA5}">
                      <a16:colId xmlns:a16="http://schemas.microsoft.com/office/drawing/2014/main" val="10828"/>
                    </a:ext>
                  </a:extLst>
                </a:gridCol>
                <a:gridCol w="3367088">
                  <a:extLst>
                    <a:ext uri="{9D8B030D-6E8A-4147-A177-3AD203B41FA5}">
                      <a16:colId xmlns:a16="http://schemas.microsoft.com/office/drawing/2014/main" val="108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7"/>
                  </a:ext>
                </a:extLst>
              </a:tr>
            </a:tbl>
          </a:graphicData>
        </a:graphic>
      </p:graphicFrame>
      <p:sp>
        <p:nvSpPr>
          <p:cNvPr id="13322" name="yt_shape_13322"/>
          <p:cNvSpPr txBox="1"/>
          <p:nvPr/>
        </p:nvSpPr>
        <p:spPr>
          <a:xfrm>
            <a:off x="540119" y="28804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整体思想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525b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23" name="yt_table_1332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221972"/>
              </p:ext>
            </p:extLst>
          </p:nvPr>
        </p:nvGraphicFramePr>
        <p:xfrm>
          <a:off x="540056" y="3839857"/>
          <a:ext cx="82670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83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83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3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8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8"/>
                  </a:ext>
                </a:extLst>
              </a:tr>
            </a:tbl>
          </a:graphicData>
        </a:graphic>
      </p:graphicFrame>
      <p:sp>
        <p:nvSpPr>
          <p:cNvPr id="13325" name="yt_shape_13325"/>
          <p:cNvSpPr txBox="1"/>
          <p:nvPr/>
        </p:nvSpPr>
        <p:spPr>
          <a:xfrm>
            <a:off x="540119" y="436602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转化思想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aa22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26" name="yt_table_1332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135960"/>
              </p:ext>
            </p:extLst>
          </p:nvPr>
        </p:nvGraphicFramePr>
        <p:xfrm>
          <a:off x="540056" y="5325463"/>
          <a:ext cx="87242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83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83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36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8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328" name="yt_shape_13328"/>
              <p:cNvSpPr txBox="1"/>
              <p:nvPr/>
            </p:nvSpPr>
            <p:spPr>
              <a:xfrm>
                <a:off x="540000" y="5851634"/>
                <a:ext cx="7319311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328" name="yt_shape_133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851634"/>
                <a:ext cx="7319311" cy="638893"/>
              </a:xfrm>
              <a:prstGeom prst="rect">
                <a:avLst/>
              </a:prstGeom>
              <a:blipFill>
                <a:blip r:embed="rId2"/>
                <a:stretch>
                  <a:fillRect l="-2583" r="-158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070920859">
            <a:extLst>
              <a:ext uri="{FF2B5EF4-FFF2-40B4-BE49-F238E27FC236}">
                <a16:creationId xmlns:a16="http://schemas.microsoft.com/office/drawing/2014/main" id="{78AD281C-7AEC-CF7E-993E-3F84FA08A8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912"/>
            <a:ext cx="1092392" cy="33861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A923346-38E9-70F0-4CC1-FE39028A3783}"/>
              </a:ext>
            </a:extLst>
          </p:cNvPr>
          <p:cNvSpPr txBox="1"/>
          <p:nvPr/>
        </p:nvSpPr>
        <p:spPr>
          <a:xfrm>
            <a:off x="387898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F45F5E7-FE5B-1218-2435-241E9972F7F6}"/>
              </a:ext>
            </a:extLst>
          </p:cNvPr>
          <p:cNvSpPr txBox="1"/>
          <p:nvPr/>
        </p:nvSpPr>
        <p:spPr>
          <a:xfrm>
            <a:off x="3507633" y="33091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ADBAFC-00F1-4868-59E2-5CE223950F59}"/>
              </a:ext>
            </a:extLst>
          </p:cNvPr>
          <p:cNvSpPr txBox="1"/>
          <p:nvPr/>
        </p:nvSpPr>
        <p:spPr>
          <a:xfrm>
            <a:off x="1669308" y="479471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541567A-ADEB-2639-AA88-F9B037CA65B7}"/>
              </a:ext>
            </a:extLst>
          </p:cNvPr>
          <p:cNvSpPr txBox="1"/>
          <p:nvPr/>
        </p:nvSpPr>
        <p:spPr>
          <a:xfrm>
            <a:off x="6784114" y="5804828"/>
            <a:ext cx="9420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0" name="yt_shape_1333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老师在黑板上书写了一个正确的演算过程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随后用手掌捂住了一个多项式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c874,isEnd"/>
              </a:rPr>
              <a:t>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式如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Times New Roman" pitchFamily="2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则所捂住的多项式是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331" name="yt_shape_13331"/>
          <p:cNvSpPr txBox="1"/>
          <p:nvPr/>
        </p:nvSpPr>
        <p:spPr>
          <a:xfrm>
            <a:off x="540119" y="185943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496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332" name="yt_shape_13332"/>
          <p:cNvSpPr txBox="1"/>
          <p:nvPr/>
        </p:nvSpPr>
        <p:spPr>
          <a:xfrm>
            <a:off x="540000" y="2818870"/>
            <a:ext cx="63190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333" name="yt_shape_13333"/>
          <p:cNvSpPr txBox="1"/>
          <p:nvPr/>
        </p:nvSpPr>
        <p:spPr>
          <a:xfrm>
            <a:off x="540000" y="3298173"/>
            <a:ext cx="470321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070921169">
            <a:extLst>
              <a:ext uri="{FF2B5EF4-FFF2-40B4-BE49-F238E27FC236}">
                <a16:creationId xmlns:a16="http://schemas.microsoft.com/office/drawing/2014/main" id="{AA92E67A-96EF-C368-D0D8-F3062E887E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719" y="1470635"/>
            <a:ext cx="279592" cy="23407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03663E6-9138-7DB5-4324-727CF5CEDB79}"/>
              </a:ext>
            </a:extLst>
          </p:cNvPr>
          <p:cNvSpPr txBox="1"/>
          <p:nvPr/>
        </p:nvSpPr>
        <p:spPr>
          <a:xfrm>
            <a:off x="8663832" y="1328682"/>
            <a:ext cx="1866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56C172-C759-3DD5-E972-E8322AF7B16E}"/>
              </a:ext>
            </a:extLst>
          </p:cNvPr>
          <p:cNvSpPr txBox="1"/>
          <p:nvPr/>
        </p:nvSpPr>
        <p:spPr>
          <a:xfrm>
            <a:off x="10819467" y="1812629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046be"/>
              </a:rPr>
              <a:t>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DB4923-D1D0-7326-2A05-AE6ED0A51A3B}"/>
              </a:ext>
            </a:extLst>
          </p:cNvPr>
          <p:cNvSpPr txBox="1"/>
          <p:nvPr/>
        </p:nvSpPr>
        <p:spPr>
          <a:xfrm>
            <a:off x="450108" y="228811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0E3DE8C-408A-4AAD-1930-9A48EDC426E1}"/>
              </a:ext>
            </a:extLst>
          </p:cNvPr>
          <p:cNvSpPr txBox="1"/>
          <p:nvPr/>
        </p:nvSpPr>
        <p:spPr>
          <a:xfrm>
            <a:off x="449989" y="3251367"/>
            <a:ext cx="4837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DC6D0F-3C7E-8900-AE70-84D6916F4EF0}"/>
              </a:ext>
            </a:extLst>
          </p:cNvPr>
          <p:cNvSpPr txBox="1"/>
          <p:nvPr/>
        </p:nvSpPr>
        <p:spPr>
          <a:xfrm>
            <a:off x="1669189" y="3726855"/>
            <a:ext cx="3012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4" name="yt_shape_13334"/>
          <p:cNvSpPr txBox="1"/>
          <p:nvPr/>
        </p:nvSpPr>
        <p:spPr>
          <a:xfrm>
            <a:off x="540000" y="900000"/>
            <a:ext cx="9291005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化简求值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6BEAC05-7E68-4091-5911-3FC41021CC42}"/>
              </a:ext>
            </a:extLst>
          </p:cNvPr>
          <p:cNvSpPr txBox="1"/>
          <p:nvPr/>
        </p:nvSpPr>
        <p:spPr>
          <a:xfrm>
            <a:off x="449989" y="1328682"/>
            <a:ext cx="4983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03D70B-6CA2-6385-1E92-65B48742BA9E}"/>
              </a:ext>
            </a:extLst>
          </p:cNvPr>
          <p:cNvSpPr txBox="1"/>
          <p:nvPr/>
        </p:nvSpPr>
        <p:spPr>
          <a:xfrm>
            <a:off x="1669189" y="1804170"/>
            <a:ext cx="25057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3FF7F43-91DA-1037-0FFE-BC8792D0D3CD}"/>
              </a:ext>
            </a:extLst>
          </p:cNvPr>
          <p:cNvSpPr txBox="1"/>
          <p:nvPr/>
        </p:nvSpPr>
        <p:spPr>
          <a:xfrm>
            <a:off x="449989" y="2279658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F43FCD-C7CD-18AB-63E9-8490F9A82E21}"/>
              </a:ext>
            </a:extLst>
          </p:cNvPr>
          <p:cNvSpPr txBox="1"/>
          <p:nvPr/>
        </p:nvSpPr>
        <p:spPr>
          <a:xfrm>
            <a:off x="449989" y="2755146"/>
            <a:ext cx="470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E8F57B8-4E2A-E1F8-05F8-78D4B0588DAD}"/>
              </a:ext>
            </a:extLst>
          </p:cNvPr>
          <p:cNvSpPr txBox="1"/>
          <p:nvPr/>
        </p:nvSpPr>
        <p:spPr>
          <a:xfrm>
            <a:off x="1059589" y="3230634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9BB2EB0-F62E-D1BB-EDBD-07E457A6A1A3}"/>
              </a:ext>
            </a:extLst>
          </p:cNvPr>
          <p:cNvSpPr txBox="1"/>
          <p:nvPr/>
        </p:nvSpPr>
        <p:spPr>
          <a:xfrm>
            <a:off x="1059589" y="370612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6" name="yt_shape_13336"/>
          <p:cNvSpPr txBox="1"/>
          <p:nvPr/>
        </p:nvSpPr>
        <p:spPr>
          <a:xfrm>
            <a:off x="540000" y="900000"/>
            <a:ext cx="78883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数形结合思想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337" name="yt_image_13337" title="H_19.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36053" y="1531667"/>
            <a:ext cx="2519893" cy="25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39" name="yt_shape_13339"/>
          <p:cNvSpPr txBox="1"/>
          <p:nvPr/>
        </p:nvSpPr>
        <p:spPr>
          <a:xfrm>
            <a:off x="540119" y="1833859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c3ea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之间的距离为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由图可得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  <a:p>
            <a:pPr indent="1219047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  <a:p>
            <a:pPr indent="1219047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066D7CA-2518-A928-2C32-A657FB44EF8D}"/>
              </a:ext>
            </a:extLst>
          </p:cNvPr>
          <p:cNvSpPr txBox="1"/>
          <p:nvPr/>
        </p:nvSpPr>
        <p:spPr>
          <a:xfrm>
            <a:off x="5107833" y="1787053"/>
            <a:ext cx="1237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85C9C0-3085-1DF8-A6BA-AF8F94407EA4}"/>
              </a:ext>
            </a:extLst>
          </p:cNvPr>
          <p:cNvSpPr txBox="1"/>
          <p:nvPr/>
        </p:nvSpPr>
        <p:spPr>
          <a:xfrm>
            <a:off x="9433771" y="1787053"/>
            <a:ext cx="1219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F15097-B814-60FB-A966-0C732168CAC2}"/>
              </a:ext>
            </a:extLst>
          </p:cNvPr>
          <p:cNvSpPr txBox="1"/>
          <p:nvPr/>
        </p:nvSpPr>
        <p:spPr>
          <a:xfrm>
            <a:off x="2631333" y="2262541"/>
            <a:ext cx="1219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EF2BB9-DF3A-890D-2985-FA7184AE6301}"/>
              </a:ext>
            </a:extLst>
          </p:cNvPr>
          <p:cNvSpPr txBox="1"/>
          <p:nvPr/>
        </p:nvSpPr>
        <p:spPr>
          <a:xfrm>
            <a:off x="450108" y="3213517"/>
            <a:ext cx="6334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由图可得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5C1BD0C-75FF-8E83-B495-17CC26C22418}"/>
              </a:ext>
            </a:extLst>
          </p:cNvPr>
          <p:cNvSpPr txBox="1"/>
          <p:nvPr/>
        </p:nvSpPr>
        <p:spPr>
          <a:xfrm>
            <a:off x="450108" y="3689005"/>
            <a:ext cx="7276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45EC2A-3BB1-E54D-72D6-A6FE0B1C8BFE}"/>
              </a:ext>
            </a:extLst>
          </p:cNvPr>
          <p:cNvSpPr txBox="1"/>
          <p:nvPr/>
        </p:nvSpPr>
        <p:spPr>
          <a:xfrm>
            <a:off x="1669308" y="4164493"/>
            <a:ext cx="3821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7187774-59D0-C75A-AA0A-19A9F0BCF026}"/>
              </a:ext>
            </a:extLst>
          </p:cNvPr>
          <p:cNvSpPr txBox="1"/>
          <p:nvPr/>
        </p:nvSpPr>
        <p:spPr>
          <a:xfrm>
            <a:off x="1669308" y="4639982"/>
            <a:ext cx="13421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3" name="yt_shape_13343"/>
          <p:cNvSpPr txBox="1"/>
          <p:nvPr/>
        </p:nvSpPr>
        <p:spPr>
          <a:xfrm>
            <a:off x="540000" y="900000"/>
            <a:ext cx="2363660" cy="5853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1761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342" name="yt_image_13342" title="H_50.9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38722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45" name="yt_shape_13345"/>
          <p:cNvSpPr txBox="1"/>
          <p:nvPr/>
        </p:nvSpPr>
        <p:spPr>
          <a:xfrm>
            <a:off x="540119" y="15975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的铁丝首尾相接围成一个正方形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d7d55"/>
              </a:rPr>
              <a:t>现将它按如图所示的方式向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外等距扩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得到新的正方形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则这根铁丝需增加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47" name="yt_table_1334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265978"/>
              </p:ext>
            </p:extLst>
          </p:nvPr>
        </p:nvGraphicFramePr>
        <p:xfrm>
          <a:off x="540056" y="2557018"/>
          <a:ext cx="6353493" cy="950976"/>
        </p:xfrm>
        <a:graphic>
          <a:graphicData uri="http://schemas.openxmlformats.org/drawingml/2006/table">
            <a:tbl>
              <a:tblPr/>
              <a:tblGrid>
                <a:gridCol w="3634105">
                  <a:extLst>
                    <a:ext uri="{9D8B030D-6E8A-4147-A177-3AD203B41FA5}">
                      <a16:colId xmlns:a16="http://schemas.microsoft.com/office/drawing/2014/main" val="10838"/>
                    </a:ext>
                  </a:extLst>
                </a:gridCol>
                <a:gridCol w="2719388">
                  <a:extLst>
                    <a:ext uri="{9D8B030D-6E8A-4147-A177-3AD203B41FA5}">
                      <a16:colId xmlns:a16="http://schemas.microsoft.com/office/drawing/2014/main" val="108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1"/>
                  </a:ext>
                </a:extLst>
              </a:tr>
            </a:tbl>
          </a:graphicData>
        </a:graphic>
      </p:graphicFrame>
      <p:pic>
        <p:nvPicPr>
          <p:cNvPr id="13346" name="yt_image_13346_skip" title="H_113.5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07335" y="2557018"/>
            <a:ext cx="1442466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3E1CA56-77F1-470E-9844-8342EFA76BFA}"/>
              </a:ext>
            </a:extLst>
          </p:cNvPr>
          <p:cNvSpPr txBox="1"/>
          <p:nvPr/>
        </p:nvSpPr>
        <p:spPr>
          <a:xfrm>
            <a:off x="7679582" y="20262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9" name="yt_shape_13349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含字母的项的系数为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多项式的次数为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bc46,isEnd"/>
              </a:rPr>
              <a:t>常数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已知一个两位数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的个位数字是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十位数字是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6ca62,isEnd"/>
              </a:rPr>
              <a:t>交换这个两位数的个位与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十位上的数字的位置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所得的新数记为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03d2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81A66F9-DD00-4F63-4460-782B84E57206}"/>
              </a:ext>
            </a:extLst>
          </p:cNvPr>
          <p:cNvSpPr txBox="1"/>
          <p:nvPr/>
        </p:nvSpPr>
        <p:spPr>
          <a:xfrm>
            <a:off x="3844183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F693FD-1FB3-6F41-5D72-D74F818FFA53}"/>
              </a:ext>
            </a:extLst>
          </p:cNvPr>
          <p:cNvSpPr txBox="1"/>
          <p:nvPr/>
        </p:nvSpPr>
        <p:spPr>
          <a:xfrm>
            <a:off x="8254257" y="2279658"/>
            <a:ext cx="204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2027</Words>
  <Application>Microsoft Office PowerPoint</Application>
  <PresentationFormat>宽屏</PresentationFormat>
  <Paragraphs>152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9</cp:revision>
  <dcterms:created xsi:type="dcterms:W3CDTF">2024-07-27T08:54:53Z</dcterms:created>
  <dcterms:modified xsi:type="dcterms:W3CDTF">2024-07-27T13:52:07Z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