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69" r:id="rId5"/>
    <p:sldId id="371" r:id="rId6"/>
    <p:sldId id="372" r:id="rId7"/>
    <p:sldId id="379" r:id="rId8"/>
    <p:sldId id="387" r:id="rId9"/>
    <p:sldId id="389" r:id="rId10"/>
    <p:sldId id="392" r:id="rId11"/>
    <p:sldId id="395" r:id="rId12"/>
    <p:sldId id="396" r:id="rId13"/>
    <p:sldId id="398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90" d="100"/>
          <a:sy n="90" d="100"/>
        </p:scale>
        <p:origin x="92" y="10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6" name="yt_shape_10256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255" name="yt_image_10255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58" name="yt_shape_10258"/>
          <p:cNvSpPr txBox="1"/>
          <p:nvPr/>
        </p:nvSpPr>
        <p:spPr>
          <a:xfrm>
            <a:off x="540119" y="1597583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因为表示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的点在原点的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ed312,isEnd"/>
              </a:rPr>
              <a:t>或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因为表示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的点在表示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的点的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正数都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负数都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正数都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负数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DE8BA05-3111-5084-8B72-8D0EA60CA05C}"/>
              </a:ext>
            </a:extLst>
          </p:cNvPr>
          <p:cNvSpPr txBox="1"/>
          <p:nvPr/>
        </p:nvSpPr>
        <p:spPr>
          <a:xfrm>
            <a:off x="5860308" y="155077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713DD60-9D4E-6A6E-D05F-458B6853280E}"/>
              </a:ext>
            </a:extLst>
          </p:cNvPr>
          <p:cNvSpPr txBox="1"/>
          <p:nvPr/>
        </p:nvSpPr>
        <p:spPr>
          <a:xfrm>
            <a:off x="8146307" y="155077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BA2491D-99FC-3A14-EA19-715036A13621}"/>
              </a:ext>
            </a:extLst>
          </p:cNvPr>
          <p:cNvSpPr txBox="1"/>
          <p:nvPr/>
        </p:nvSpPr>
        <p:spPr>
          <a:xfrm>
            <a:off x="6850907" y="2026265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6B2A198-2981-C6F4-C228-C09661549826}"/>
              </a:ext>
            </a:extLst>
          </p:cNvPr>
          <p:cNvSpPr txBox="1"/>
          <p:nvPr/>
        </p:nvSpPr>
        <p:spPr>
          <a:xfrm>
            <a:off x="9441707" y="2026265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C66E81E-0B47-EF4C-2A74-0C90980B7B58}"/>
              </a:ext>
            </a:extLst>
          </p:cNvPr>
          <p:cNvSpPr txBox="1"/>
          <p:nvPr/>
        </p:nvSpPr>
        <p:spPr>
          <a:xfrm>
            <a:off x="2050308" y="2501753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大于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8B9AAA2-E14A-4B75-5F23-249285AC832C}"/>
              </a:ext>
            </a:extLst>
          </p:cNvPr>
          <p:cNvSpPr txBox="1"/>
          <p:nvPr/>
        </p:nvSpPr>
        <p:spPr>
          <a:xfrm>
            <a:off x="4641108" y="2501753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小于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92559DE-7C1F-5F76-9739-308197F498B5}"/>
              </a:ext>
            </a:extLst>
          </p:cNvPr>
          <p:cNvSpPr txBox="1"/>
          <p:nvPr/>
        </p:nvSpPr>
        <p:spPr>
          <a:xfrm>
            <a:off x="7231907" y="2501753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大于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4" name="yt_shape_10334"/>
          <p:cNvSpPr txBox="1"/>
          <p:nvPr/>
        </p:nvSpPr>
        <p:spPr>
          <a:xfrm>
            <a:off x="540000" y="900000"/>
            <a:ext cx="884857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应用意识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下表是某市四家企业年销售额的增长率统计表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0335" name="yt_table_10335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9800403"/>
              </p:ext>
            </p:extLst>
          </p:nvPr>
        </p:nvGraphicFramePr>
        <p:xfrm>
          <a:off x="540000" y="1531667"/>
          <a:ext cx="11111999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4697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605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605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605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1605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企业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甲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乙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丙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丁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增长率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337" name="yt_shape_10337"/>
          <p:cNvSpPr txBox="1"/>
          <p:nvPr/>
        </p:nvSpPr>
        <p:spPr>
          <a:xfrm>
            <a:off x="540000" y="2935273"/>
            <a:ext cx="7540526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哪家企业的增长率最高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哪家企业的增长率最低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丁企业增长率最高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乙企业增长率最低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将四家企业增长率连接起来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4EE920C-16B6-669E-9F23-F0DD43934CD4}"/>
              </a:ext>
            </a:extLst>
          </p:cNvPr>
          <p:cNvSpPr txBox="1"/>
          <p:nvPr/>
        </p:nvSpPr>
        <p:spPr>
          <a:xfrm>
            <a:off x="449989" y="3363956"/>
            <a:ext cx="6885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丁企业增长率最高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乙企业增长率最低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374C6C6-B74A-F0C1-B56F-0084FA0A42D9}"/>
              </a:ext>
            </a:extLst>
          </p:cNvPr>
          <p:cNvSpPr txBox="1"/>
          <p:nvPr/>
        </p:nvSpPr>
        <p:spPr>
          <a:xfrm>
            <a:off x="449989" y="4314931"/>
            <a:ext cx="5666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" name="yt_shape_10342"/>
          <p:cNvSpPr txBox="1"/>
          <p:nvPr/>
        </p:nvSpPr>
        <p:spPr>
          <a:xfrm>
            <a:off x="540000" y="729774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341" name="yt_image_10341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729774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44" name="yt_shape_10344"/>
          <p:cNvSpPr txBox="1"/>
          <p:nvPr/>
        </p:nvSpPr>
        <p:spPr>
          <a:xfrm>
            <a:off x="540119" y="1376569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数轴上的点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表示的数分别为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117f9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解答下列问题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号连接起来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0347" name="yt_image_10347" title="H_37.0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84232" y="2661001"/>
            <a:ext cx="3645541" cy="470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49" name="yt_shape_10349"/>
          <p:cNvSpPr txBox="1"/>
          <p:nvPr/>
        </p:nvSpPr>
        <p:spPr>
          <a:xfrm>
            <a:off x="540119" y="3284984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若将原点改在点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所表示的数分别为多少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925b9"/>
              </a:rPr>
              <a:t>将这些数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也用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号连接起来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表示的数分别为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_⨹_1_052e7"/>
              </a:rPr>
              <a:t>0</a:t>
            </a:r>
            <a:b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改变原点位置后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所表示的数的排列顺序改变了吗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cf05e"/>
              </a:rPr>
              <a:t>这说明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了什么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没有改变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说明在数轴上表示的两个数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右边的数总比左边的数大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9671FB5-A95D-337D-D159-B8BA5B8EF3E3}"/>
              </a:ext>
            </a:extLst>
          </p:cNvPr>
          <p:cNvSpPr txBox="1"/>
          <p:nvPr/>
        </p:nvSpPr>
        <p:spPr>
          <a:xfrm>
            <a:off x="450108" y="2756227"/>
            <a:ext cx="444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39EC857-7B9F-D556-EDC0-224A3CF5C114}"/>
              </a:ext>
            </a:extLst>
          </p:cNvPr>
          <p:cNvSpPr txBox="1"/>
          <p:nvPr/>
        </p:nvSpPr>
        <p:spPr>
          <a:xfrm>
            <a:off x="450108" y="4189154"/>
            <a:ext cx="11186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表示的数分别为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1_052e7"/>
              </a:rPr>
              <a:t>0</a:t>
            </a:r>
            <a:b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E7AC3E4-3423-FBDA-18D5-2C4199124ED0}"/>
              </a:ext>
            </a:extLst>
          </p:cNvPr>
          <p:cNvSpPr txBox="1"/>
          <p:nvPr/>
        </p:nvSpPr>
        <p:spPr>
          <a:xfrm>
            <a:off x="450108" y="466464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8C97811-2E75-8873-33D2-8FAC5D264EF9}"/>
              </a:ext>
            </a:extLst>
          </p:cNvPr>
          <p:cNvSpPr txBox="1"/>
          <p:nvPr/>
        </p:nvSpPr>
        <p:spPr>
          <a:xfrm>
            <a:off x="450108" y="6091106"/>
            <a:ext cx="10543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没有改变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说明在数轴上表示的两个数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右边的数总比左边的数大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8" name="yt_shape_10358"/>
          <p:cNvSpPr txBox="1"/>
          <p:nvPr/>
        </p:nvSpPr>
        <p:spPr>
          <a:xfrm>
            <a:off x="540000" y="900000"/>
            <a:ext cx="1279838" cy="28815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0357" name="yt_image_1035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76831"/>
            <a:ext cx="1267142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60" name="yt_shape_10360"/>
          <p:cNvSpPr txBox="1"/>
          <p:nvPr/>
        </p:nvSpPr>
        <p:spPr>
          <a:xfrm>
            <a:off x="540000" y="1350999"/>
            <a:ext cx="11492915" cy="96487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比较几个有理数的大小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借助数轴可以非常清楚直观地比较出来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4_b4901"/>
              </a:rPr>
              <a:t>也就是把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结合起来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注意数轴右边的数总比左边的大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1" name="yt_shape_10261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260" name="yt_image_10260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63" name="yt_shape_10263"/>
          <p:cNvSpPr txBox="1"/>
          <p:nvPr/>
        </p:nvSpPr>
        <p:spPr>
          <a:xfrm>
            <a:off x="540000" y="1603297"/>
            <a:ext cx="528991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利用数轴比较有理数的大小</a:t>
            </a:r>
          </a:p>
        </p:txBody>
      </p:sp>
      <p:sp>
        <p:nvSpPr>
          <p:cNvPr id="10264" name="yt_shape_10264"/>
          <p:cNvSpPr txBox="1"/>
          <p:nvPr/>
        </p:nvSpPr>
        <p:spPr>
          <a:xfrm>
            <a:off x="540119" y="210286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吉林省中考改编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已知数轴上两数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c024b"/>
              </a:rPr>
              <a:t>下列关系错误的是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266" name="yt_table_10266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8669696"/>
              </p:ext>
            </p:extLst>
          </p:nvPr>
        </p:nvGraphicFramePr>
        <p:xfrm>
          <a:off x="540056" y="2564904"/>
          <a:ext cx="4888230" cy="950976"/>
        </p:xfrm>
        <a:graphic>
          <a:graphicData uri="http://schemas.openxmlformats.org/drawingml/2006/table">
            <a:tbl>
              <a:tblPr/>
              <a:tblGrid>
                <a:gridCol w="3176905">
                  <a:extLst>
                    <a:ext uri="{9D8B030D-6E8A-4147-A177-3AD203B41FA5}">
                      <a16:colId xmlns:a16="http://schemas.microsoft.com/office/drawing/2014/main" val="10079"/>
                    </a:ext>
                  </a:extLst>
                </a:gridCol>
                <a:gridCol w="1711325">
                  <a:extLst>
                    <a:ext uri="{9D8B030D-6E8A-4147-A177-3AD203B41FA5}">
                      <a16:colId xmlns:a16="http://schemas.microsoft.com/office/drawing/2014/main" val="100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4"/>
                  </a:ext>
                </a:extLst>
              </a:tr>
            </a:tbl>
          </a:graphicData>
        </a:graphic>
      </p:graphicFrame>
      <p:pic>
        <p:nvPicPr>
          <p:cNvPr id="10265" name="yt_image_10265_skip" title="H_19.8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04312" y="3200749"/>
            <a:ext cx="2330017" cy="251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070571819">
            <a:extLst>
              <a:ext uri="{FF2B5EF4-FFF2-40B4-BE49-F238E27FC236}">
                <a16:creationId xmlns:a16="http://schemas.microsoft.com/office/drawing/2014/main" id="{25D34575-60C4-BCDF-8793-23F3F4FBD56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019A0BE-AA12-011D-E7D2-916A5BD04C5F}"/>
              </a:ext>
            </a:extLst>
          </p:cNvPr>
          <p:cNvSpPr txBox="1"/>
          <p:nvPr/>
        </p:nvSpPr>
        <p:spPr>
          <a:xfrm>
            <a:off x="10776520" y="206870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8" name="yt_shape_10268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南阳二十二中单元卷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已知数轴上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两点的位置如图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51ec7"/>
              </a:rPr>
              <a:t>那么下列说法错误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270" name="yt_table_10270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147631"/>
              </p:ext>
            </p:extLst>
          </p:nvPr>
        </p:nvGraphicFramePr>
        <p:xfrm>
          <a:off x="540056" y="1859435"/>
          <a:ext cx="5229225" cy="1901952"/>
        </p:xfrm>
        <a:graphic>
          <a:graphicData uri="http://schemas.openxmlformats.org/drawingml/2006/table">
            <a:tbl>
              <a:tblPr/>
              <a:tblGrid>
                <a:gridCol w="5229225">
                  <a:extLst>
                    <a:ext uri="{9D8B030D-6E8A-4147-A177-3AD203B41FA5}">
                      <a16:colId xmlns:a16="http://schemas.microsoft.com/office/drawing/2014/main" val="100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点表示的数是正数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点表示的数是负数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点表示的数比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点表示的数比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点表示的数小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8"/>
                  </a:ext>
                </a:extLst>
              </a:tr>
            </a:tbl>
          </a:graphicData>
        </a:graphic>
      </p:graphicFrame>
      <p:pic>
        <p:nvPicPr>
          <p:cNvPr id="10269" name="yt_image_10269_skip" title="H_18.54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83731" y="1859435"/>
            <a:ext cx="2066207" cy="235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72" name="yt_shape_10272"/>
          <p:cNvSpPr txBox="1"/>
          <p:nvPr/>
        </p:nvSpPr>
        <p:spPr>
          <a:xfrm>
            <a:off x="540000" y="3811755"/>
            <a:ext cx="553196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四个选项中正确的是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274" name="yt_table_10274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3432973"/>
              </p:ext>
            </p:extLst>
          </p:nvPr>
        </p:nvGraphicFramePr>
        <p:xfrm>
          <a:off x="540056" y="4291058"/>
          <a:ext cx="4848543" cy="950976"/>
        </p:xfrm>
        <a:graphic>
          <a:graphicData uri="http://schemas.openxmlformats.org/drawingml/2006/table">
            <a:tbl>
              <a:tblPr/>
              <a:tblGrid>
                <a:gridCol w="2899093">
                  <a:extLst>
                    <a:ext uri="{9D8B030D-6E8A-4147-A177-3AD203B41FA5}">
                      <a16:colId xmlns:a16="http://schemas.microsoft.com/office/drawing/2014/main" val="10082"/>
                    </a:ext>
                  </a:extLst>
                </a:gridCol>
                <a:gridCol w="1949450">
                  <a:extLst>
                    <a:ext uri="{9D8B030D-6E8A-4147-A177-3AD203B41FA5}">
                      <a16:colId xmlns:a16="http://schemas.microsoft.com/office/drawing/2014/main" val="100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0"/>
                  </a:ext>
                </a:extLst>
              </a:tr>
            </a:tbl>
          </a:graphicData>
        </a:graphic>
      </p:graphicFrame>
      <p:pic>
        <p:nvPicPr>
          <p:cNvPr id="10273" name="yt_image_10273_skip" title="H_31.05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84518" y="4291058"/>
            <a:ext cx="2965618" cy="39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A21241B-31A8-1190-F620-794D1FEC4779}"/>
              </a:ext>
            </a:extLst>
          </p:cNvPr>
          <p:cNvSpPr txBox="1"/>
          <p:nvPr/>
        </p:nvSpPr>
        <p:spPr>
          <a:xfrm>
            <a:off x="1669309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39B1641-C3E7-C4F8-D02B-3E70D7CC3AB9}"/>
              </a:ext>
            </a:extLst>
          </p:cNvPr>
          <p:cNvSpPr txBox="1"/>
          <p:nvPr/>
        </p:nvSpPr>
        <p:spPr>
          <a:xfrm>
            <a:off x="5098189" y="376494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6" name="yt_shape_10276"/>
          <p:cNvSpPr txBox="1"/>
          <p:nvPr/>
        </p:nvSpPr>
        <p:spPr>
          <a:xfrm>
            <a:off x="540119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把未来一周每天的最低气温在数轴上表示出来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0af19"/>
              </a:rPr>
              <a:t>并比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较它们的大小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号连接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0277" name="yt_image_10277" title="H_228.8441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6999" y="1995319"/>
            <a:ext cx="6858000" cy="2906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79" name="yt_shape_10279"/>
          <p:cNvSpPr txBox="1"/>
          <p:nvPr/>
        </p:nvSpPr>
        <p:spPr>
          <a:xfrm>
            <a:off x="540000" y="4951787"/>
            <a:ext cx="4716740" cy="903389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350" b="0" i="0" u="none" spc="36193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pic>
        <p:nvPicPr>
          <p:cNvPr id="10280" name="yt_image_10280" title="H_36.836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5570063"/>
            <a:ext cx="4668564" cy="467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83" name="yt_shape_10283"/>
          <p:cNvSpPr txBox="1"/>
          <p:nvPr/>
        </p:nvSpPr>
        <p:spPr>
          <a:xfrm>
            <a:off x="540000" y="6088575"/>
            <a:ext cx="682719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A4E7AC3-7EDC-DF7C-2215-4A97A749AFD2}"/>
              </a:ext>
            </a:extLst>
          </p:cNvPr>
          <p:cNvSpPr txBox="1"/>
          <p:nvPr/>
        </p:nvSpPr>
        <p:spPr>
          <a:xfrm>
            <a:off x="449989" y="4904981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846DD88-AC3A-F509-1551-49B6E5AC3BC8}"/>
              </a:ext>
            </a:extLst>
          </p:cNvPr>
          <p:cNvSpPr txBox="1"/>
          <p:nvPr/>
        </p:nvSpPr>
        <p:spPr>
          <a:xfrm>
            <a:off x="449989" y="6041769"/>
            <a:ext cx="69412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4" name="yt_shape_10284"/>
          <p:cNvSpPr txBox="1"/>
          <p:nvPr/>
        </p:nvSpPr>
        <p:spPr>
          <a:xfrm>
            <a:off x="540000" y="900000"/>
            <a:ext cx="467435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有理数大小的比较法则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285" name="yt_shape_10285"/>
              <p:cNvSpPr txBox="1"/>
              <p:nvPr/>
            </p:nvSpPr>
            <p:spPr>
              <a:xfrm>
                <a:off x="540000" y="1399565"/>
                <a:ext cx="9297417" cy="6412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成都市中考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四个数中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最大的数是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285" name="yt_shape_10285" descr="{&quot;rangeId&quot;: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565"/>
                <a:ext cx="9297417" cy="641266"/>
              </a:xfrm>
              <a:prstGeom prst="rect">
                <a:avLst/>
              </a:prstGeom>
              <a:blipFill>
                <a:blip r:embed="rId2"/>
                <a:stretch>
                  <a:fillRect l="-2033" r="-984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287" name="yt_table_10287" title="H_50.0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25847358"/>
                  </p:ext>
                </p:extLst>
              </p:nvPr>
            </p:nvGraphicFramePr>
            <p:xfrm>
              <a:off x="540056" y="2091619"/>
              <a:ext cx="8081328" cy="635064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084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085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086"/>
                        </a:ext>
                      </a:extLst>
                    </a:gridCol>
                    <a:gridCol w="1152525">
                      <a:extLst>
                        <a:ext uri="{9D8B030D-6E8A-4147-A177-3AD203B41FA5}">
                          <a16:colId xmlns:a16="http://schemas.microsoft.com/office/drawing/2014/main" val="1008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7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7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0287" name="yt_table_10287" descr="{&quot;rangeId&quot;:9,&quot;type&quot;:&quot;Option&quot;}" title="H_50.0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25847358"/>
                  </p:ext>
                </p:extLst>
              </p:nvPr>
            </p:nvGraphicFramePr>
            <p:xfrm>
              <a:off x="540056" y="2091619"/>
              <a:ext cx="8081328" cy="635064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084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085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086"/>
                        </a:ext>
                      </a:extLst>
                    </a:gridCol>
                    <a:gridCol w="1152525">
                      <a:extLst>
                        <a:ext uri="{9D8B030D-6E8A-4147-A177-3AD203B41FA5}">
                          <a16:colId xmlns:a16="http://schemas.microsoft.com/office/drawing/2014/main" val="10087"/>
                        </a:ext>
                      </a:extLst>
                    </a:gridCol>
                  </a:tblGrid>
                  <a:tr h="635064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7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602116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7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288" name="yt_shape_10288"/>
          <p:cNvSpPr txBox="1"/>
          <p:nvPr/>
        </p:nvSpPr>
        <p:spPr>
          <a:xfrm>
            <a:off x="540000" y="2777331"/>
            <a:ext cx="737862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重庆市中考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最小的数是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289" name="yt_table_1028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2341979"/>
              </p:ext>
            </p:extLst>
          </p:nvPr>
        </p:nvGraphicFramePr>
        <p:xfrm>
          <a:off x="540056" y="3256634"/>
          <a:ext cx="81146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088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89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090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09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291" name="yt_shape_10291"/>
              <p:cNvSpPr txBox="1"/>
              <p:nvPr/>
            </p:nvSpPr>
            <p:spPr>
              <a:xfrm>
                <a:off x="540119" y="3782805"/>
                <a:ext cx="11492915" cy="110722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北京门头沟区期末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在下列五个有理数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14159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10420,isEnd"/>
                  </a:rPr>
                  <a:t>，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最大的整数是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291" name="yt_shape_102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782805"/>
                <a:ext cx="11492915" cy="1107226"/>
              </a:xfrm>
              <a:prstGeom prst="rect">
                <a:avLst/>
              </a:prstGeom>
              <a:blipFill>
                <a:blip r:embed="rId4"/>
                <a:stretch>
                  <a:fillRect l="-1645" b="-16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293" name="yt_shape_10293"/>
          <p:cNvSpPr txBox="1"/>
          <p:nvPr/>
        </p:nvSpPr>
        <p:spPr>
          <a:xfrm>
            <a:off x="540000" y="4940819"/>
            <a:ext cx="192360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比较大小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294" name="yt_shape_10294"/>
              <p:cNvSpPr txBox="1"/>
              <p:nvPr/>
            </p:nvSpPr>
            <p:spPr>
              <a:xfrm>
                <a:off x="540000" y="5420122"/>
                <a:ext cx="5458225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294" name="yt_shape_102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420122"/>
                <a:ext cx="5458225" cy="641201"/>
              </a:xfrm>
              <a:prstGeom prst="rect">
                <a:avLst/>
              </a:prstGeom>
              <a:blipFill>
                <a:blip r:embed="rId5"/>
                <a:stretch>
                  <a:fillRect l="-3464" r="-2458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296" name="yt_shape_10296"/>
          <p:cNvSpPr txBox="1"/>
          <p:nvPr/>
        </p:nvSpPr>
        <p:spPr>
          <a:xfrm>
            <a:off x="540000" y="6112111"/>
            <a:ext cx="523380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π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070571905">
            <a:extLst>
              <a:ext uri="{FF2B5EF4-FFF2-40B4-BE49-F238E27FC236}">
                <a16:creationId xmlns:a16="http://schemas.microsoft.com/office/drawing/2014/main" id="{BBD82B21-BA54-4E36-348C-71D7B001100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241D147-14BD-FBAA-B906-04D136D59ADE}"/>
              </a:ext>
            </a:extLst>
          </p:cNvPr>
          <p:cNvSpPr txBox="1"/>
          <p:nvPr/>
        </p:nvSpPr>
        <p:spPr>
          <a:xfrm>
            <a:off x="8827226" y="1352759"/>
            <a:ext cx="400748" cy="72867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6164CB5-194F-28AE-D2E9-46604CF62430}"/>
              </a:ext>
            </a:extLst>
          </p:cNvPr>
          <p:cNvSpPr txBox="1"/>
          <p:nvPr/>
        </p:nvSpPr>
        <p:spPr>
          <a:xfrm>
            <a:off x="6926989" y="273052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3E65BCD-8F41-5FFE-5691-52418F0B434F}"/>
              </a:ext>
            </a:extLst>
          </p:cNvPr>
          <p:cNvSpPr txBox="1"/>
          <p:nvPr/>
        </p:nvSpPr>
        <p:spPr>
          <a:xfrm>
            <a:off x="2583708" y="4408147"/>
            <a:ext cx="9420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60622A2-6FBA-AA11-DDA2-B9910766F430}"/>
              </a:ext>
            </a:extLst>
          </p:cNvPr>
          <p:cNvSpPr txBox="1"/>
          <p:nvPr/>
        </p:nvSpPr>
        <p:spPr>
          <a:xfrm>
            <a:off x="2045427" y="5373316"/>
            <a:ext cx="789685" cy="72861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98EC70B-F6CA-9A23-B105-2E959DC9510E}"/>
              </a:ext>
            </a:extLst>
          </p:cNvPr>
          <p:cNvSpPr txBox="1"/>
          <p:nvPr/>
        </p:nvSpPr>
        <p:spPr>
          <a:xfrm>
            <a:off x="4788627" y="5373316"/>
            <a:ext cx="789685" cy="72861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EE190AE-2A65-282D-E1FD-0D859869B7E3}"/>
              </a:ext>
            </a:extLst>
          </p:cNvPr>
          <p:cNvSpPr txBox="1"/>
          <p:nvPr/>
        </p:nvSpPr>
        <p:spPr>
          <a:xfrm>
            <a:off x="1669189" y="6065305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F958860-03A8-7D5D-076F-B492FD27BC72}"/>
              </a:ext>
            </a:extLst>
          </p:cNvPr>
          <p:cNvSpPr txBox="1"/>
          <p:nvPr/>
        </p:nvSpPr>
        <p:spPr>
          <a:xfrm>
            <a:off x="4413977" y="6065305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7" name="yt_shape_10297"/>
          <p:cNvSpPr txBox="1"/>
          <p:nvPr/>
        </p:nvSpPr>
        <p:spPr>
          <a:xfrm>
            <a:off x="540000" y="900000"/>
            <a:ext cx="5386090" cy="329282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最小的正整数是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最小的整数是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最小的负整数是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最大的负整数是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没有最大的整数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也没有最小的整数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其中正确的有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157416D-EFFF-9D64-DBA7-089CDD846ED4}"/>
              </a:ext>
            </a:extLst>
          </p:cNvPr>
          <p:cNvSpPr txBox="1"/>
          <p:nvPr/>
        </p:nvSpPr>
        <p:spPr>
          <a:xfrm>
            <a:off x="2583589" y="3706122"/>
            <a:ext cx="1399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①④⑤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5" name="yt_shape_10305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304" name="yt_image_10304" title="H_50.49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07" name="yt_shape_10307"/>
          <p:cNvSpPr txBox="1"/>
          <p:nvPr/>
        </p:nvSpPr>
        <p:spPr>
          <a:xfrm>
            <a:off x="540000" y="1591869"/>
            <a:ext cx="761747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跨学科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下表是几种液体在标准大气压下的沸点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0308" name="yt_table_10308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6517365"/>
              </p:ext>
            </p:extLst>
          </p:nvPr>
        </p:nvGraphicFramePr>
        <p:xfrm>
          <a:off x="540000" y="2223536"/>
          <a:ext cx="11111998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7265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979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958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958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958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液体名称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液态氧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液态氢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液态氮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液态氦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沸点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183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253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196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268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310" name="yt_shape_10310"/>
          <p:cNvSpPr txBox="1"/>
          <p:nvPr/>
        </p:nvSpPr>
        <p:spPr>
          <a:xfrm>
            <a:off x="540000" y="3627142"/>
            <a:ext cx="42239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则沸点最高的液体是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311" name="yt_table_1031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7906849"/>
              </p:ext>
            </p:extLst>
          </p:nvPr>
        </p:nvGraphicFramePr>
        <p:xfrm>
          <a:off x="540056" y="4106445"/>
          <a:ext cx="4827906" cy="950976"/>
        </p:xfrm>
        <a:graphic>
          <a:graphicData uri="http://schemas.openxmlformats.org/drawingml/2006/table">
            <a:tbl>
              <a:tblPr/>
              <a:tblGrid>
                <a:gridCol w="2880043">
                  <a:extLst>
                    <a:ext uri="{9D8B030D-6E8A-4147-A177-3AD203B41FA5}">
                      <a16:colId xmlns:a16="http://schemas.microsoft.com/office/drawing/2014/main" val="10092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0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液态氧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液态氢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液态氮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液态氦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4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A510FFD9-D16C-31DE-4403-6201543F7881}"/>
              </a:ext>
            </a:extLst>
          </p:cNvPr>
          <p:cNvSpPr txBox="1"/>
          <p:nvPr/>
        </p:nvSpPr>
        <p:spPr>
          <a:xfrm>
            <a:off x="3802789" y="358033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3" name="yt_shape_10313"/>
          <p:cNvSpPr txBox="1"/>
          <p:nvPr/>
        </p:nvSpPr>
        <p:spPr>
          <a:xfrm>
            <a:off x="540120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b7368"/>
              </a:rPr>
              <a:t>每两个相邻点之间的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距离如图所示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315" name="yt_table_1031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0583585"/>
              </p:ext>
            </p:extLst>
          </p:nvPr>
        </p:nvGraphicFramePr>
        <p:xfrm>
          <a:off x="540056" y="2374814"/>
          <a:ext cx="81146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094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095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96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0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5"/>
                  </a:ext>
                </a:extLst>
              </a:tr>
            </a:tbl>
          </a:graphicData>
        </a:graphic>
      </p:graphicFrame>
      <p:pic>
        <p:nvPicPr>
          <p:cNvPr id="10314" name="yt_image_10314_skip" title="H_40.59">
            <a:extLst>
              <a:ext uri="">
                <a16:creationId xmlns:m="http://schemas.openxmlformats.org/officeDocument/2006/math"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95379" y="1859435"/>
            <a:ext cx="3399543" cy="515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317" name="yt_shape_10317"/>
              <p:cNvSpPr txBox="1"/>
              <p:nvPr/>
            </p:nvSpPr>
            <p:spPr>
              <a:xfrm>
                <a:off x="540119" y="2900985"/>
                <a:ext cx="11492915" cy="301403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利用数轴填空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的非负整数是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不小于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的负整数是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大于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且小于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的整数是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</a:t>
                </a:r>
                <a:r>
                  <a:rPr sz="1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甲地海拔为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乙地海拔为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丙地海拔为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ce134,isEnd"/>
                  </a:rPr>
                  <a:t>丙三地中最高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处为</a:t>
                </a:r>
                <a:r>
                  <a:rPr sz="2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最低处为</a:t>
                </a:r>
                <a:r>
                  <a:rPr sz="2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0317" name="yt_shape_103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900985"/>
                <a:ext cx="11492915" cy="3014030"/>
              </a:xfrm>
              <a:prstGeom prst="rect">
                <a:avLst/>
              </a:prstGeom>
              <a:blipFill>
                <a:blip r:embed="rId3"/>
                <a:stretch>
                  <a:fillRect l="-1645" t="-1822" b="-50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22A930F-E205-81F6-B5A6-5C7AAD7751D6}"/>
              </a:ext>
            </a:extLst>
          </p:cNvPr>
          <p:cNvSpPr txBox="1"/>
          <p:nvPr/>
        </p:nvSpPr>
        <p:spPr>
          <a:xfrm>
            <a:off x="8954346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CA37747-3770-BCED-A29F-45560B265EF7}"/>
              </a:ext>
            </a:extLst>
          </p:cNvPr>
          <p:cNvSpPr txBox="1"/>
          <p:nvPr/>
        </p:nvSpPr>
        <p:spPr>
          <a:xfrm>
            <a:off x="4412508" y="332966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E88AAB1-DF66-E122-7B72-F28A688FE90C}"/>
              </a:ext>
            </a:extLst>
          </p:cNvPr>
          <p:cNvSpPr txBox="1"/>
          <p:nvPr/>
        </p:nvSpPr>
        <p:spPr>
          <a:xfrm>
            <a:off x="4717308" y="3805155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523DCFF-FF01-8756-9989-C356C80495F5}"/>
              </a:ext>
            </a:extLst>
          </p:cNvPr>
          <p:cNvSpPr txBox="1"/>
          <p:nvPr/>
        </p:nvSpPr>
        <p:spPr>
          <a:xfrm>
            <a:off x="5317383" y="4280643"/>
            <a:ext cx="2618486" cy="76849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B564760-2E0B-EFD2-CBDC-99B2A332BAD8}"/>
              </a:ext>
            </a:extLst>
          </p:cNvPr>
          <p:cNvSpPr txBox="1"/>
          <p:nvPr/>
        </p:nvSpPr>
        <p:spPr>
          <a:xfrm>
            <a:off x="1364508" y="5431009"/>
            <a:ext cx="789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甲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161BF1F-E4BA-B942-7714-D5DAB2C87A2B}"/>
              </a:ext>
            </a:extLst>
          </p:cNvPr>
          <p:cNvSpPr txBox="1"/>
          <p:nvPr/>
        </p:nvSpPr>
        <p:spPr>
          <a:xfrm>
            <a:off x="4107708" y="5431009"/>
            <a:ext cx="789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丙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3" name="yt_shape_10323"/>
          <p:cNvSpPr txBox="1"/>
          <p:nvPr/>
        </p:nvSpPr>
        <p:spPr>
          <a:xfrm>
            <a:off x="540120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三个点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60d67"/>
              </a:rPr>
              <a:t>请回答下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列问题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0324" name="yt_image_10324" title="H_37.0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73229" y="1842955"/>
            <a:ext cx="3645541" cy="470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26" name="yt_shape_10326"/>
          <p:cNvSpPr txBox="1"/>
          <p:nvPr/>
        </p:nvSpPr>
        <p:spPr>
          <a:xfrm>
            <a:off x="540119" y="2364555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向左移动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1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所表示的数最小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向右移动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1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所表示的数最小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向左移动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所表示的数比点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所表示的数大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怎样移动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中的两个点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才能使三个点表示的数相同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296ee,isEnd"/>
              </a:rPr>
              <a:t>有几种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移动方法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？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有三种不同的移动方法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将点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向右移动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个单位长度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将点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向左移动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个单位长度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将点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向右移动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个单位长度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将点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向右移动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个单位长度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将点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向左移动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个单位长度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将点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向左移动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个单位长度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05646D2-AE9D-A212-BAB9-6FB0E4017654}"/>
              </a:ext>
            </a:extLst>
          </p:cNvPr>
          <p:cNvSpPr txBox="1"/>
          <p:nvPr/>
        </p:nvSpPr>
        <p:spPr>
          <a:xfrm>
            <a:off x="6265121" y="2317749"/>
            <a:ext cx="7182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C26E877-E593-021B-A304-8B7AB814988F}"/>
              </a:ext>
            </a:extLst>
          </p:cNvPr>
          <p:cNvSpPr txBox="1"/>
          <p:nvPr/>
        </p:nvSpPr>
        <p:spPr>
          <a:xfrm>
            <a:off x="9851282" y="2317749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783A2B1-153A-0D2C-3F4A-E42B8B349818}"/>
              </a:ext>
            </a:extLst>
          </p:cNvPr>
          <p:cNvSpPr txBox="1"/>
          <p:nvPr/>
        </p:nvSpPr>
        <p:spPr>
          <a:xfrm>
            <a:off x="6265121" y="2793237"/>
            <a:ext cx="7182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AE0CF60-C544-6718-0465-651BEC22C4BF}"/>
              </a:ext>
            </a:extLst>
          </p:cNvPr>
          <p:cNvSpPr txBox="1"/>
          <p:nvPr/>
        </p:nvSpPr>
        <p:spPr>
          <a:xfrm>
            <a:off x="9851282" y="2793237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637EF3F-71FE-1F00-F5F9-B69608A1F04C}"/>
              </a:ext>
            </a:extLst>
          </p:cNvPr>
          <p:cNvSpPr txBox="1"/>
          <p:nvPr/>
        </p:nvSpPr>
        <p:spPr>
          <a:xfrm>
            <a:off x="10776796" y="3268725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FBCF248-6BCE-D49E-4E6D-B85E87712045}"/>
              </a:ext>
            </a:extLst>
          </p:cNvPr>
          <p:cNvSpPr txBox="1"/>
          <p:nvPr/>
        </p:nvSpPr>
        <p:spPr>
          <a:xfrm>
            <a:off x="450108" y="4695189"/>
            <a:ext cx="414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有三种不同的移动方法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48C9BA4-FBDC-F039-6D76-0A2021D40C77}"/>
              </a:ext>
            </a:extLst>
          </p:cNvPr>
          <p:cNvSpPr txBox="1"/>
          <p:nvPr/>
        </p:nvSpPr>
        <p:spPr>
          <a:xfrm>
            <a:off x="450108" y="5170677"/>
            <a:ext cx="8684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将点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向右移动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个单位长度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将点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向左移动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个单位长度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AEC113B-BC25-0D2E-D953-77DF8FDACD05}"/>
              </a:ext>
            </a:extLst>
          </p:cNvPr>
          <p:cNvSpPr txBox="1"/>
          <p:nvPr/>
        </p:nvSpPr>
        <p:spPr>
          <a:xfrm>
            <a:off x="450108" y="5646165"/>
            <a:ext cx="86668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将点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向右移动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个单位长度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将点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向右移动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个单位长度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816EEC5-0EB8-F22E-904F-8F13DA5D14FC}"/>
              </a:ext>
            </a:extLst>
          </p:cNvPr>
          <p:cNvSpPr txBox="1"/>
          <p:nvPr/>
        </p:nvSpPr>
        <p:spPr>
          <a:xfrm>
            <a:off x="450108" y="6121653"/>
            <a:ext cx="85319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将点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向左移动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个单位长度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将点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向左移动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个单位长度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1668</Words>
  <Application>Microsoft Office PowerPoint</Application>
  <PresentationFormat>宽屏</PresentationFormat>
  <Paragraphs>154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3204169298@qq.com</cp:lastModifiedBy>
  <cp:revision>12</cp:revision>
  <dcterms:created xsi:type="dcterms:W3CDTF">2024-07-27T08:54:53Z</dcterms:created>
  <dcterms:modified xsi:type="dcterms:W3CDTF">2024-07-27T10:10:20Z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