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70" r:id="rId5"/>
    <p:sldId id="373" r:id="rId6"/>
    <p:sldId id="378" r:id="rId7"/>
    <p:sldId id="380" r:id="rId8"/>
    <p:sldId id="382" r:id="rId9"/>
    <p:sldId id="385" r:id="rId10"/>
    <p:sldId id="390" r:id="rId11"/>
    <p:sldId id="394" r:id="rId12"/>
    <p:sldId id="392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0" name="yt_shape_12740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739" name="yt_image_12739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42" name="yt_shape_12742"/>
          <p:cNvSpPr txBox="1"/>
          <p:nvPr/>
        </p:nvSpPr>
        <p:spPr>
          <a:xfrm>
            <a:off x="540119" y="1597583"/>
            <a:ext cx="11492915" cy="425308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多项式的排列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多项式的降幂排列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把一个多项式的各项按某一个字母的指数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的顺序排列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多项式的升幂排列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把一个多项式的各项按某一个字母的指数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的顺序排列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重新排列多项式时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应注意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每一项一定要连同它的正负号一起移动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含有两个或两个以上字母的多项式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常常按照其中某一字母的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37e7,isEnd"/>
              </a:rPr>
              <a:t>排列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排列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827BC76-3182-C050-52EC-9ED97588ADC6}"/>
              </a:ext>
            </a:extLst>
          </p:cNvPr>
          <p:cNvSpPr txBox="1"/>
          <p:nvPr/>
        </p:nvSpPr>
        <p:spPr>
          <a:xfrm>
            <a:off x="9746507" y="2026265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从大到小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DDB1A94-42C7-9B5C-DC90-F5330B3D1AFC}"/>
              </a:ext>
            </a:extLst>
          </p:cNvPr>
          <p:cNvSpPr txBox="1"/>
          <p:nvPr/>
        </p:nvSpPr>
        <p:spPr>
          <a:xfrm>
            <a:off x="9746507" y="2977241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从小到大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BB8695-0A80-3DE3-572D-92C37A520028}"/>
              </a:ext>
            </a:extLst>
          </p:cNvPr>
          <p:cNvSpPr txBox="1"/>
          <p:nvPr/>
        </p:nvSpPr>
        <p:spPr>
          <a:xfrm>
            <a:off x="9746507" y="487919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升幂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CFD8F5C-1E6A-6A9B-23E1-F7714913907B}"/>
              </a:ext>
            </a:extLst>
          </p:cNvPr>
          <p:cNvSpPr txBox="1"/>
          <p:nvPr/>
        </p:nvSpPr>
        <p:spPr>
          <a:xfrm>
            <a:off x="1059708" y="5354681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降幂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5" name="yt_shape_12805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｜＋（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试求多项式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2a66"/>
              </a:rPr>
              <a:t>3</a:t>
            </a:r>
            <a:b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  <a:p>
            <a:pPr indent="1219047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  <a:p>
            <a:pPr indent="1219047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A844FEB-3952-4845-AA71-A889AED17AFE}"/>
              </a:ext>
            </a:extLst>
          </p:cNvPr>
          <p:cNvSpPr txBox="1"/>
          <p:nvPr/>
        </p:nvSpPr>
        <p:spPr>
          <a:xfrm>
            <a:off x="450108" y="1804170"/>
            <a:ext cx="10143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CA28712-04ED-4E9E-51F0-D42618A2AF2C}"/>
              </a:ext>
            </a:extLst>
          </p:cNvPr>
          <p:cNvSpPr txBox="1"/>
          <p:nvPr/>
        </p:nvSpPr>
        <p:spPr>
          <a:xfrm>
            <a:off x="450108" y="2279658"/>
            <a:ext cx="353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464F4E4-D194-CEFC-42DC-6CED5AD63D74}"/>
              </a:ext>
            </a:extLst>
          </p:cNvPr>
          <p:cNvSpPr txBox="1"/>
          <p:nvPr/>
        </p:nvSpPr>
        <p:spPr>
          <a:xfrm>
            <a:off x="450108" y="2755146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FD4CCA3-F2E8-A3BE-965D-B99F4BE9BFC2}"/>
              </a:ext>
            </a:extLst>
          </p:cNvPr>
          <p:cNvSpPr txBox="1"/>
          <p:nvPr/>
        </p:nvSpPr>
        <p:spPr>
          <a:xfrm>
            <a:off x="450108" y="3230634"/>
            <a:ext cx="10949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FF5C106-9CCA-5F7D-0CA3-7A0A81786A9F}"/>
              </a:ext>
            </a:extLst>
          </p:cNvPr>
          <p:cNvSpPr txBox="1"/>
          <p:nvPr/>
        </p:nvSpPr>
        <p:spPr>
          <a:xfrm>
            <a:off x="1669308" y="3706122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CF0A430-FF4C-AF6E-C409-7EC5769F17B5}"/>
              </a:ext>
            </a:extLst>
          </p:cNvPr>
          <p:cNvSpPr txBox="1"/>
          <p:nvPr/>
        </p:nvSpPr>
        <p:spPr>
          <a:xfrm>
            <a:off x="1669308" y="418161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8" name="yt_shape_12808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807" name="yt_image_12807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10" name="yt_shape_12810"/>
          <p:cNvSpPr txBox="1"/>
          <p:nvPr/>
        </p:nvSpPr>
        <p:spPr>
          <a:xfrm>
            <a:off x="540119" y="159758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有一个多项式为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0317"/>
              </a:rPr>
              <a:t>若按这样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的规律写下去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则它的第七项和最后一项各是什么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这个多项式是几次几项式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第七项是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最后一项是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这个多项式是十次十一项式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F6F8AA9-E14D-30BE-A7AC-D6D0D5BD60CB}"/>
              </a:ext>
            </a:extLst>
          </p:cNvPr>
          <p:cNvSpPr txBox="1"/>
          <p:nvPr/>
        </p:nvSpPr>
        <p:spPr>
          <a:xfrm>
            <a:off x="450108" y="2501753"/>
            <a:ext cx="89065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第七项是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最后一项是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这个多项式是十次十一项式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9" name="yt_shape_12749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748" name="yt_image_12748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51" name="yt_shape_12751"/>
          <p:cNvSpPr txBox="1"/>
          <p:nvPr/>
        </p:nvSpPr>
        <p:spPr>
          <a:xfrm>
            <a:off x="540000" y="1603297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单一字母的升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幂排列</a:t>
            </a:r>
          </a:p>
        </p:txBody>
      </p:sp>
      <p:sp>
        <p:nvSpPr>
          <p:cNvPr id="12752" name="yt_shape_12752"/>
          <p:cNvSpPr txBox="1"/>
          <p:nvPr/>
        </p:nvSpPr>
        <p:spPr>
          <a:xfrm>
            <a:off x="540000" y="2102862"/>
            <a:ext cx="95154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的升幂排列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下列结果正确的是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53" name="yt_table_1275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0158498"/>
              </p:ext>
            </p:extLst>
          </p:nvPr>
        </p:nvGraphicFramePr>
        <p:xfrm>
          <a:off x="540056" y="2582165"/>
          <a:ext cx="6739255" cy="950976"/>
        </p:xfrm>
        <a:graphic>
          <a:graphicData uri="http://schemas.openxmlformats.org/drawingml/2006/table">
            <a:tbl>
              <a:tblPr/>
              <a:tblGrid>
                <a:gridCol w="3837305">
                  <a:extLst>
                    <a:ext uri="{9D8B030D-6E8A-4147-A177-3AD203B41FA5}">
                      <a16:colId xmlns:a16="http://schemas.microsoft.com/office/drawing/2014/main" val="10687"/>
                    </a:ext>
                  </a:extLst>
                </a:gridCol>
                <a:gridCol w="2901950">
                  <a:extLst>
                    <a:ext uri="{9D8B030D-6E8A-4147-A177-3AD203B41FA5}">
                      <a16:colId xmlns:a16="http://schemas.microsoft.com/office/drawing/2014/main" val="106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2"/>
                  </a:ext>
                </a:extLst>
              </a:tr>
            </a:tbl>
          </a:graphicData>
        </a:graphic>
      </p:graphicFrame>
      <p:sp>
        <p:nvSpPr>
          <p:cNvPr id="12755" name="yt_shape_12755"/>
          <p:cNvSpPr txBox="1"/>
          <p:nvPr/>
        </p:nvSpPr>
        <p:spPr>
          <a:xfrm>
            <a:off x="540119" y="358371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贺州市八步区期末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按字母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ffd41"/>
              </a:rPr>
              <a:t>降幂排列正确的是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56" name="yt_table_1275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755561"/>
              </p:ext>
            </p:extLst>
          </p:nvPr>
        </p:nvGraphicFramePr>
        <p:xfrm>
          <a:off x="540056" y="4543154"/>
          <a:ext cx="6763068" cy="950976"/>
        </p:xfrm>
        <a:graphic>
          <a:graphicData uri="http://schemas.openxmlformats.org/drawingml/2006/table">
            <a:tbl>
              <a:tblPr/>
              <a:tblGrid>
                <a:gridCol w="3837305">
                  <a:extLst>
                    <a:ext uri="{9D8B030D-6E8A-4147-A177-3AD203B41FA5}">
                      <a16:colId xmlns:a16="http://schemas.microsoft.com/office/drawing/2014/main" val="10689"/>
                    </a:ext>
                  </a:extLst>
                </a:gridCol>
                <a:gridCol w="2925763">
                  <a:extLst>
                    <a:ext uri="{9D8B030D-6E8A-4147-A177-3AD203B41FA5}">
                      <a16:colId xmlns:a16="http://schemas.microsoft.com/office/drawing/2014/main" val="106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758" name="yt_shape_12758"/>
              <p:cNvSpPr txBox="1"/>
              <p:nvPr/>
            </p:nvSpPr>
            <p:spPr>
              <a:xfrm>
                <a:off x="540000" y="5544708"/>
                <a:ext cx="9654887" cy="6485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把多项式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的降幂排列为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x</a:t>
                </a:r>
                <a:r>
                  <a:rPr lang="en-US" altLang="zh-CN" sz="2400" b="0" i="0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3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x</a:t>
                </a:r>
                <a:r>
                  <a:rPr lang="en-US" altLang="zh-CN" sz="2400" b="0" i="0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2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＋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x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2758" name="yt_shape_12758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544708"/>
                <a:ext cx="9654887" cy="648575"/>
              </a:xfrm>
              <a:prstGeom prst="rect">
                <a:avLst/>
              </a:prstGeom>
              <a:blipFill>
                <a:blip r:embed="rId3"/>
                <a:stretch>
                  <a:fillRect l="-1958" r="-948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070853185">
            <a:extLst>
              <a:ext uri="{FF2B5EF4-FFF2-40B4-BE49-F238E27FC236}">
                <a16:creationId xmlns:a16="http://schemas.microsoft.com/office/drawing/2014/main" id="{4852C306-AFE0-34FF-C886-FF2D8E2419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AA94083-811F-8C8A-8CFB-8A1DB4D6B0A0}"/>
              </a:ext>
            </a:extLst>
          </p:cNvPr>
          <p:cNvSpPr txBox="1"/>
          <p:nvPr/>
        </p:nvSpPr>
        <p:spPr>
          <a:xfrm>
            <a:off x="9043126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5944830-B44C-118F-C7F0-F0CD1FBBB136}"/>
              </a:ext>
            </a:extLst>
          </p:cNvPr>
          <p:cNvSpPr txBox="1"/>
          <p:nvPr/>
        </p:nvSpPr>
        <p:spPr>
          <a:xfrm>
            <a:off x="1059708" y="401240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2A20E78-E315-D7BB-CCD1-3253AD737714}"/>
                  </a:ext>
                </a:extLst>
              </p:cNvPr>
              <p:cNvSpPr txBox="1"/>
              <p:nvPr/>
            </p:nvSpPr>
            <p:spPr>
              <a:xfrm>
                <a:off x="7336564" y="5497902"/>
                <a:ext cx="2702624" cy="7359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5" name="文本框 4" descr="{'rangeId': 7, 'hasSerialNum': 1, 'mathAnswerShape': 1}">
                <a:extLst>
                  <a:ext uri="{FF2B5EF4-FFF2-40B4-BE49-F238E27FC236}">
                    <a16:creationId xmlns:a16="http://schemas.microsoft.com/office/drawing/2014/main" id="{12A20E78-E315-D7BB-CCD1-3253AD7377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36564" y="5497902"/>
                <a:ext cx="2702624" cy="735915"/>
              </a:xfrm>
              <a:prstGeom prst="rect">
                <a:avLst/>
              </a:prstGeom>
              <a:blipFill>
                <a:blip r:embed="rId5"/>
                <a:stretch>
                  <a:fillRect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63130B89-4883-7FC8-B0E1-B8EAA98DFEE4}"/>
              </a:ext>
            </a:extLst>
          </p:cNvPr>
          <p:cNvCxnSpPr/>
          <p:nvPr/>
        </p:nvCxnSpPr>
        <p:spPr>
          <a:xfrm>
            <a:off x="7074150" y="6206061"/>
            <a:ext cx="287502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0" name="yt_shape_12760"/>
          <p:cNvSpPr txBox="1"/>
          <p:nvPr/>
        </p:nvSpPr>
        <p:spPr>
          <a:xfrm>
            <a:off x="540000" y="900000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多个字母的升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幂排列</a:t>
            </a:r>
          </a:p>
        </p:txBody>
      </p:sp>
      <p:sp>
        <p:nvSpPr>
          <p:cNvPr id="12761" name="yt_shape_12761"/>
          <p:cNvSpPr txBox="1"/>
          <p:nvPr/>
        </p:nvSpPr>
        <p:spPr>
          <a:xfrm>
            <a:off x="540000" y="1399565"/>
            <a:ext cx="63815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62" name="yt_table_1276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2483229"/>
              </p:ext>
            </p:extLst>
          </p:nvPr>
        </p:nvGraphicFramePr>
        <p:xfrm>
          <a:off x="540056" y="1878868"/>
          <a:ext cx="7152006" cy="950976"/>
        </p:xfrm>
        <a:graphic>
          <a:graphicData uri="http://schemas.openxmlformats.org/drawingml/2006/table">
            <a:tbl>
              <a:tblPr/>
              <a:tblGrid>
                <a:gridCol w="4042093">
                  <a:extLst>
                    <a:ext uri="{9D8B030D-6E8A-4147-A177-3AD203B41FA5}">
                      <a16:colId xmlns:a16="http://schemas.microsoft.com/office/drawing/2014/main" val="10691"/>
                    </a:ext>
                  </a:extLst>
                </a:gridCol>
                <a:gridCol w="3109913">
                  <a:extLst>
                    <a:ext uri="{9D8B030D-6E8A-4147-A177-3AD203B41FA5}">
                      <a16:colId xmlns:a16="http://schemas.microsoft.com/office/drawing/2014/main" val="106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按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的升幂排列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按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的降幂排列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按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的升幂排列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按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的降幂排列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6"/>
                  </a:ext>
                </a:extLst>
              </a:tr>
            </a:tbl>
          </a:graphicData>
        </a:graphic>
      </p:graphicFrame>
      <p:sp>
        <p:nvSpPr>
          <p:cNvPr id="12764" name="yt_shape_12764"/>
          <p:cNvSpPr txBox="1"/>
          <p:nvPr/>
        </p:nvSpPr>
        <p:spPr>
          <a:xfrm>
            <a:off x="540000" y="2880422"/>
            <a:ext cx="92509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的降幂排列正确的是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65" name="yt_table_1276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137278"/>
              </p:ext>
            </p:extLst>
          </p:nvPr>
        </p:nvGraphicFramePr>
        <p:xfrm>
          <a:off x="540056" y="3359725"/>
          <a:ext cx="4138613" cy="1901952"/>
        </p:xfrm>
        <a:graphic>
          <a:graphicData uri="http://schemas.openxmlformats.org/drawingml/2006/table">
            <a:tbl>
              <a:tblPr/>
              <a:tblGrid>
                <a:gridCol w="4138613">
                  <a:extLst>
                    <a:ext uri="{9D8B030D-6E8A-4147-A177-3AD203B41FA5}">
                      <a16:colId xmlns:a16="http://schemas.microsoft.com/office/drawing/2014/main" val="106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0"/>
                  </a:ext>
                </a:extLst>
              </a:tr>
            </a:tbl>
          </a:graphicData>
        </a:graphic>
      </p:graphicFrame>
      <p:pic>
        <p:nvPicPr>
          <p:cNvPr id="3" name="yt_shape_1722070853276">
            <a:extLst>
              <a:ext uri="{FF2B5EF4-FFF2-40B4-BE49-F238E27FC236}">
                <a16:creationId xmlns:a16="http://schemas.microsoft.com/office/drawing/2014/main" id="{5228E9A1-DB29-E966-6512-01ADCE9065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A393E2A-ED23-3AD1-6AC9-32970DA253F3}"/>
              </a:ext>
            </a:extLst>
          </p:cNvPr>
          <p:cNvSpPr txBox="1"/>
          <p:nvPr/>
        </p:nvSpPr>
        <p:spPr>
          <a:xfrm>
            <a:off x="5939564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D396554-CEB5-751E-FC73-A3845A3B74C7}"/>
              </a:ext>
            </a:extLst>
          </p:cNvPr>
          <p:cNvSpPr txBox="1"/>
          <p:nvPr/>
        </p:nvSpPr>
        <p:spPr>
          <a:xfrm>
            <a:off x="8781189" y="28336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7" name="yt_shape_1276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的降幂排列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d2d68"/>
              </a:rPr>
              <a:t>中间可填的一项是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68" name="yt_table_1276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090766"/>
              </p:ext>
            </p:extLst>
          </p:nvPr>
        </p:nvGraphicFramePr>
        <p:xfrm>
          <a:off x="540056" y="1859435"/>
          <a:ext cx="10178415" cy="475488"/>
        </p:xfrm>
        <a:graphic>
          <a:graphicData uri="http://schemas.openxmlformats.org/drawingml/2006/table">
            <a:tbl>
              <a:tblPr/>
              <a:tblGrid>
                <a:gridCol w="2681605">
                  <a:extLst>
                    <a:ext uri="{9D8B030D-6E8A-4147-A177-3AD203B41FA5}">
                      <a16:colId xmlns:a16="http://schemas.microsoft.com/office/drawing/2014/main" val="10694"/>
                    </a:ext>
                  </a:extLst>
                </a:gridCol>
                <a:gridCol w="2948305">
                  <a:extLst>
                    <a:ext uri="{9D8B030D-6E8A-4147-A177-3AD203B41FA5}">
                      <a16:colId xmlns:a16="http://schemas.microsoft.com/office/drawing/2014/main" val="10695"/>
                    </a:ext>
                  </a:extLst>
                </a:gridCol>
                <a:gridCol w="2799080">
                  <a:extLst>
                    <a:ext uri="{9D8B030D-6E8A-4147-A177-3AD203B41FA5}">
                      <a16:colId xmlns:a16="http://schemas.microsoft.com/office/drawing/2014/main" val="10696"/>
                    </a:ext>
                  </a:extLst>
                </a:gridCol>
                <a:gridCol w="1749425">
                  <a:extLst>
                    <a:ext uri="{9D8B030D-6E8A-4147-A177-3AD203B41FA5}">
                      <a16:colId xmlns:a16="http://schemas.microsoft.com/office/drawing/2014/main" val="106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1"/>
                  </a:ext>
                </a:extLst>
              </a:tr>
            </a:tbl>
          </a:graphicData>
        </a:graphic>
      </p:graphicFrame>
      <p:sp>
        <p:nvSpPr>
          <p:cNvPr id="12770" name="yt_shape_12770"/>
          <p:cNvSpPr txBox="1"/>
          <p:nvPr/>
        </p:nvSpPr>
        <p:spPr>
          <a:xfrm>
            <a:off x="540119" y="2385606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将多项式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按字母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的升幂排列是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已知多项式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的降幂排列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c3963,isEnd"/>
              </a:rPr>
              <a:t>则第二项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的升幂排列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则第二项是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c5b0,isEnd"/>
              </a:rPr>
              <a:t>看成一个整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的降幂排列为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CF0FF25-1049-76C7-A747-268779B1D8CD}"/>
              </a:ext>
            </a:extLst>
          </p:cNvPr>
          <p:cNvSpPr txBox="1"/>
          <p:nvPr/>
        </p:nvSpPr>
        <p:spPr>
          <a:xfrm>
            <a:off x="1059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41378D5-98F5-A536-5948-CA1239904276}"/>
              </a:ext>
            </a:extLst>
          </p:cNvPr>
          <p:cNvSpPr txBox="1"/>
          <p:nvPr/>
        </p:nvSpPr>
        <p:spPr>
          <a:xfrm>
            <a:off x="8049471" y="2311053"/>
            <a:ext cx="3510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45476BD-55FA-3D79-4619-D08798CF1A74}"/>
              </a:ext>
            </a:extLst>
          </p:cNvPr>
          <p:cNvSpPr txBox="1"/>
          <p:nvPr/>
        </p:nvSpPr>
        <p:spPr>
          <a:xfrm>
            <a:off x="1107333" y="3262029"/>
            <a:ext cx="10055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5058D0B-3359-7F33-2F58-FD3D741640A8}"/>
              </a:ext>
            </a:extLst>
          </p:cNvPr>
          <p:cNvSpPr txBox="1"/>
          <p:nvPr/>
        </p:nvSpPr>
        <p:spPr>
          <a:xfrm>
            <a:off x="6735021" y="3262029"/>
            <a:ext cx="1510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9E1449B-6789-E59E-E76A-76CD30A05663}"/>
              </a:ext>
            </a:extLst>
          </p:cNvPr>
          <p:cNvSpPr txBox="1"/>
          <p:nvPr/>
        </p:nvSpPr>
        <p:spPr>
          <a:xfrm>
            <a:off x="5177683" y="4213005"/>
            <a:ext cx="6336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2_ad05f"/>
              </a:rPr>
              <a:t>）－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495F343-1599-C387-FF13-8428ADD28F53}"/>
              </a:ext>
            </a:extLst>
          </p:cNvPr>
          <p:cNvSpPr txBox="1"/>
          <p:nvPr/>
        </p:nvSpPr>
        <p:spPr>
          <a:xfrm>
            <a:off x="450108" y="471624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4" name="yt_shape_12774"/>
          <p:cNvSpPr txBox="1"/>
          <p:nvPr/>
        </p:nvSpPr>
        <p:spPr>
          <a:xfrm>
            <a:off x="540000" y="1603367"/>
            <a:ext cx="4594206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的升幂排列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的降幂排列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2564541-0FC7-F1B1-44CC-B88CD020AA79}"/>
              </a:ext>
            </a:extLst>
          </p:cNvPr>
          <p:cNvSpPr txBox="1"/>
          <p:nvPr/>
        </p:nvSpPr>
        <p:spPr>
          <a:xfrm>
            <a:off x="449989" y="2032049"/>
            <a:ext cx="4729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3E15D6D-29ED-46CB-CA36-B1C0314D8D79}"/>
              </a:ext>
            </a:extLst>
          </p:cNvPr>
          <p:cNvSpPr txBox="1"/>
          <p:nvPr/>
        </p:nvSpPr>
        <p:spPr>
          <a:xfrm>
            <a:off x="449989" y="2983025"/>
            <a:ext cx="4425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2839AA3-468D-BB6D-88E0-D0EAEF541F9B}"/>
              </a:ext>
            </a:extLst>
          </p:cNvPr>
          <p:cNvSpPr txBox="1"/>
          <p:nvPr/>
        </p:nvSpPr>
        <p:spPr>
          <a:xfrm>
            <a:off x="457340" y="961067"/>
            <a:ext cx="7657556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把多项式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重新排列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8" name="yt_shape_12778"/>
          <p:cNvSpPr txBox="1"/>
          <p:nvPr/>
        </p:nvSpPr>
        <p:spPr>
          <a:xfrm>
            <a:off x="540000" y="900000"/>
            <a:ext cx="9598782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多项式重新排列时易出现未将各项与其符号一起移动而致错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779" name="yt_shape_12779"/>
              <p:cNvSpPr txBox="1"/>
              <p:nvPr/>
            </p:nvSpPr>
            <p:spPr>
              <a:xfrm>
                <a:off x="540119" y="1399565"/>
                <a:ext cx="11492915" cy="11089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把多项式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按字母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的降幂排列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x</a:t>
                </a:r>
                <a:r>
                  <a:rPr lang="en-US" altLang="zh-CN" sz="2400" b="0" i="0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y</a:t>
                </a:r>
                <a:r>
                  <a:rPr lang="en-US" altLang="zh-CN" sz="2400" b="0" i="0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2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x</a:t>
                </a:r>
                <a:r>
                  <a:rPr lang="en-US" altLang="zh-CN" sz="2400" b="0" i="0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y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＋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xy</a:t>
                </a:r>
                <a:r>
                  <a:rPr lang="en-US" altLang="zh-CN" sz="2400" b="0" i="0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_⨹_1_5e095IsAddLine,isEnd"/>
                  </a:rPr>
                  <a:t>3</a:t>
                </a:r>
                <a:br>
                  <a:rPr lang="en-US" altLang="zh-CN" sz="2400" b="0" i="0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</a:b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79" name="yt_shape_127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492915" cy="1108958"/>
              </a:xfrm>
              <a:prstGeom prst="rect">
                <a:avLst/>
              </a:prstGeom>
              <a:blipFill>
                <a:blip r:embed="rId2"/>
                <a:stretch>
                  <a:fillRect l="-1645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070853360">
            <a:extLst>
              <a:ext uri="{FF2B5EF4-FFF2-40B4-BE49-F238E27FC236}">
                <a16:creationId xmlns:a16="http://schemas.microsoft.com/office/drawing/2014/main" id="{9B7582E9-5D75-4B38-32B4-A628419BD3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B5D9CA7-E32D-978F-CA8B-1BA7B3F989ED}"/>
                  </a:ext>
                </a:extLst>
              </p:cNvPr>
              <p:cNvSpPr txBox="1"/>
              <p:nvPr/>
            </p:nvSpPr>
            <p:spPr>
              <a:xfrm>
                <a:off x="8418215" y="1399565"/>
                <a:ext cx="3151886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xy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_⨹_1_5e095"/>
                  </a:rPr>
                  <a:t>3</a:t>
                </a:r>
                <a:b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B5D9CA7-E32D-978F-CA8B-1BA7B3F989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18215" y="1399565"/>
                <a:ext cx="3151886" cy="767474"/>
              </a:xfrm>
              <a:prstGeom prst="rect">
                <a:avLst/>
              </a:prstGeom>
              <a:blipFill>
                <a:blip r:embed="rId4"/>
                <a:stretch>
                  <a:fillRect l="-3095" t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95A0FFFB-429F-1355-4D29-A7790A7EF6E1}"/>
              </a:ext>
            </a:extLst>
          </p:cNvPr>
          <p:cNvCxnSpPr/>
          <p:nvPr/>
        </p:nvCxnSpPr>
        <p:spPr>
          <a:xfrm>
            <a:off x="8418215" y="2026621"/>
            <a:ext cx="327666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28E21AE4-A1C6-80B0-2AE2-AA33787455CB}"/>
              </a:ext>
            </a:extLst>
          </p:cNvPr>
          <p:cNvSpPr txBox="1"/>
          <p:nvPr/>
        </p:nvSpPr>
        <p:spPr>
          <a:xfrm>
            <a:off x="450108" y="202662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2" name="yt_shape_12782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781" name="yt_image_12781" title="H_50.4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84" name="yt_shape_12784"/>
          <p:cNvSpPr txBox="1"/>
          <p:nvPr/>
        </p:nvSpPr>
        <p:spPr>
          <a:xfrm>
            <a:off x="540000" y="1591869"/>
            <a:ext cx="63943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85" name="yt_table_1278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5477117"/>
              </p:ext>
            </p:extLst>
          </p:nvPr>
        </p:nvGraphicFramePr>
        <p:xfrm>
          <a:off x="540056" y="2071172"/>
          <a:ext cx="3092450" cy="1901952"/>
        </p:xfrm>
        <a:graphic>
          <a:graphicData uri="http://schemas.openxmlformats.org/drawingml/2006/table">
            <a:tbl>
              <a:tblPr/>
              <a:tblGrid>
                <a:gridCol w="3092450">
                  <a:extLst>
                    <a:ext uri="{9D8B030D-6E8A-4147-A177-3AD203B41FA5}">
                      <a16:colId xmlns:a16="http://schemas.microsoft.com/office/drawing/2014/main" val="106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按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的升幂排列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按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的降幂排列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按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的升幂排列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按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的降幂排列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5"/>
                  </a:ext>
                </a:extLst>
              </a:tr>
            </a:tbl>
          </a:graphicData>
        </a:graphic>
      </p:graphicFrame>
      <p:sp>
        <p:nvSpPr>
          <p:cNvPr id="12787" name="yt_shape_12787"/>
          <p:cNvSpPr txBox="1"/>
          <p:nvPr/>
        </p:nvSpPr>
        <p:spPr>
          <a:xfrm>
            <a:off x="540120" y="402349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c000"/>
              </a:rPr>
              <a:t>为正整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的降幂排列的四次三项式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88" name="yt_table_1278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1340675"/>
              </p:ext>
            </p:extLst>
          </p:nvPr>
        </p:nvGraphicFramePr>
        <p:xfrm>
          <a:off x="540056" y="4982927"/>
          <a:ext cx="4792980" cy="950976"/>
        </p:xfrm>
        <a:graphic>
          <a:graphicData uri="http://schemas.openxmlformats.org/drawingml/2006/table">
            <a:tbl>
              <a:tblPr/>
              <a:tblGrid>
                <a:gridCol w="2862580">
                  <a:extLst>
                    <a:ext uri="{9D8B030D-6E8A-4147-A177-3AD203B41FA5}">
                      <a16:colId xmlns:a16="http://schemas.microsoft.com/office/drawing/2014/main" val="10699"/>
                    </a:ext>
                  </a:extLst>
                </a:gridCol>
                <a:gridCol w="1930400">
                  <a:extLst>
                    <a:ext uri="{9D8B030D-6E8A-4147-A177-3AD203B41FA5}">
                      <a16:colId xmlns:a16="http://schemas.microsoft.com/office/drawing/2014/main" val="107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32BD00D-755A-2EB8-0B42-6A6B5EC396D5}"/>
              </a:ext>
            </a:extLst>
          </p:cNvPr>
          <p:cNvSpPr txBox="1"/>
          <p:nvPr/>
        </p:nvSpPr>
        <p:spPr>
          <a:xfrm>
            <a:off x="5969727" y="154506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34704B3-9305-5B4C-18B2-7B65A8E90C38}"/>
              </a:ext>
            </a:extLst>
          </p:cNvPr>
          <p:cNvSpPr txBox="1"/>
          <p:nvPr/>
        </p:nvSpPr>
        <p:spPr>
          <a:xfrm>
            <a:off x="8774958" y="445217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90" name="yt_shape_12790"/>
              <p:cNvSpPr txBox="1"/>
              <p:nvPr/>
            </p:nvSpPr>
            <p:spPr>
              <a:xfrm>
                <a:off x="540119" y="900000"/>
                <a:ext cx="11492915" cy="48810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若多项式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是按字母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降幂排列的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29617,isEnd"/>
                  </a:rPr>
                  <a:t>的值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观察按字母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升幂排列的多项式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＋…，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6756c,isEnd"/>
                  </a:rPr>
                  <a:t>按此规律它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的第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项是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多项式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按字母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的升幂排列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按字母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的降幂排列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90" name="yt_shape_127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881016"/>
              </a:xfrm>
              <a:prstGeom prst="rect">
                <a:avLst/>
              </a:prstGeom>
              <a:blipFill>
                <a:blip r:embed="rId2"/>
                <a:stretch>
                  <a:fillRect l="-1645" t="-1125" b="-1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B561693-E7BB-227A-95D5-61EB773B7D98}"/>
              </a:ext>
            </a:extLst>
          </p:cNvPr>
          <p:cNvSpPr txBox="1"/>
          <p:nvPr/>
        </p:nvSpPr>
        <p:spPr>
          <a:xfrm>
            <a:off x="1059708" y="1328682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50E69D7-1BE2-14E8-47BD-C80F60F4459B}"/>
              </a:ext>
            </a:extLst>
          </p:cNvPr>
          <p:cNvSpPr txBox="1"/>
          <p:nvPr/>
        </p:nvSpPr>
        <p:spPr>
          <a:xfrm>
            <a:off x="2269383" y="2251911"/>
            <a:ext cx="2034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3A893F1-9929-7955-2457-7DCF5FA5D360}"/>
                  </a:ext>
                </a:extLst>
              </p:cNvPr>
              <p:cNvSpPr txBox="1"/>
              <p:nvPr/>
            </p:nvSpPr>
            <p:spPr>
              <a:xfrm>
                <a:off x="450108" y="3903861"/>
                <a:ext cx="5058473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8, 'hasSerialNum': 1}">
                <a:extLst>
                  <a:ext uri="{FF2B5EF4-FFF2-40B4-BE49-F238E27FC236}">
                    <a16:creationId xmlns:a16="http://schemas.microsoft.com/office/drawing/2014/main" id="{83A893F1-9929-7955-2457-7DCF5FA5D3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03861"/>
                <a:ext cx="5058473" cy="766839"/>
              </a:xfrm>
              <a:prstGeom prst="rect">
                <a:avLst/>
              </a:prstGeom>
              <a:blipFill>
                <a:blip r:embed="rId3"/>
                <a:stretch>
                  <a:fillRect l="-1928" r="-180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1BD12FA-51F8-D322-A2A7-91C59747881E}"/>
                  </a:ext>
                </a:extLst>
              </p:cNvPr>
              <p:cNvSpPr txBox="1"/>
              <p:nvPr/>
            </p:nvSpPr>
            <p:spPr>
              <a:xfrm>
                <a:off x="450108" y="5052576"/>
                <a:ext cx="5363273" cy="7280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8, 'hasSerialNum': 1}">
                <a:extLst>
                  <a:ext uri="{FF2B5EF4-FFF2-40B4-BE49-F238E27FC236}">
                    <a16:creationId xmlns:a16="http://schemas.microsoft.com/office/drawing/2014/main" id="{B1BD12FA-51F8-D322-A2A7-91C5974788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052576"/>
                <a:ext cx="5363273" cy="728041"/>
              </a:xfrm>
              <a:prstGeom prst="rect">
                <a:avLst/>
              </a:prstGeom>
              <a:blipFill>
                <a:blip r:embed="rId4"/>
                <a:stretch>
                  <a:fillRect l="-1818" r="-170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" name="yt_shape_12800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整体思想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看成一个整体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把代数式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c6ce,isEnd"/>
              </a:rPr>
              <a:t>3</a:t>
            </a:r>
            <a:b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的降幂排列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并求当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这个代数式的值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的降幂排列为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1</a:t>
            </a:r>
          </a:p>
          <a:p>
            <a:pPr indent="609523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周口四中单元卷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已知多项式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8d10d,isEnd"/>
              </a:rPr>
              <a:t>按要求解答下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该多项式的次数是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三次项的系数是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的降幂排列为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8745BBB-9817-ADD1-66BB-E1A05F969952}"/>
              </a:ext>
            </a:extLst>
          </p:cNvPr>
          <p:cNvSpPr txBox="1"/>
          <p:nvPr/>
        </p:nvSpPr>
        <p:spPr>
          <a:xfrm>
            <a:off x="450108" y="1804170"/>
            <a:ext cx="103019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的降幂排列为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6B3AC39-D5CE-54FE-D014-BE41E64BA203}"/>
              </a:ext>
            </a:extLst>
          </p:cNvPr>
          <p:cNvSpPr txBox="1"/>
          <p:nvPr/>
        </p:nvSpPr>
        <p:spPr>
          <a:xfrm>
            <a:off x="450108" y="2279658"/>
            <a:ext cx="2469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08331E0-9AB1-A103-730E-888752A2B692}"/>
              </a:ext>
            </a:extLst>
          </p:cNvPr>
          <p:cNvSpPr txBox="1"/>
          <p:nvPr/>
        </p:nvSpPr>
        <p:spPr>
          <a:xfrm>
            <a:off x="450108" y="2755146"/>
            <a:ext cx="358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D897FDE-9A38-EE23-77AB-8B9AADC79D63}"/>
              </a:ext>
            </a:extLst>
          </p:cNvPr>
          <p:cNvSpPr txBox="1"/>
          <p:nvPr/>
        </p:nvSpPr>
        <p:spPr>
          <a:xfrm>
            <a:off x="1059708" y="323063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89FC13C-9911-0976-EEA6-91BFBC082184}"/>
              </a:ext>
            </a:extLst>
          </p:cNvPr>
          <p:cNvSpPr txBox="1"/>
          <p:nvPr/>
        </p:nvSpPr>
        <p:spPr>
          <a:xfrm>
            <a:off x="3955308" y="465709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2E1709A-02FB-927D-427C-521CC207B428}"/>
              </a:ext>
            </a:extLst>
          </p:cNvPr>
          <p:cNvSpPr txBox="1"/>
          <p:nvPr/>
        </p:nvSpPr>
        <p:spPr>
          <a:xfrm>
            <a:off x="7155707" y="465709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CCDAC13-7D90-44D8-9713-66B3882C13BE}"/>
              </a:ext>
            </a:extLst>
          </p:cNvPr>
          <p:cNvSpPr txBox="1"/>
          <p:nvPr/>
        </p:nvSpPr>
        <p:spPr>
          <a:xfrm>
            <a:off x="3880696" y="5104839"/>
            <a:ext cx="54172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1900</Words>
  <Application>Microsoft Office PowerPoint</Application>
  <PresentationFormat>宽屏</PresentationFormat>
  <Paragraphs>126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10</cp:revision>
  <dcterms:created xsi:type="dcterms:W3CDTF">2024-07-27T08:54:53Z</dcterms:created>
  <dcterms:modified xsi:type="dcterms:W3CDTF">2024-07-27T13:20:03Z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