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8" r:id="rId6"/>
    <p:sldId id="371" r:id="rId7"/>
    <p:sldId id="372" r:id="rId8"/>
    <p:sldId id="373" r:id="rId9"/>
    <p:sldId id="376" r:id="rId10"/>
    <p:sldId id="377" r:id="rId11"/>
    <p:sldId id="379" r:id="rId12"/>
    <p:sldId id="381" r:id="rId13"/>
    <p:sldId id="382" r:id="rId14"/>
    <p:sldId id="383" r:id="rId15"/>
    <p:sldId id="384" r:id="rId16"/>
    <p:sldId id="387" r:id="rId17"/>
    <p:sldId id="386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3" name="yt_shape_14813"/>
          <p:cNvSpPr txBox="1"/>
          <p:nvPr/>
        </p:nvSpPr>
        <p:spPr>
          <a:xfrm>
            <a:off x="540000" y="90000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812" name="yt_image_14812">
            <a:extLst>
              <a:ext uri="">
                <a16:creationId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5471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15" name="yt_shape_14815"/>
          <p:cNvSpPr txBox="1"/>
          <p:nvPr/>
        </p:nvSpPr>
        <p:spPr>
          <a:xfrm>
            <a:off x="540000" y="1597583"/>
            <a:ext cx="738663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同位角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同旁内角位置特征及形状特征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816" name="yt_table_14816" title="H_307.2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878579"/>
              </p:ext>
            </p:extLst>
          </p:nvPr>
        </p:nvGraphicFramePr>
        <p:xfrm>
          <a:off x="540000" y="2212771"/>
          <a:ext cx="11111998" cy="390220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57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02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55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983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角的名称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位置特征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基本图形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图形结构特征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         </a:t>
                      </a:r>
                      <a:r>
                        <a:rPr sz="1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在两条被截直线同一方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4bc94,isEnd"/>
                        </a:rPr>
                        <a:t>在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截线同一侧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5250" b="0" i="0" u="none">
                          <a:solidFill>
                            <a:srgbClr val="1EE3CF"/>
                          </a:solidFill>
                          <a:effectLst/>
                          <a:latin typeface="Times New Roman" pitchFamily="52"/>
                          <a:ea typeface="Times New Roman" pitchFamily="52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</a:t>
                      </a:r>
                      <a:r>
                        <a:rPr lang="en-US" altLang="zh-CN" sz="500" b="0" i="0" u="none">
                          <a:solidFill>
                            <a:srgbClr val="1EE3CF"/>
                          </a:solidFill>
                          <a:effectLst/>
                          <a:latin typeface="Times New Roman" pitchFamily="5"/>
                          <a:ea typeface="宋体" pitchFamily="5"/>
                          <a:sym typeface=",isEnd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形如字母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2_1bf1d,isEnd"/>
                        </a:rPr>
                        <a:t>或倒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,isEnd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sz="2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20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                     </a:t>
                      </a:r>
                      <a:r>
                        <a:rPr sz="1600" u="sng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</a:rPr>
                        <a:t> </a:t>
                      </a:r>
                      <a:r>
                        <a:rPr sz="100" spc="-100">
                          <a:latin typeface="Times New Roman"/>
                        </a:rPr>
                        <a:t>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在两条被截直线之间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2_6de92,isEnd"/>
                        </a:rPr>
                        <a:t>在截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线两侧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交错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,isEnd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4150" b="0" i="0" u="none">
                          <a:solidFill>
                            <a:srgbClr val="1EE3CF"/>
                          </a:solidFill>
                          <a:effectLst/>
                          <a:latin typeface="Times New Roman" pitchFamily="42"/>
                          <a:ea typeface="Times New Roman" pitchFamily="42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</a:t>
                      </a:r>
                      <a:r>
                        <a:rPr lang="en-US" altLang="zh-CN" sz="700" b="0" i="0" u="none">
                          <a:solidFill>
                            <a:srgbClr val="1EE3CF"/>
                          </a:solidFill>
                          <a:effectLst/>
                          <a:latin typeface="Times New Roman" pitchFamily="7"/>
                          <a:ea typeface="宋体" pitchFamily="7"/>
                          <a:sym typeface=",isEnd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形如字母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Z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_⨹_1_f99ee,isEnd"/>
                        </a:rPr>
                        <a:t>”</a:t>
                      </a:r>
                      <a:b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或反置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,isEnd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同旁内角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在两条被截直线之间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2_0c07f,isEnd"/>
                        </a:rPr>
                        <a:t>在截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,isEnd"/>
                        </a:rPr>
                        <a:t>线同侧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5400" b="0" i="0" u="none">
                          <a:solidFill>
                            <a:srgbClr val="1EE3CF"/>
                          </a:solidFill>
                          <a:effectLst/>
                          <a:latin typeface="Times New Roman" pitchFamily="54"/>
                          <a:ea typeface="Times New Roman" pitchFamily="54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</a:t>
                      </a:r>
                      <a:r>
                        <a:rPr lang="en-US" altLang="zh-CN" sz="1200" b="0" i="0" u="none">
                          <a:solidFill>
                            <a:srgbClr val="1EE3CF"/>
                          </a:solidFill>
                          <a:effectLst/>
                          <a:latin typeface="Times New Roman" pitchFamily="12"/>
                          <a:ea typeface="宋体" pitchFamily="12"/>
                          <a:sym typeface=",isEnd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形如字母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U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7e3f6,isEnd"/>
                        </a:rPr>
                        <a:t>或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“</a:t>
                      </a:r>
                      <a:r>
                        <a:rPr lang="en-US" altLang="zh-CN" sz="2300" b="0" i="0" u="none">
                          <a:solidFill>
                            <a:srgbClr val="1EE3CF"/>
                          </a:solidFill>
                          <a:effectLst/>
                          <a:latin typeface="Times New Roman" pitchFamily="23"/>
                          <a:ea typeface="Times New Roman" pitchFamily="23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</a:t>
                      </a:r>
                      <a:r>
                        <a:rPr lang="en-US" altLang="zh-CN" sz="1300" b="0" i="0" u="none">
                          <a:solidFill>
                            <a:srgbClr val="1EE3CF"/>
                          </a:solidFill>
                          <a:effectLst/>
                          <a:latin typeface="Times New Roman" pitchFamily="13"/>
                          <a:ea typeface="宋体" pitchFamily="13"/>
                          <a:sym typeface="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,isEnd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yt_shape_1722071059740">
            <a:extLst>
              <a:ext uri="{FF2B5EF4-FFF2-40B4-BE49-F238E27FC236}">
                <a16:creationId xmlns:a16="http://schemas.microsoft.com/office/drawing/2014/main" id="{DE298DE5-3983-C95B-B03D-F51E479BB2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519" y="3019374"/>
            <a:ext cx="411352" cy="652220"/>
          </a:xfrm>
          <a:prstGeom prst="rect">
            <a:avLst/>
          </a:prstGeom>
        </p:spPr>
      </p:pic>
      <p:pic>
        <p:nvPicPr>
          <p:cNvPr id="5" name="yt_shape_1722071059952">
            <a:extLst>
              <a:ext uri="{FF2B5EF4-FFF2-40B4-BE49-F238E27FC236}">
                <a16:creationId xmlns:a16="http://schemas.microsoft.com/office/drawing/2014/main" id="{881F3B6D-4C96-0A88-B5E9-3C3D4FC5B6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519" y="4134157"/>
            <a:ext cx="839977" cy="596641"/>
          </a:xfrm>
          <a:prstGeom prst="rect">
            <a:avLst/>
          </a:prstGeom>
        </p:spPr>
      </p:pic>
      <p:pic>
        <p:nvPicPr>
          <p:cNvPr id="7" name="yt_shape_1722071060143">
            <a:extLst>
              <a:ext uri="{FF2B5EF4-FFF2-40B4-BE49-F238E27FC236}">
                <a16:creationId xmlns:a16="http://schemas.microsoft.com/office/drawing/2014/main" id="{87B64A80-FE63-DBDF-27E8-8419F747AB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519" y="5168280"/>
            <a:ext cx="590742" cy="732098"/>
          </a:xfrm>
          <a:prstGeom prst="rect">
            <a:avLst/>
          </a:prstGeom>
        </p:spPr>
      </p:pic>
      <p:pic>
        <p:nvPicPr>
          <p:cNvPr id="9" name="yt_shape_1722071060257">
            <a:extLst>
              <a:ext uri="{FF2B5EF4-FFF2-40B4-BE49-F238E27FC236}">
                <a16:creationId xmlns:a16="http://schemas.microsoft.com/office/drawing/2014/main" id="{A6BDCF81-4B82-32C4-67FE-97AABA16D88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876" y="5653685"/>
            <a:ext cx="190692" cy="23677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2BA77EF-C920-DBB0-3050-5D6B1CB99F7E}"/>
              </a:ext>
            </a:extLst>
          </p:cNvPr>
          <p:cNvSpPr txBox="1"/>
          <p:nvPr/>
        </p:nvSpPr>
        <p:spPr>
          <a:xfrm>
            <a:off x="870660" y="316718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同位角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1B0895-995E-C920-CFB0-1FF8686D48A1}"/>
              </a:ext>
            </a:extLst>
          </p:cNvPr>
          <p:cNvSpPr txBox="1"/>
          <p:nvPr/>
        </p:nvSpPr>
        <p:spPr>
          <a:xfrm>
            <a:off x="870660" y="425112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内错角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7" name="yt_shape_14877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876" name="yt_image_14876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6999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79" name="yt_shape_14879"/>
          <p:cNvSpPr txBox="1"/>
          <p:nvPr/>
        </p:nvSpPr>
        <p:spPr>
          <a:xfrm>
            <a:off x="540000" y="1591869"/>
            <a:ext cx="53604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83" name="yt_table_1488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161976"/>
              </p:ext>
            </p:extLst>
          </p:nvPr>
        </p:nvGraphicFramePr>
        <p:xfrm>
          <a:off x="540056" y="2071172"/>
          <a:ext cx="4016375" cy="1901952"/>
        </p:xfrm>
        <a:graphic>
          <a:graphicData uri="http://schemas.openxmlformats.org/drawingml/2006/table">
            <a:tbl>
              <a:tblPr/>
              <a:tblGrid>
                <a:gridCol w="4016375">
                  <a:extLst>
                    <a:ext uri="{9D8B030D-6E8A-4147-A177-3AD203B41FA5}">
                      <a16:colId xmlns:a16="http://schemas.microsoft.com/office/drawing/2014/main" val="110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是内错角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是同旁内角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是内错角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是同位角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5"/>
                  </a:ext>
                </a:extLst>
              </a:tr>
            </a:tbl>
          </a:graphicData>
        </a:graphic>
      </p:graphicFrame>
      <p:grpSp>
        <p:nvGrpSpPr>
          <p:cNvPr id="14880" name="yt_shape_14880_skip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83078" y="2071172"/>
            <a:ext cx="1866816" cy="1821321"/>
            <a:chOff x="0" y="0"/>
            <a:chExt cx="1866816" cy="1821321"/>
          </a:xfrm>
        </p:grpSpPr>
        <p:pic>
          <p:nvPicPr>
            <p:cNvPr id="2" name="yt_image_14880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66816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82" name="yt_shape_14882" descr="{&quot;rangeId&quot;:0,&quot;IgnoreLineSpacing&quot;:1}"/>
            <p:cNvSpPr txBox="1"/>
            <p:nvPr/>
          </p:nvSpPr>
          <p:spPr>
            <a:xfrm>
              <a:off x="323944" y="146132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043D3A4-228D-AD54-3F21-C2BB98886DD3}"/>
              </a:ext>
            </a:extLst>
          </p:cNvPr>
          <p:cNvSpPr txBox="1"/>
          <p:nvPr/>
        </p:nvSpPr>
        <p:spPr>
          <a:xfrm>
            <a:off x="4945789" y="15450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5" name="yt_shape_1488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同位角有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内错角有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同旁内角有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ced3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889" name="yt_shape_14889"/>
          <p:cNvSpPr txBox="1"/>
          <p:nvPr/>
        </p:nvSpPr>
        <p:spPr>
          <a:xfrm>
            <a:off x="540000" y="401035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86" name="yt_shape_14886" title="H_153.4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1697" y="2011799"/>
            <a:ext cx="1748604" cy="1948194"/>
            <a:chOff x="0" y="0"/>
            <a:chExt cx="1748604" cy="1948194"/>
          </a:xfrm>
        </p:grpSpPr>
        <p:pic>
          <p:nvPicPr>
            <p:cNvPr id="2" name="yt_image_1488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8604" cy="15521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88" name="yt_shape_14888" descr="{&quot;rangeId&quot;:0,&quot;IgnoreLineSpacing&quot;:1}"/>
            <p:cNvSpPr txBox="1"/>
            <p:nvPr/>
          </p:nvSpPr>
          <p:spPr>
            <a:xfrm>
              <a:off x="264838" y="158819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B3CC3BF-8286-60E4-FD0B-33A43C8D6C2E}"/>
              </a:ext>
            </a:extLst>
          </p:cNvPr>
          <p:cNvSpPr txBox="1"/>
          <p:nvPr/>
        </p:nvSpPr>
        <p:spPr>
          <a:xfrm>
            <a:off x="166930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0" name="yt_shape_14890"/>
          <p:cNvSpPr txBox="1"/>
          <p:nvPr/>
        </p:nvSpPr>
        <p:spPr>
          <a:xfrm>
            <a:off x="540000" y="900000"/>
            <a:ext cx="62324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一题多设问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分析图形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并填空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891" name="yt_image_14891" title="H_99.7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5692" y="1531667"/>
            <a:ext cx="2200615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93" name="yt_shape_14893"/>
          <p:cNvSpPr txBox="1"/>
          <p:nvPr/>
        </p:nvSpPr>
        <p:spPr>
          <a:xfrm>
            <a:off x="540119" y="2848619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是同位角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它们是直线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d535,isEnd"/>
              </a:rPr>
              <a:t>所截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形成的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是同旁内角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它们是直线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d361,isEnd"/>
              </a:rPr>
              <a:t>所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截形成的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它们是直线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f4e0,isEnd"/>
              </a:rPr>
              <a:t>所截形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207A73-9D7F-4D76-0E3B-8AB9AD4A0091}"/>
              </a:ext>
            </a:extLst>
          </p:cNvPr>
          <p:cNvSpPr txBox="1"/>
          <p:nvPr/>
        </p:nvSpPr>
        <p:spPr>
          <a:xfrm>
            <a:off x="6234958" y="2801813"/>
            <a:ext cx="980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A3AF0FF-8F56-8D9E-62B9-25F15E432404}"/>
              </a:ext>
            </a:extLst>
          </p:cNvPr>
          <p:cNvSpPr txBox="1"/>
          <p:nvPr/>
        </p:nvSpPr>
        <p:spPr>
          <a:xfrm>
            <a:off x="7790707" y="2801813"/>
            <a:ext cx="997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FED994-BA7C-D29E-5F59-3D79D5387098}"/>
              </a:ext>
            </a:extLst>
          </p:cNvPr>
          <p:cNvSpPr txBox="1"/>
          <p:nvPr/>
        </p:nvSpPr>
        <p:spPr>
          <a:xfrm>
            <a:off x="10011621" y="2801813"/>
            <a:ext cx="1015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39237FF-B92B-2969-0F1F-79DB82B14AE9}"/>
              </a:ext>
            </a:extLst>
          </p:cNvPr>
          <p:cNvSpPr txBox="1"/>
          <p:nvPr/>
        </p:nvSpPr>
        <p:spPr>
          <a:xfrm>
            <a:off x="6558807" y="3752789"/>
            <a:ext cx="1015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1BC848-F47E-5C31-B5DF-0B1571F9A2CF}"/>
              </a:ext>
            </a:extLst>
          </p:cNvPr>
          <p:cNvSpPr txBox="1"/>
          <p:nvPr/>
        </p:nvSpPr>
        <p:spPr>
          <a:xfrm>
            <a:off x="8149482" y="3752789"/>
            <a:ext cx="980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04729B-2FA1-A0C9-C4B4-881280A25158}"/>
              </a:ext>
            </a:extLst>
          </p:cNvPr>
          <p:cNvSpPr txBox="1"/>
          <p:nvPr/>
        </p:nvSpPr>
        <p:spPr>
          <a:xfrm>
            <a:off x="10352932" y="3752789"/>
            <a:ext cx="1015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B466994-DC4F-27D4-F2C1-E13FCF2E64D8}"/>
              </a:ext>
            </a:extLst>
          </p:cNvPr>
          <p:cNvSpPr txBox="1"/>
          <p:nvPr/>
        </p:nvSpPr>
        <p:spPr>
          <a:xfrm>
            <a:off x="3040908" y="470376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内错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BE2587-FDE7-EEBB-941C-E34AE79757B8}"/>
              </a:ext>
            </a:extLst>
          </p:cNvPr>
          <p:cNvSpPr txBox="1"/>
          <p:nvPr/>
        </p:nvSpPr>
        <p:spPr>
          <a:xfrm>
            <a:off x="6441333" y="4703765"/>
            <a:ext cx="92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55060A8-F4A2-D742-73B1-F618D37B39AF}"/>
              </a:ext>
            </a:extLst>
          </p:cNvPr>
          <p:cNvSpPr txBox="1"/>
          <p:nvPr/>
        </p:nvSpPr>
        <p:spPr>
          <a:xfrm>
            <a:off x="7839921" y="4703765"/>
            <a:ext cx="93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827E269-84FF-D942-783C-D6F8FBFFCF4F}"/>
              </a:ext>
            </a:extLst>
          </p:cNvPr>
          <p:cNvSpPr txBox="1"/>
          <p:nvPr/>
        </p:nvSpPr>
        <p:spPr>
          <a:xfrm>
            <a:off x="9865571" y="4703765"/>
            <a:ext cx="90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6" name="yt_shape_14896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1c5a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分别有多少对同位角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同旁内角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并表示出来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897" name="yt_image_14897" title="H_103.2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3263" y="2011799"/>
            <a:ext cx="1865473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99" name="yt_shape_14899"/>
          <p:cNvSpPr txBox="1"/>
          <p:nvPr/>
        </p:nvSpPr>
        <p:spPr>
          <a:xfrm>
            <a:off x="540119" y="3373319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同位角有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内错角有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同旁内角有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分别为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9d3f3"/>
              </a:rPr>
              <a:t> </a:t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974926-00B9-677E-5CB0-4FF713F10BAA}"/>
              </a:ext>
            </a:extLst>
          </p:cNvPr>
          <p:cNvSpPr txBox="1"/>
          <p:nvPr/>
        </p:nvSpPr>
        <p:spPr>
          <a:xfrm>
            <a:off x="450108" y="3326513"/>
            <a:ext cx="10160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同位角有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A56F48-6AF6-D98F-D1F7-766B5DE2247C}"/>
              </a:ext>
            </a:extLst>
          </p:cNvPr>
          <p:cNvSpPr txBox="1"/>
          <p:nvPr/>
        </p:nvSpPr>
        <p:spPr>
          <a:xfrm>
            <a:off x="450108" y="3802001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内错角有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6E92C3-C2E2-0EE2-98D3-9D1B07BBB649}"/>
              </a:ext>
            </a:extLst>
          </p:cNvPr>
          <p:cNvSpPr txBox="1"/>
          <p:nvPr/>
        </p:nvSpPr>
        <p:spPr>
          <a:xfrm>
            <a:off x="450108" y="4277489"/>
            <a:ext cx="11281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同旁内角有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9d3f3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DD3B68-08D6-1346-C736-9C962119F971}"/>
              </a:ext>
            </a:extLst>
          </p:cNvPr>
          <p:cNvSpPr txBox="1"/>
          <p:nvPr/>
        </p:nvSpPr>
        <p:spPr>
          <a:xfrm>
            <a:off x="450108" y="4752977"/>
            <a:ext cx="72285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1" name="yt_shape_14901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900" name="yt_image_14900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59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03" name="yt_shape_14903"/>
          <p:cNvSpPr txBox="1"/>
          <p:nvPr/>
        </p:nvSpPr>
        <p:spPr>
          <a:xfrm>
            <a:off x="540000" y="1546795"/>
            <a:ext cx="97719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阅读材料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九树成行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观察下面表格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并阅读相关文字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904" name="yt_table_14904" title="H_304.3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459336"/>
              </p:ext>
            </p:extLst>
          </p:nvPr>
        </p:nvGraphicFramePr>
        <p:xfrm>
          <a:off x="540000" y="2178462"/>
          <a:ext cx="11111997" cy="386486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2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87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15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115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575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示意图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750" b="0" i="0" u="none">
                          <a:solidFill>
                            <a:srgbClr val="1EE3CF"/>
                          </a:solidFill>
                          <a:effectLst/>
                          <a:latin typeface="Times New Roman" pitchFamily="28"/>
                          <a:ea typeface="Times New Roman" pitchFamily="28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</a:t>
                      </a:r>
                      <a:r>
                        <a:rPr lang="en-US" altLang="zh-CN" sz="2100" b="0" i="0" u="none">
                          <a:solidFill>
                            <a:srgbClr val="1EE3CF"/>
                          </a:solidFill>
                          <a:effectLst/>
                          <a:latin typeface="Times New Roman" pitchFamily="21"/>
                          <a:ea typeface="宋体" pitchFamily="21"/>
                          <a:sym typeface="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800" b="0" i="0" u="none">
                          <a:solidFill>
                            <a:srgbClr val="1EE3CF"/>
                          </a:solidFill>
                          <a:effectLst/>
                          <a:latin typeface="Times New Roman" pitchFamily="28"/>
                          <a:ea typeface="Times New Roman" pitchFamily="28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</a:t>
                      </a:r>
                      <a:r>
                        <a:rPr lang="en-US" altLang="zh-CN" sz="2100" b="0" i="0" u="none">
                          <a:solidFill>
                            <a:srgbClr val="1EE3CF"/>
                          </a:solidFill>
                          <a:effectLst/>
                          <a:latin typeface="Times New Roman" pitchFamily="21"/>
                          <a:ea typeface="宋体" pitchFamily="21"/>
                          <a:sym typeface="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750" b="0" i="0" u="none">
                          <a:solidFill>
                            <a:srgbClr val="1EE3CF"/>
                          </a:solidFill>
                          <a:effectLst/>
                          <a:latin typeface="Times New Roman" pitchFamily="28"/>
                          <a:ea typeface="Times New Roman" pitchFamily="28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</a:t>
                      </a:r>
                      <a:r>
                        <a:rPr lang="en-US" altLang="zh-CN" sz="2000" b="0" i="0" u="none">
                          <a:solidFill>
                            <a:srgbClr val="1EE3CF"/>
                          </a:solidFill>
                          <a:effectLst/>
                          <a:latin typeface="Times New Roman" pitchFamily="20"/>
                          <a:ea typeface="宋体" pitchFamily="20"/>
                          <a:sym typeface="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相交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情况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条直线与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2_bf751"/>
                        </a:rPr>
                        <a:t>条互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7_075da"/>
                        </a:rPr>
                        <a:t>不相交的直线相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交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条直线与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2_697dc"/>
                        </a:rPr>
                        <a:t>条互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7_3381e"/>
                        </a:rPr>
                        <a:t>不相交的直线相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交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条直线与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2_be4cc"/>
                        </a:rPr>
                        <a:t>条互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7_78182"/>
                        </a:rPr>
                        <a:t>不相交的直线相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交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同位角对数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内错角对数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同旁内角对数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3" name="yt_shape_1722071060727">
            <a:extLst>
              <a:ext uri="{FF2B5EF4-FFF2-40B4-BE49-F238E27FC236}">
                <a16:creationId xmlns:a16="http://schemas.microsoft.com/office/drawing/2014/main" id="{DB9A3CCD-47AC-85E3-7E55-AED4F8C61A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977" y="2319789"/>
            <a:ext cx="611377" cy="363521"/>
          </a:xfrm>
          <a:prstGeom prst="rect">
            <a:avLst/>
          </a:prstGeom>
        </p:spPr>
      </p:pic>
      <p:pic>
        <p:nvPicPr>
          <p:cNvPr id="5" name="yt_shape_1722071060775">
            <a:extLst>
              <a:ext uri="{FF2B5EF4-FFF2-40B4-BE49-F238E27FC236}">
                <a16:creationId xmlns:a16="http://schemas.microsoft.com/office/drawing/2014/main" id="{CF088B3C-5973-264D-7FC7-CE5059A317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773" y="2316950"/>
            <a:ext cx="612967" cy="369200"/>
          </a:xfrm>
          <a:prstGeom prst="rect">
            <a:avLst/>
          </a:prstGeom>
        </p:spPr>
      </p:pic>
      <p:pic>
        <p:nvPicPr>
          <p:cNvPr id="7" name="yt_shape_1722071060823">
            <a:extLst>
              <a:ext uri="{FF2B5EF4-FFF2-40B4-BE49-F238E27FC236}">
                <a16:creationId xmlns:a16="http://schemas.microsoft.com/office/drawing/2014/main" id="{FA65E47A-B91D-CAEA-4185-EC3C0223130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323" y="2319559"/>
            <a:ext cx="608202" cy="36398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8" name="yt_shape_14908"/>
          <p:cNvSpPr txBox="1"/>
          <p:nvPr/>
        </p:nvSpPr>
        <p:spPr>
          <a:xfrm>
            <a:off x="540119" y="192813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条互不相交的直线相交产生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7fd4,isEnd"/>
              </a:rPr>
              <a:t>对同位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对内错角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解决下面的问题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三条直线两两相交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不交于同一点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可构成同位角的对数是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graphicFrame>
        <p:nvGraphicFramePr>
          <p:cNvPr id="14911" name="yt_table_149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02592"/>
              </p:ext>
            </p:extLst>
          </p:nvPr>
        </p:nvGraphicFramePr>
        <p:xfrm>
          <a:off x="540056" y="3846176"/>
          <a:ext cx="40659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107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10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18102D7-78CD-4007-0940-6D731A164A06}"/>
              </a:ext>
            </a:extLst>
          </p:cNvPr>
          <p:cNvSpPr txBox="1"/>
          <p:nvPr/>
        </p:nvSpPr>
        <p:spPr>
          <a:xfrm>
            <a:off x="8108207" y="1881329"/>
            <a:ext cx="2199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C09CA7-E8F1-4016-A153-DE9331DD736A}"/>
              </a:ext>
            </a:extLst>
          </p:cNvPr>
          <p:cNvSpPr txBox="1"/>
          <p:nvPr/>
        </p:nvSpPr>
        <p:spPr>
          <a:xfrm>
            <a:off x="1412133" y="2356817"/>
            <a:ext cx="1999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69263F-A216-B39D-54EB-A1D4DF2FCDE3}"/>
              </a:ext>
            </a:extLst>
          </p:cNvPr>
          <p:cNvSpPr txBox="1"/>
          <p:nvPr/>
        </p:nvSpPr>
        <p:spPr>
          <a:xfrm>
            <a:off x="9289307" y="3307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906" name="yt_shape_14906"/>
          <p:cNvSpPr txBox="1"/>
          <p:nvPr/>
        </p:nvSpPr>
        <p:spPr>
          <a:xfrm>
            <a:off x="570977" y="903577"/>
            <a:ext cx="2769989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则由上述规律可知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907" name="yt_shape_14907"/>
          <p:cNvSpPr txBox="1"/>
          <p:nvPr/>
        </p:nvSpPr>
        <p:spPr>
          <a:xfrm>
            <a:off x="570977" y="1366401"/>
            <a:ext cx="106182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条线与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条互不相交的直线相交产生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对同位角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对内错角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4E4534-BE7F-CA51-CFC9-3C2BA4E0972C}"/>
              </a:ext>
            </a:extLst>
          </p:cNvPr>
          <p:cNvSpPr txBox="1"/>
          <p:nvPr/>
        </p:nvSpPr>
        <p:spPr>
          <a:xfrm>
            <a:off x="6424566" y="131959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F0D35A-9565-C284-7238-4D290B99254E}"/>
              </a:ext>
            </a:extLst>
          </p:cNvPr>
          <p:cNvSpPr txBox="1"/>
          <p:nvPr/>
        </p:nvSpPr>
        <p:spPr>
          <a:xfrm>
            <a:off x="8862966" y="131959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4" name="yt_shape_14914"/>
          <p:cNvSpPr txBox="1"/>
          <p:nvPr/>
        </p:nvSpPr>
        <p:spPr>
          <a:xfrm>
            <a:off x="540000" y="90000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4913" name="yt_image_1491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76831"/>
            <a:ext cx="1267142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16" name="yt_shape_14916"/>
          <p:cNvSpPr txBox="1"/>
          <p:nvPr/>
        </p:nvSpPr>
        <p:spPr>
          <a:xfrm>
            <a:off x="1175816" y="1350999"/>
            <a:ext cx="9840368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同位角、内错角及同旁内角都是指两个角的位置关系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而不是大小关系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9" name="yt_shape_14819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818" name="yt_image_14818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21" name="yt_shape_14821"/>
          <p:cNvSpPr txBox="1"/>
          <p:nvPr/>
        </p:nvSpPr>
        <p:spPr>
          <a:xfrm>
            <a:off x="540000" y="1603297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同位角</a:t>
            </a:r>
          </a:p>
        </p:txBody>
      </p:sp>
      <p:sp>
        <p:nvSpPr>
          <p:cNvPr id="14822" name="yt_shape_14822"/>
          <p:cNvSpPr txBox="1"/>
          <p:nvPr/>
        </p:nvSpPr>
        <p:spPr>
          <a:xfrm>
            <a:off x="540119" y="21028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海南省中考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de14c"/>
              </a:rPr>
              <a:t>是同位角的角是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24" name="yt_table_1482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7030059"/>
              </p:ext>
            </p:extLst>
          </p:nvPr>
        </p:nvGraphicFramePr>
        <p:xfrm>
          <a:off x="540056" y="3062297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105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06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06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10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7"/>
                  </a:ext>
                </a:extLst>
              </a:tr>
            </a:tbl>
          </a:graphicData>
        </a:graphic>
      </p:graphicFrame>
      <p:pic>
        <p:nvPicPr>
          <p:cNvPr id="14823" name="yt_image_14823_skip" title="H_91.9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0117" y="3062297"/>
            <a:ext cx="1859776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1060327">
            <a:extLst>
              <a:ext uri="{FF2B5EF4-FFF2-40B4-BE49-F238E27FC236}">
                <a16:creationId xmlns:a16="http://schemas.microsoft.com/office/drawing/2014/main" id="{8A7ED35F-2231-A26F-DDDE-B48A5BB609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3331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410A2E-5541-3185-AD6F-AAB49DCCA08E}"/>
              </a:ext>
            </a:extLst>
          </p:cNvPr>
          <p:cNvSpPr txBox="1"/>
          <p:nvPr/>
        </p:nvSpPr>
        <p:spPr>
          <a:xfrm>
            <a:off x="1059708" y="25315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6" name="yt_shape_14826"/>
          <p:cNvSpPr txBox="1"/>
          <p:nvPr/>
        </p:nvSpPr>
        <p:spPr>
          <a:xfrm>
            <a:off x="540000" y="900000"/>
            <a:ext cx="101309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厦门市同安区期末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不是同位角的是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827" name="yt_image_14827" title="H_107.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31667"/>
            <a:ext cx="4644747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29" name="yt_shape_14829"/>
          <p:cNvSpPr txBox="1"/>
          <p:nvPr/>
        </p:nvSpPr>
        <p:spPr>
          <a:xfrm>
            <a:off x="540120" y="294232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BF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8ea2,isEnd"/>
              </a:rPr>
              <a:t>所截而成的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同位角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830" name="yt_image_14830" title="H_108.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968" y="4037644"/>
            <a:ext cx="1390062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1769265-9961-7D3B-BE5F-F96496256E89}"/>
              </a:ext>
            </a:extLst>
          </p:cNvPr>
          <p:cNvSpPr txBox="1"/>
          <p:nvPr/>
        </p:nvSpPr>
        <p:spPr>
          <a:xfrm>
            <a:off x="96701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F1DF7E-3D8D-15EE-4C58-B13CCB8E9F76}"/>
              </a:ext>
            </a:extLst>
          </p:cNvPr>
          <p:cNvSpPr txBox="1"/>
          <p:nvPr/>
        </p:nvSpPr>
        <p:spPr>
          <a:xfrm>
            <a:off x="3191722" y="2895519"/>
            <a:ext cx="1592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CAF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1E9198-F26A-1ECC-CEE8-D03F8AE03EBB}"/>
              </a:ext>
            </a:extLst>
          </p:cNvPr>
          <p:cNvSpPr txBox="1"/>
          <p:nvPr/>
        </p:nvSpPr>
        <p:spPr>
          <a:xfrm>
            <a:off x="7539883" y="2895519"/>
            <a:ext cx="997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2" name="yt_shape_14832"/>
          <p:cNvSpPr txBox="1"/>
          <p:nvPr/>
        </p:nvSpPr>
        <p:spPr>
          <a:xfrm>
            <a:off x="540000" y="900000"/>
            <a:ext cx="251992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内错角</a:t>
            </a:r>
          </a:p>
        </p:txBody>
      </p:sp>
      <p:sp>
        <p:nvSpPr>
          <p:cNvPr id="14833" name="yt_shape_14833"/>
          <p:cNvSpPr txBox="1"/>
          <p:nvPr/>
        </p:nvSpPr>
        <p:spPr>
          <a:xfrm>
            <a:off x="540000" y="1399565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是内错角的是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834" name="yt_image_14834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31232"/>
            <a:ext cx="4744886" cy="93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36" name="yt_shape_14836"/>
          <p:cNvSpPr txBox="1"/>
          <p:nvPr/>
        </p:nvSpPr>
        <p:spPr>
          <a:xfrm>
            <a:off x="540000" y="3013359"/>
            <a:ext cx="75148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百色市中考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是内错角的是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40" name="yt_table_1484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765856"/>
              </p:ext>
            </p:extLst>
          </p:nvPr>
        </p:nvGraphicFramePr>
        <p:xfrm>
          <a:off x="540056" y="3492662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106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06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06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10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8"/>
                  </a:ext>
                </a:extLst>
              </a:tr>
            </a:tbl>
          </a:graphicData>
        </a:graphic>
      </p:graphicFrame>
      <p:grpSp>
        <p:nvGrpSpPr>
          <p:cNvPr id="14837" name="yt_shape_14837_skip" title="H_158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75326" y="3492662"/>
            <a:ext cx="1574503" cy="2008773"/>
            <a:chOff x="0" y="0"/>
            <a:chExt cx="1574503" cy="2008773"/>
          </a:xfrm>
        </p:grpSpPr>
        <p:pic>
          <p:nvPicPr>
            <p:cNvPr id="2" name="yt_image_1483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74503" cy="1612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39" name="yt_shape_14839" descr="{&quot;rangeId&quot;:0,&quot;IgnoreLineSpacing&quot;:1}"/>
            <p:cNvSpPr txBox="1"/>
            <p:nvPr/>
          </p:nvSpPr>
          <p:spPr>
            <a:xfrm>
              <a:off x="253970" y="164877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pic>
        <p:nvPicPr>
          <p:cNvPr id="4" name="yt_shape_1722071060402">
            <a:extLst>
              <a:ext uri="{FF2B5EF4-FFF2-40B4-BE49-F238E27FC236}">
                <a16:creationId xmlns:a16="http://schemas.microsoft.com/office/drawing/2014/main" id="{ACF75048-A9B3-F113-738A-F90CA92D9F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E8E8E88-593F-B7EB-4C64-4CB7AA438B5B}"/>
              </a:ext>
            </a:extLst>
          </p:cNvPr>
          <p:cNvSpPr txBox="1"/>
          <p:nvPr/>
        </p:nvSpPr>
        <p:spPr>
          <a:xfrm>
            <a:off x="63173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C908A54-1110-DADE-4ED3-85667978813E}"/>
              </a:ext>
            </a:extLst>
          </p:cNvPr>
          <p:cNvSpPr txBox="1"/>
          <p:nvPr/>
        </p:nvSpPr>
        <p:spPr>
          <a:xfrm>
            <a:off x="7079389" y="29665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2" name="yt_shape_14842"/>
          <p:cNvSpPr txBox="1"/>
          <p:nvPr/>
        </p:nvSpPr>
        <p:spPr>
          <a:xfrm>
            <a:off x="540000" y="900000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4846" name="yt_shape_14846"/>
          <p:cNvSpPr txBox="1"/>
          <p:nvPr/>
        </p:nvSpPr>
        <p:spPr>
          <a:xfrm>
            <a:off x="540000" y="312454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43" name="yt_shape_14843" title="H_121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74834" y="1531667"/>
            <a:ext cx="2042330" cy="1542429"/>
            <a:chOff x="0" y="0"/>
            <a:chExt cx="2042330" cy="1542429"/>
          </a:xfrm>
        </p:grpSpPr>
        <p:pic>
          <p:nvPicPr>
            <p:cNvPr id="2" name="yt_image_1484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42330" cy="1146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45" name="yt_shape_14845" descr="{&quot;rangeId&quot;:0,&quot;IgnoreLineSpacing&quot;:1}"/>
            <p:cNvSpPr txBox="1"/>
            <p:nvPr/>
          </p:nvSpPr>
          <p:spPr>
            <a:xfrm>
              <a:off x="487884" y="11824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14847" name="yt_shape_14847"/>
          <p:cNvSpPr txBox="1"/>
          <p:nvPr/>
        </p:nvSpPr>
        <p:spPr>
          <a:xfrm>
            <a:off x="540000" y="3497984"/>
            <a:ext cx="108891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所截形成的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848" name="yt_shape_14848"/>
          <p:cNvSpPr txBox="1"/>
          <p:nvPr/>
        </p:nvSpPr>
        <p:spPr>
          <a:xfrm>
            <a:off x="540000" y="3977287"/>
            <a:ext cx="107353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所截形成的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C0D41E-9C46-9185-0689-02A7352FDA37}"/>
              </a:ext>
            </a:extLst>
          </p:cNvPr>
          <p:cNvSpPr txBox="1"/>
          <p:nvPr/>
        </p:nvSpPr>
        <p:spPr>
          <a:xfrm>
            <a:off x="3698014" y="3451178"/>
            <a:ext cx="956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EED577E-7791-C87E-F7BC-FFA32AF4227D}"/>
              </a:ext>
            </a:extLst>
          </p:cNvPr>
          <p:cNvSpPr txBox="1"/>
          <p:nvPr/>
        </p:nvSpPr>
        <p:spPr>
          <a:xfrm>
            <a:off x="5131527" y="3451178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313374-3B97-A8D1-DFCE-D77B9ED63F06}"/>
              </a:ext>
            </a:extLst>
          </p:cNvPr>
          <p:cNvSpPr txBox="1"/>
          <p:nvPr/>
        </p:nvSpPr>
        <p:spPr>
          <a:xfrm>
            <a:off x="7122251" y="3451178"/>
            <a:ext cx="938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DEC645-5D28-5022-4A48-67586D317BE0}"/>
              </a:ext>
            </a:extLst>
          </p:cNvPr>
          <p:cNvSpPr txBox="1"/>
          <p:nvPr/>
        </p:nvSpPr>
        <p:spPr>
          <a:xfrm>
            <a:off x="9709876" y="3451178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内错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26E9104-8B02-E125-FE7E-F9204C1B9567}"/>
              </a:ext>
            </a:extLst>
          </p:cNvPr>
          <p:cNvSpPr txBox="1"/>
          <p:nvPr/>
        </p:nvSpPr>
        <p:spPr>
          <a:xfrm>
            <a:off x="3698014" y="3930481"/>
            <a:ext cx="938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96FB455-243C-18E7-23CA-E7BC096B09EC}"/>
              </a:ext>
            </a:extLst>
          </p:cNvPr>
          <p:cNvSpPr txBox="1"/>
          <p:nvPr/>
        </p:nvSpPr>
        <p:spPr>
          <a:xfrm>
            <a:off x="5114064" y="3930481"/>
            <a:ext cx="921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31F0D48-B9F3-2AB2-25E1-E1E428F80AFA}"/>
              </a:ext>
            </a:extLst>
          </p:cNvPr>
          <p:cNvSpPr txBox="1"/>
          <p:nvPr/>
        </p:nvSpPr>
        <p:spPr>
          <a:xfrm>
            <a:off x="7122251" y="3930481"/>
            <a:ext cx="938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4AC2C31-BA70-C8D6-869E-7941144C1E45}"/>
              </a:ext>
            </a:extLst>
          </p:cNvPr>
          <p:cNvSpPr txBox="1"/>
          <p:nvPr/>
        </p:nvSpPr>
        <p:spPr>
          <a:xfrm>
            <a:off x="9709876" y="3930481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内错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9" name="yt_shape_14849"/>
          <p:cNvSpPr txBox="1"/>
          <p:nvPr/>
        </p:nvSpPr>
        <p:spPr>
          <a:xfrm>
            <a:off x="540000" y="900000"/>
            <a:ext cx="85616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的内错角是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853" name="yt_shape_14853"/>
          <p:cNvSpPr txBox="1"/>
          <p:nvPr/>
        </p:nvSpPr>
        <p:spPr>
          <a:xfrm>
            <a:off x="540000" y="358507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50" name="yt_shape_14850" title="H_157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9738" y="1531667"/>
            <a:ext cx="1612522" cy="2003058"/>
            <a:chOff x="0" y="0"/>
            <a:chExt cx="1612522" cy="2003058"/>
          </a:xfrm>
        </p:grpSpPr>
        <p:pic>
          <p:nvPicPr>
            <p:cNvPr id="2" name="yt_image_1485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2522" cy="160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52" name="yt_shape_14852" descr="{&quot;rangeId&quot;:0,&quot;IgnoreLineSpacing&quot;:1}"/>
            <p:cNvSpPr txBox="1"/>
            <p:nvPr/>
          </p:nvSpPr>
          <p:spPr>
            <a:xfrm>
              <a:off x="272980" y="164305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02878BD-6422-3E27-876D-DE681E2A36FD}"/>
              </a:ext>
            </a:extLst>
          </p:cNvPr>
          <p:cNvSpPr txBox="1"/>
          <p:nvPr/>
        </p:nvSpPr>
        <p:spPr>
          <a:xfrm>
            <a:off x="5555389" y="853194"/>
            <a:ext cx="1477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21F53C-39EB-7CA8-C4A9-BD018F50F975}"/>
              </a:ext>
            </a:extLst>
          </p:cNvPr>
          <p:cNvSpPr txBox="1"/>
          <p:nvPr/>
        </p:nvSpPr>
        <p:spPr>
          <a:xfrm>
            <a:off x="7461976" y="853194"/>
            <a:ext cx="1494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4" name="yt_shape_14854"/>
          <p:cNvSpPr txBox="1"/>
          <p:nvPr/>
        </p:nvSpPr>
        <p:spPr>
          <a:xfrm>
            <a:off x="540000" y="900000"/>
            <a:ext cx="2827697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同旁内角</a:t>
            </a:r>
          </a:p>
        </p:txBody>
      </p:sp>
      <p:sp>
        <p:nvSpPr>
          <p:cNvPr id="14855" name="yt_shape_14855"/>
          <p:cNvSpPr txBox="1"/>
          <p:nvPr/>
        </p:nvSpPr>
        <p:spPr>
          <a:xfrm>
            <a:off x="540000" y="1399565"/>
            <a:ext cx="97863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的同旁内角是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59" name="yt_table_1485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5179941"/>
              </p:ext>
            </p:extLst>
          </p:nvPr>
        </p:nvGraphicFramePr>
        <p:xfrm>
          <a:off x="540056" y="1878868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106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06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106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10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9"/>
                  </a:ext>
                </a:extLst>
              </a:tr>
            </a:tbl>
          </a:graphicData>
        </a:graphic>
      </p:graphicFrame>
      <p:grpSp>
        <p:nvGrpSpPr>
          <p:cNvPr id="14856" name="yt_shape_14856_skip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8321" y="1878868"/>
            <a:ext cx="1551504" cy="1909332"/>
            <a:chOff x="0" y="0"/>
            <a:chExt cx="1551504" cy="1909332"/>
          </a:xfrm>
        </p:grpSpPr>
        <p:pic>
          <p:nvPicPr>
            <p:cNvPr id="3" name="yt_image_1485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51504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58" name="yt_shape_14858" descr="{&quot;rangeId&quot;:0,&quot;IgnoreLineSpacing&quot;:1}"/>
            <p:cNvSpPr txBox="1"/>
            <p:nvPr/>
          </p:nvSpPr>
          <p:spPr>
            <a:xfrm>
              <a:off x="242471" y="15493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14861" name="yt_shape_14861"/>
          <p:cNvSpPr txBox="1"/>
          <p:nvPr/>
        </p:nvSpPr>
        <p:spPr>
          <a:xfrm>
            <a:off x="540119" y="383856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温州市鹿城区期末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两只手的食指和大拇指在同一平面内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278a"/>
              </a:rPr>
              <a:t>它们构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成的一对角可以看成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865" name="yt_table_1486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940759"/>
              </p:ext>
            </p:extLst>
          </p:nvPr>
        </p:nvGraphicFramePr>
        <p:xfrm>
          <a:off x="540056" y="4798002"/>
          <a:ext cx="7063423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1071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10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同位角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同旁内角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内错角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对顶角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1"/>
                  </a:ext>
                </a:extLst>
              </a:tr>
            </a:tbl>
          </a:graphicData>
        </a:graphic>
      </p:graphicFrame>
      <p:grpSp>
        <p:nvGrpSpPr>
          <p:cNvPr id="14862" name="yt_shape_14862_skip" title="H_83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33278" y="4798002"/>
            <a:ext cx="1916627" cy="1064655"/>
            <a:chOff x="0" y="0"/>
            <a:chExt cx="1916627" cy="1064655"/>
          </a:xfrm>
        </p:grpSpPr>
        <p:pic>
          <p:nvPicPr>
            <p:cNvPr id="2" name="yt_image_1486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16627" cy="6686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64" name="yt_shape_14864" descr="{&quot;rangeId&quot;:0,&quot;IgnoreLineSpacing&quot;:1}"/>
            <p:cNvSpPr txBox="1"/>
            <p:nvPr/>
          </p:nvSpPr>
          <p:spPr>
            <a:xfrm>
              <a:off x="425032" y="7046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pic>
        <p:nvPicPr>
          <p:cNvPr id="5" name="yt_shape_1722071060516">
            <a:extLst>
              <a:ext uri="{FF2B5EF4-FFF2-40B4-BE49-F238E27FC236}">
                <a16:creationId xmlns:a16="http://schemas.microsoft.com/office/drawing/2014/main" id="{F50F9004-B56E-B751-401A-6D6BF2E2CF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F91A7C0-6617-1F53-79C0-3611E685F35A}"/>
              </a:ext>
            </a:extLst>
          </p:cNvPr>
          <p:cNvSpPr txBox="1"/>
          <p:nvPr/>
        </p:nvSpPr>
        <p:spPr>
          <a:xfrm>
            <a:off x="9328876" y="13527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14EF40-BBE9-BAD5-E5C7-A64C522A7319}"/>
              </a:ext>
            </a:extLst>
          </p:cNvPr>
          <p:cNvSpPr txBox="1"/>
          <p:nvPr/>
        </p:nvSpPr>
        <p:spPr>
          <a:xfrm>
            <a:off x="3802908" y="42672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7" name="yt_shape_14867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d36e,isEnd"/>
              </a:rPr>
              <a:t>所截形成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871" name="yt_shape_14871"/>
          <p:cNvSpPr txBox="1"/>
          <p:nvPr/>
        </p:nvSpPr>
        <p:spPr>
          <a:xfrm>
            <a:off x="540000" y="360419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68" name="yt_shape_14868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2389" y="1995319"/>
            <a:ext cx="1527220" cy="1558431"/>
            <a:chOff x="0" y="0"/>
            <a:chExt cx="1527220" cy="1558431"/>
          </a:xfrm>
        </p:grpSpPr>
        <p:pic>
          <p:nvPicPr>
            <p:cNvPr id="2" name="yt_image_1486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27220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70" name="yt_shape_14870" descr="{&quot;rangeId&quot;:0,&quot;IgnoreLineSpacing&quot;:1}"/>
            <p:cNvSpPr txBox="1"/>
            <p:nvPr/>
          </p:nvSpPr>
          <p:spPr>
            <a:xfrm>
              <a:off x="154146" y="119843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C556E17-3671-C003-AB0F-B212D7776EC4}"/>
              </a:ext>
            </a:extLst>
          </p:cNvPr>
          <p:cNvSpPr txBox="1"/>
          <p:nvPr/>
        </p:nvSpPr>
        <p:spPr>
          <a:xfrm>
            <a:off x="5453908" y="853194"/>
            <a:ext cx="93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B7D4DD-5A9C-A34E-9BD4-A34AD206A389}"/>
              </a:ext>
            </a:extLst>
          </p:cNvPr>
          <p:cNvSpPr txBox="1"/>
          <p:nvPr/>
        </p:nvSpPr>
        <p:spPr>
          <a:xfrm>
            <a:off x="6869957" y="853194"/>
            <a:ext cx="90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30A92A-30D4-C5F2-FE73-D7D887C7D64C}"/>
              </a:ext>
            </a:extLst>
          </p:cNvPr>
          <p:cNvSpPr txBox="1"/>
          <p:nvPr/>
        </p:nvSpPr>
        <p:spPr>
          <a:xfrm>
            <a:off x="8860682" y="853194"/>
            <a:ext cx="921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08F41C9-548E-ABD3-E216-71CF03858D61}"/>
              </a:ext>
            </a:extLst>
          </p:cNvPr>
          <p:cNvSpPr txBox="1"/>
          <p:nvPr/>
        </p:nvSpPr>
        <p:spPr>
          <a:xfrm>
            <a:off x="1059708" y="1328682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同旁内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72" name="yt_shape_14872"/>
          <p:cNvSpPr txBox="1"/>
          <p:nvPr/>
        </p:nvSpPr>
        <p:spPr>
          <a:xfrm>
            <a:off x="540000" y="900000"/>
            <a:ext cx="5905463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对三种角的定义理解不透而漏解</a:t>
            </a:r>
          </a:p>
        </p:txBody>
      </p:sp>
      <p:sp>
        <p:nvSpPr>
          <p:cNvPr id="14873" name="yt_shape_14873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的同位角是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的内错角是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f866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的同旁内角是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874" name="yt_image_1487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5186" y="2511364"/>
            <a:ext cx="1661626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1060589">
            <a:extLst>
              <a:ext uri="{FF2B5EF4-FFF2-40B4-BE49-F238E27FC236}">
                <a16:creationId xmlns:a16="http://schemas.microsoft.com/office/drawing/2014/main" id="{6E2A74F4-1E8B-E57C-A0C3-6A8FEA46E9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034"/>
            <a:ext cx="1276542" cy="34436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CBBFE3D-84A6-56AB-357C-365BC6B00462}"/>
              </a:ext>
            </a:extLst>
          </p:cNvPr>
          <p:cNvSpPr txBox="1"/>
          <p:nvPr/>
        </p:nvSpPr>
        <p:spPr>
          <a:xfrm>
            <a:off x="4301193" y="1352759"/>
            <a:ext cx="225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A941E1-116C-231E-8D5C-C7B2156E9E46}"/>
              </a:ext>
            </a:extLst>
          </p:cNvPr>
          <p:cNvSpPr txBox="1"/>
          <p:nvPr/>
        </p:nvSpPr>
        <p:spPr>
          <a:xfrm>
            <a:off x="9097029" y="1352759"/>
            <a:ext cx="225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ACFC53-417F-DA47-1C76-5EEA3A4F0CE5}"/>
              </a:ext>
            </a:extLst>
          </p:cNvPr>
          <p:cNvSpPr txBox="1"/>
          <p:nvPr/>
        </p:nvSpPr>
        <p:spPr>
          <a:xfrm>
            <a:off x="3169496" y="1828247"/>
            <a:ext cx="3629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1403</Words>
  <Application>Microsoft Office PowerPoint</Application>
  <PresentationFormat>宽屏</PresentationFormat>
  <Paragraphs>167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2024-07-27T14:32:36Z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