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7" r:id="rId5"/>
    <p:sldId id="368" r:id="rId6"/>
    <p:sldId id="369" r:id="rId7"/>
    <p:sldId id="373" r:id="rId8"/>
    <p:sldId id="374" r:id="rId9"/>
    <p:sldId id="376" r:id="rId10"/>
    <p:sldId id="381" r:id="rId11"/>
    <p:sldId id="385" r:id="rId12"/>
    <p:sldId id="387" r:id="rId13"/>
    <p:sldId id="389" r:id="rId14"/>
    <p:sldId id="397" r:id="rId15"/>
    <p:sldId id="391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1" d="100"/>
          <a:sy n="51" d="100"/>
        </p:scale>
        <p:origin x="64" y="7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50" name="yt_shape_13050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049" name="yt_image_13049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52" name="yt_shape_13052"/>
          <p:cNvSpPr txBox="1"/>
          <p:nvPr/>
        </p:nvSpPr>
        <p:spPr>
          <a:xfrm>
            <a:off x="540119" y="1597583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添括号法则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所添括号前面是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括到括号里的各项都不改变正负号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e11e7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＝＋（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</a:t>
            </a:r>
            <a:r>
              <a:rPr sz="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所添括号前面是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括到括号里的各项都改变正负号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f7905,isEnd"/>
              </a:rPr>
              <a:t>＝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D503A2C-7C84-1133-800B-7DD3D033874E}"/>
              </a:ext>
            </a:extLst>
          </p:cNvPr>
          <p:cNvSpPr txBox="1"/>
          <p:nvPr/>
        </p:nvSpPr>
        <p:spPr>
          <a:xfrm>
            <a:off x="2021733" y="2501753"/>
            <a:ext cx="1772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D3B7D9D-FFEF-F254-1963-26242C3C539F}"/>
              </a:ext>
            </a:extLst>
          </p:cNvPr>
          <p:cNvSpPr txBox="1"/>
          <p:nvPr/>
        </p:nvSpPr>
        <p:spPr>
          <a:xfrm>
            <a:off x="1669308" y="3452729"/>
            <a:ext cx="21247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12" name="yt_shape_13112"/>
          <p:cNvSpPr txBox="1"/>
          <p:nvPr/>
        </p:nvSpPr>
        <p:spPr>
          <a:xfrm>
            <a:off x="540119" y="1473047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使最高次项系数变为正数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使二次项系数变成正数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把奇次项放在前面是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号的括号里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其余的项放在前面是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2b893"/>
              </a:rPr>
              <a:t>号的括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号里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9833C64-C216-5604-58BA-BFDE7D09D078}"/>
              </a:ext>
            </a:extLst>
          </p:cNvPr>
          <p:cNvSpPr txBox="1"/>
          <p:nvPr/>
        </p:nvSpPr>
        <p:spPr>
          <a:xfrm>
            <a:off x="450108" y="1901729"/>
            <a:ext cx="58141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C2A87F0-7D23-1899-07B4-10FFAAC20802}"/>
              </a:ext>
            </a:extLst>
          </p:cNvPr>
          <p:cNvSpPr txBox="1"/>
          <p:nvPr/>
        </p:nvSpPr>
        <p:spPr>
          <a:xfrm>
            <a:off x="450108" y="2852705"/>
            <a:ext cx="61189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BD61765-1AA1-3A3E-D901-6E69AFB64240}"/>
              </a:ext>
            </a:extLst>
          </p:cNvPr>
          <p:cNvSpPr txBox="1"/>
          <p:nvPr/>
        </p:nvSpPr>
        <p:spPr>
          <a:xfrm>
            <a:off x="450108" y="4279169"/>
            <a:ext cx="64237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6792E3B-7D4C-79C2-BC26-7D3CF4F6E1FE}"/>
              </a:ext>
            </a:extLst>
          </p:cNvPr>
          <p:cNvSpPr txBox="1"/>
          <p:nvPr/>
        </p:nvSpPr>
        <p:spPr>
          <a:xfrm>
            <a:off x="335360" y="902984"/>
            <a:ext cx="8449644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按下列要求给多项式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添括号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,isEnd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19" name="yt_shape_13119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118" name="yt_image_13118" title="H_50.94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21" name="yt_shape_13121"/>
          <p:cNvSpPr txBox="1"/>
          <p:nvPr/>
        </p:nvSpPr>
        <p:spPr>
          <a:xfrm>
            <a:off x="540120" y="159758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衡阳成章实验中学单元卷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两个正方形的面积分别为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6124b"/>
              </a:rPr>
              <a:t>两阴影部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分的面积分别为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123" name="yt_table_13123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0739177"/>
              </p:ext>
            </p:extLst>
          </p:nvPr>
        </p:nvGraphicFramePr>
        <p:xfrm>
          <a:off x="540056" y="2557018"/>
          <a:ext cx="75050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780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781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782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7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36"/>
                  </a:ext>
                </a:extLst>
              </a:tr>
            </a:tbl>
          </a:graphicData>
        </a:graphic>
      </p:graphicFrame>
      <p:pic>
        <p:nvPicPr>
          <p:cNvPr id="13122" name="yt_image_13122_skip" title="H_82.08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41988" y="2557018"/>
            <a:ext cx="1507827" cy="1042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D5FF3FF-AC0C-E6C5-5433-80341ED02C49}"/>
              </a:ext>
            </a:extLst>
          </p:cNvPr>
          <p:cNvSpPr txBox="1"/>
          <p:nvPr/>
        </p:nvSpPr>
        <p:spPr>
          <a:xfrm>
            <a:off x="7422408" y="202626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26" name="yt_shape_13126"/>
          <p:cNvSpPr txBox="1"/>
          <p:nvPr/>
        </p:nvSpPr>
        <p:spPr>
          <a:xfrm>
            <a:off x="540119" y="900000"/>
            <a:ext cx="5393271" cy="3422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81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</a:rPr>
              <a:t> </a:t>
            </a:r>
          </a:p>
        </p:txBody>
      </p:sp>
      <p:pic>
        <p:nvPicPr>
          <p:cNvPr id="13125" name="yt_image_13125" title="H_29.7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69962" y="949399"/>
            <a:ext cx="5339892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28" name="yt_shape_13128"/>
          <p:cNvSpPr txBox="1"/>
          <p:nvPr/>
        </p:nvSpPr>
        <p:spPr>
          <a:xfrm>
            <a:off x="540119" y="1857728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sym typeface=",isEnd"/>
              </a:rPr>
              <a:t>括号的魅力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观察下列各式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a7f62,isEnd"/>
              </a:rPr>
              <a:t>＋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探索以上四个式子中括号的变化情况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19165,isEnd"/>
              </a:rPr>
              <a:t>，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利用探索出来的规律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解答下面的题目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变式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5B8FAB4-819C-1E5F-6A9C-142E8E99BDA2}"/>
              </a:ext>
            </a:extLst>
          </p:cNvPr>
          <p:cNvSpPr txBox="1"/>
          <p:nvPr/>
        </p:nvSpPr>
        <p:spPr>
          <a:xfrm>
            <a:off x="7695457" y="371287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9A11079-0494-1756-6978-4D66469D8B67}"/>
              </a:ext>
            </a:extLst>
          </p:cNvPr>
          <p:cNvSpPr txBox="1"/>
          <p:nvPr/>
        </p:nvSpPr>
        <p:spPr>
          <a:xfrm>
            <a:off x="5206258" y="418836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38CD9D9-1A31-E125-B9F5-38DA86B5BC88}"/>
              </a:ext>
            </a:extLst>
          </p:cNvPr>
          <p:cNvSpPr txBox="1"/>
          <p:nvPr/>
        </p:nvSpPr>
        <p:spPr>
          <a:xfrm>
            <a:off x="8032007" y="4663850"/>
            <a:ext cx="7783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34" name="yt_shape_13134"/>
          <p:cNvSpPr txBox="1"/>
          <p:nvPr/>
        </p:nvSpPr>
        <p:spPr>
          <a:xfrm>
            <a:off x="540000" y="1487919"/>
            <a:ext cx="5572038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indent="1219047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indent="1219047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indent="1219047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3274817-6E48-0D40-AAE4-1C44A873D4A1}"/>
              </a:ext>
            </a:extLst>
          </p:cNvPr>
          <p:cNvSpPr txBox="1"/>
          <p:nvPr/>
        </p:nvSpPr>
        <p:spPr>
          <a:xfrm>
            <a:off x="449989" y="1441113"/>
            <a:ext cx="5698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C2BC03C-9BC4-3295-F6E7-63A6B1A36F85}"/>
              </a:ext>
            </a:extLst>
          </p:cNvPr>
          <p:cNvSpPr txBox="1"/>
          <p:nvPr/>
        </p:nvSpPr>
        <p:spPr>
          <a:xfrm>
            <a:off x="449989" y="1916601"/>
            <a:ext cx="4326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7D49A92-11B4-8935-35AF-156D17170C0F}"/>
              </a:ext>
            </a:extLst>
          </p:cNvPr>
          <p:cNvSpPr txBox="1"/>
          <p:nvPr/>
        </p:nvSpPr>
        <p:spPr>
          <a:xfrm>
            <a:off x="1669189" y="2392089"/>
            <a:ext cx="4326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6D67491-3597-A691-CB74-549ADB1E83B8}"/>
              </a:ext>
            </a:extLst>
          </p:cNvPr>
          <p:cNvSpPr txBox="1"/>
          <p:nvPr/>
        </p:nvSpPr>
        <p:spPr>
          <a:xfrm>
            <a:off x="1669189" y="2867577"/>
            <a:ext cx="338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0F92291-69B7-76A7-C2E6-C84E6BB5735D}"/>
              </a:ext>
            </a:extLst>
          </p:cNvPr>
          <p:cNvSpPr txBox="1"/>
          <p:nvPr/>
        </p:nvSpPr>
        <p:spPr>
          <a:xfrm>
            <a:off x="1669189" y="3343065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1C5EF4C-9114-56E5-F2E0-A74B3D71AB2C}"/>
              </a:ext>
            </a:extLst>
          </p:cNvPr>
          <p:cNvSpPr txBox="1"/>
          <p:nvPr/>
        </p:nvSpPr>
        <p:spPr>
          <a:xfrm>
            <a:off x="449989" y="896177"/>
            <a:ext cx="9145044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变式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已知</a:t>
            </a:r>
            <a:r>
              <a:rPr kumimoji="0" lang="en-US" altLang="zh-CN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求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的值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,isEnd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35" name="yt_shape_13135"/>
          <p:cNvSpPr txBox="1"/>
          <p:nvPr/>
        </p:nvSpPr>
        <p:spPr>
          <a:xfrm>
            <a:off x="540119" y="900000"/>
            <a:ext cx="11492915" cy="474969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拓展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代数推理类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在多项式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中任意加括号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38ced"/>
              </a:rPr>
              <a:t>加括号后仍只有减法运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然后按给出的运算顺序重新运算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称此为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加算操作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例如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2_72ec2"/>
              </a:rPr>
              <a:t>）－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c68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至少存在一种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加算操作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使其运算结果与原多项式相等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不存在任何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加算操作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使其运算结果与原多项式之和为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所有可能的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加算操作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共有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种不同的运算结果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其中正确的个数是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142" name="yt_table_1314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5199244"/>
              </p:ext>
            </p:extLst>
          </p:nvPr>
        </p:nvGraphicFramePr>
        <p:xfrm>
          <a:off x="540056" y="5646079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784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785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786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7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37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44D65608-93CD-7506-A290-90C84F4D5A11}"/>
              </a:ext>
            </a:extLst>
          </p:cNvPr>
          <p:cNvSpPr txBox="1"/>
          <p:nvPr/>
        </p:nvSpPr>
        <p:spPr>
          <a:xfrm>
            <a:off x="3498108" y="513258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56" name="yt_shape_13056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055" name="yt_image_1305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58" name="yt_shape_13058"/>
          <p:cNvSpPr txBox="1"/>
          <p:nvPr/>
        </p:nvSpPr>
        <p:spPr>
          <a:xfrm>
            <a:off x="540000" y="1603297"/>
            <a:ext cx="313547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添括号法则</a:t>
            </a:r>
          </a:p>
        </p:txBody>
      </p:sp>
      <p:sp>
        <p:nvSpPr>
          <p:cNvPr id="13059" name="yt_shape_13059"/>
          <p:cNvSpPr txBox="1"/>
          <p:nvPr/>
        </p:nvSpPr>
        <p:spPr>
          <a:xfrm>
            <a:off x="540000" y="2102862"/>
            <a:ext cx="431688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15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060" name="yt_table_1306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497650"/>
              </p:ext>
            </p:extLst>
          </p:nvPr>
        </p:nvGraphicFramePr>
        <p:xfrm>
          <a:off x="540056" y="2582165"/>
          <a:ext cx="9509443" cy="950976"/>
        </p:xfrm>
        <a:graphic>
          <a:graphicData uri="http://schemas.openxmlformats.org/drawingml/2006/table">
            <a:tbl>
              <a:tblPr/>
              <a:tblGrid>
                <a:gridCol w="5242243">
                  <a:extLst>
                    <a:ext uri="{9D8B030D-6E8A-4147-A177-3AD203B41FA5}">
                      <a16:colId xmlns:a16="http://schemas.microsoft.com/office/drawing/2014/main" val="10763"/>
                    </a:ext>
                  </a:extLst>
                </a:gridCol>
                <a:gridCol w="4267200">
                  <a:extLst>
                    <a:ext uri="{9D8B030D-6E8A-4147-A177-3AD203B41FA5}">
                      <a16:colId xmlns:a16="http://schemas.microsoft.com/office/drawing/2014/main" val="107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）－（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）－（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）－（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23"/>
                  </a:ext>
                </a:extLst>
              </a:tr>
            </a:tbl>
          </a:graphicData>
        </a:graphic>
      </p:graphicFrame>
      <p:sp>
        <p:nvSpPr>
          <p:cNvPr id="13062" name="yt_shape_13062"/>
          <p:cNvSpPr txBox="1"/>
          <p:nvPr/>
        </p:nvSpPr>
        <p:spPr>
          <a:xfrm>
            <a:off x="540000" y="3583719"/>
            <a:ext cx="520655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下列各等式中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063" name="yt_table_1306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8043908"/>
              </p:ext>
            </p:extLst>
          </p:nvPr>
        </p:nvGraphicFramePr>
        <p:xfrm>
          <a:off x="540056" y="4063022"/>
          <a:ext cx="9250681" cy="950976"/>
        </p:xfrm>
        <a:graphic>
          <a:graphicData uri="http://schemas.openxmlformats.org/drawingml/2006/table">
            <a:tbl>
              <a:tblPr/>
              <a:tblGrid>
                <a:gridCol w="5242243">
                  <a:extLst>
                    <a:ext uri="{9D8B030D-6E8A-4147-A177-3AD203B41FA5}">
                      <a16:colId xmlns:a16="http://schemas.microsoft.com/office/drawing/2014/main" val="10765"/>
                    </a:ext>
                  </a:extLst>
                </a:gridCol>
                <a:gridCol w="4008438">
                  <a:extLst>
                    <a:ext uri="{9D8B030D-6E8A-4147-A177-3AD203B41FA5}">
                      <a16:colId xmlns:a16="http://schemas.microsoft.com/office/drawing/2014/main" val="107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25"/>
                  </a:ext>
                </a:extLst>
              </a:tr>
            </a:tbl>
          </a:graphicData>
        </a:graphic>
      </p:graphicFrame>
      <p:pic>
        <p:nvPicPr>
          <p:cNvPr id="3" name="yt_shape_1722070889920">
            <a:extLst>
              <a:ext uri="{FF2B5EF4-FFF2-40B4-BE49-F238E27FC236}">
                <a16:creationId xmlns:a16="http://schemas.microsoft.com/office/drawing/2014/main" id="{C6AAABE9-16E3-AA8A-28C3-2A15DB5C855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14C0BB7-85DE-AC1A-E26D-354443F31400}"/>
              </a:ext>
            </a:extLst>
          </p:cNvPr>
          <p:cNvSpPr txBox="1"/>
          <p:nvPr/>
        </p:nvSpPr>
        <p:spPr>
          <a:xfrm>
            <a:off x="3912327" y="2056056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EEB4A0D-B553-EE2D-0E00-3C62B88509E7}"/>
              </a:ext>
            </a:extLst>
          </p:cNvPr>
          <p:cNvSpPr txBox="1"/>
          <p:nvPr/>
        </p:nvSpPr>
        <p:spPr>
          <a:xfrm>
            <a:off x="4793389" y="353691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65" name="yt_shape_13065"/>
          <p:cNvSpPr txBox="1"/>
          <p:nvPr/>
        </p:nvSpPr>
        <p:spPr>
          <a:xfrm>
            <a:off x="540119" y="900000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在括号内填入适当的项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zh-CN" altLang="zh-CN" sz="2400" b="0" i="0" u="none" dirty="0">
                <a:solidFill>
                  <a:srgbClr val="293462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</a:t>
            </a:r>
            <a:r>
              <a:rPr sz="13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293462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zh-CN" altLang="zh-CN" sz="2400" b="0" i="0" u="none" dirty="0">
                <a:solidFill>
                  <a:srgbClr val="293462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</a:t>
            </a:r>
            <a:r>
              <a:rPr sz="13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293462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zh-CN" altLang="zh-CN" sz="2400" b="0" i="0" u="none" dirty="0">
                <a:solidFill>
                  <a:srgbClr val="293462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</a:t>
            </a:r>
            <a:r>
              <a:rPr sz="13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293462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293462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293462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zh-CN" altLang="zh-CN" sz="2400" b="0" i="0" u="none" dirty="0">
                <a:solidFill>
                  <a:srgbClr val="293462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293462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zh-CN" altLang="zh-CN" sz="2400" b="0" i="0" u="none" dirty="0">
                <a:solidFill>
                  <a:srgbClr val="293462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9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293462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zh-CN" altLang="zh-CN" sz="2400" b="0" i="0" u="none" dirty="0">
                <a:solidFill>
                  <a:srgbClr val="293462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3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293462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5BEB76A-177E-A979-2CC8-E08D59D5DB49}"/>
              </a:ext>
            </a:extLst>
          </p:cNvPr>
          <p:cNvSpPr txBox="1"/>
          <p:nvPr/>
        </p:nvSpPr>
        <p:spPr>
          <a:xfrm>
            <a:off x="4766521" y="1328682"/>
            <a:ext cx="16199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12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12"/>
                <a:ea typeface="宋体" pitchFamily="1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FB3177F-854B-3D22-339D-F1C635B0FA1E}"/>
              </a:ext>
            </a:extLst>
          </p:cNvPr>
          <p:cNvSpPr txBox="1"/>
          <p:nvPr/>
        </p:nvSpPr>
        <p:spPr>
          <a:xfrm>
            <a:off x="4766521" y="1804170"/>
            <a:ext cx="16199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12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12"/>
                <a:ea typeface="宋体" pitchFamily="1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4B5AAC7-BA9D-02F6-41EC-8034769D0791}"/>
              </a:ext>
            </a:extLst>
          </p:cNvPr>
          <p:cNvSpPr txBox="1"/>
          <p:nvPr/>
        </p:nvSpPr>
        <p:spPr>
          <a:xfrm>
            <a:off x="4429971" y="2279658"/>
            <a:ext cx="11754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12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12"/>
                <a:ea typeface="宋体" pitchFamily="1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C312FB7-8A00-A5A8-989D-D519D8E1FB8A}"/>
              </a:ext>
            </a:extLst>
          </p:cNvPr>
          <p:cNvSpPr txBox="1"/>
          <p:nvPr/>
        </p:nvSpPr>
        <p:spPr>
          <a:xfrm>
            <a:off x="4650633" y="2755146"/>
            <a:ext cx="10849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12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12"/>
                <a:ea typeface="宋体" pitchFamily="1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D635BC7-76D2-8FAA-C003-3B3262D8ECDB}"/>
              </a:ext>
            </a:extLst>
          </p:cNvPr>
          <p:cNvSpPr txBox="1"/>
          <p:nvPr/>
        </p:nvSpPr>
        <p:spPr>
          <a:xfrm>
            <a:off x="4402983" y="3202887"/>
            <a:ext cx="1691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z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12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12"/>
                <a:ea typeface="宋体" pitchFamily="1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8593C39-E307-64A8-42B9-D61A1BDB2238}"/>
              </a:ext>
            </a:extLst>
          </p:cNvPr>
          <p:cNvSpPr txBox="1"/>
          <p:nvPr/>
        </p:nvSpPr>
        <p:spPr>
          <a:xfrm>
            <a:off x="6869957" y="3706122"/>
            <a:ext cx="10674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12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12"/>
                <a:ea typeface="宋体" pitchFamily="1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9A939AB-B4BD-009C-8700-28BF570D2754}"/>
              </a:ext>
            </a:extLst>
          </p:cNvPr>
          <p:cNvSpPr txBox="1"/>
          <p:nvPr/>
        </p:nvSpPr>
        <p:spPr>
          <a:xfrm>
            <a:off x="10033846" y="3706122"/>
            <a:ext cx="78016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lang="en-US" altLang="zh-CN" sz="2400" i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 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1_df6ef"/>
              </a:rPr>
              <a:t> </a:t>
            </a:r>
            <a:b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72" name="yt_shape_13072"/>
          <p:cNvSpPr txBox="1"/>
          <p:nvPr/>
        </p:nvSpPr>
        <p:spPr>
          <a:xfrm>
            <a:off x="540000" y="900000"/>
            <a:ext cx="9808775" cy="42695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按要求把多项式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添上括号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把它放在前面带有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号的括号里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：＋（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把它放在前面带有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号的括号里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：－（－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把后两项放在前面带有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号的括号里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把后三项放在前面带有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号的括号里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C768AFE-AB84-F351-1722-7D593D87ABB7}"/>
              </a:ext>
            </a:extLst>
          </p:cNvPr>
          <p:cNvSpPr txBox="1"/>
          <p:nvPr/>
        </p:nvSpPr>
        <p:spPr>
          <a:xfrm>
            <a:off x="449989" y="1804170"/>
            <a:ext cx="4026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：＋（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DDF55F3-76AF-2F39-94B3-1C17CCE668AE}"/>
              </a:ext>
            </a:extLst>
          </p:cNvPr>
          <p:cNvSpPr txBox="1"/>
          <p:nvPr/>
        </p:nvSpPr>
        <p:spPr>
          <a:xfrm>
            <a:off x="449989" y="2755146"/>
            <a:ext cx="43313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：－（－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FBAA3C8-6D67-3A53-E6B7-D94686BA085E}"/>
              </a:ext>
            </a:extLst>
          </p:cNvPr>
          <p:cNvSpPr txBox="1"/>
          <p:nvPr/>
        </p:nvSpPr>
        <p:spPr>
          <a:xfrm>
            <a:off x="449989" y="3706122"/>
            <a:ext cx="3721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90FC194-A25B-C2A8-3CE0-5853AF86D5D8}"/>
              </a:ext>
            </a:extLst>
          </p:cNvPr>
          <p:cNvSpPr txBox="1"/>
          <p:nvPr/>
        </p:nvSpPr>
        <p:spPr>
          <a:xfrm>
            <a:off x="449989" y="4657098"/>
            <a:ext cx="37217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81" name="yt_shape_13081"/>
          <p:cNvSpPr txBox="1"/>
          <p:nvPr/>
        </p:nvSpPr>
        <p:spPr>
          <a:xfrm>
            <a:off x="540000" y="900000"/>
            <a:ext cx="467435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添括号法则的简单应用</a:t>
            </a:r>
          </a:p>
        </p:txBody>
      </p:sp>
      <p:sp>
        <p:nvSpPr>
          <p:cNvPr id="13082" name="yt_shape_13082"/>
          <p:cNvSpPr txBox="1"/>
          <p:nvPr/>
        </p:nvSpPr>
        <p:spPr>
          <a:xfrm>
            <a:off x="540000" y="1399565"/>
            <a:ext cx="496450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的相反数是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083" name="yt_table_1308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1418627"/>
              </p:ext>
            </p:extLst>
          </p:nvPr>
        </p:nvGraphicFramePr>
        <p:xfrm>
          <a:off x="540056" y="1878868"/>
          <a:ext cx="6431598" cy="950976"/>
        </p:xfrm>
        <a:graphic>
          <a:graphicData uri="http://schemas.openxmlformats.org/drawingml/2006/table">
            <a:tbl>
              <a:tblPr/>
              <a:tblGrid>
                <a:gridCol w="4218623">
                  <a:extLst>
                    <a:ext uri="{9D8B030D-6E8A-4147-A177-3AD203B41FA5}">
                      <a16:colId xmlns:a16="http://schemas.microsoft.com/office/drawing/2014/main" val="10767"/>
                    </a:ext>
                  </a:extLst>
                </a:gridCol>
                <a:gridCol w="2212975">
                  <a:extLst>
                    <a:ext uri="{9D8B030D-6E8A-4147-A177-3AD203B41FA5}">
                      <a16:colId xmlns:a16="http://schemas.microsoft.com/office/drawing/2014/main" val="107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z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z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z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z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27"/>
                  </a:ext>
                </a:extLst>
              </a:tr>
            </a:tbl>
          </a:graphicData>
        </a:graphic>
      </p:graphicFrame>
      <p:sp>
        <p:nvSpPr>
          <p:cNvPr id="13085" name="yt_shape_13085"/>
          <p:cNvSpPr txBox="1"/>
          <p:nvPr/>
        </p:nvSpPr>
        <p:spPr>
          <a:xfrm>
            <a:off x="540000" y="2880422"/>
            <a:ext cx="837889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那么代数式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086" name="yt_table_1308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5070284"/>
              </p:ext>
            </p:extLst>
          </p:nvPr>
        </p:nvGraphicFramePr>
        <p:xfrm>
          <a:off x="540056" y="3359725"/>
          <a:ext cx="75050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769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770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771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7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28"/>
                  </a:ext>
                </a:extLst>
              </a:tr>
            </a:tbl>
          </a:graphicData>
        </a:graphic>
      </p:graphicFrame>
      <p:sp>
        <p:nvSpPr>
          <p:cNvPr id="13088" name="yt_shape_13088"/>
          <p:cNvSpPr txBox="1"/>
          <p:nvPr/>
        </p:nvSpPr>
        <p:spPr>
          <a:xfrm>
            <a:off x="540000" y="3885896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3089" name="yt_shape_13089"/>
          <p:cNvSpPr txBox="1"/>
          <p:nvPr/>
        </p:nvSpPr>
        <p:spPr>
          <a:xfrm>
            <a:off x="540000" y="4365199"/>
            <a:ext cx="508472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179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59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38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3090" name="yt_shape_13090"/>
          <p:cNvSpPr txBox="1"/>
          <p:nvPr/>
        </p:nvSpPr>
        <p:spPr>
          <a:xfrm>
            <a:off x="540000" y="4844502"/>
            <a:ext cx="522720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198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216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119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070890015">
            <a:extLst>
              <a:ext uri="{FF2B5EF4-FFF2-40B4-BE49-F238E27FC236}">
                <a16:creationId xmlns:a16="http://schemas.microsoft.com/office/drawing/2014/main" id="{512AE321-C186-83F1-439C-CCE9129DC98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31665A7-3ECD-1ED0-6399-0BDEFF9CF8B1}"/>
              </a:ext>
            </a:extLst>
          </p:cNvPr>
          <p:cNvSpPr txBox="1"/>
          <p:nvPr/>
        </p:nvSpPr>
        <p:spPr>
          <a:xfrm>
            <a:off x="4553677" y="1352759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A5DF830-4C01-4A04-BEA4-513FA91C06C9}"/>
              </a:ext>
            </a:extLst>
          </p:cNvPr>
          <p:cNvSpPr txBox="1"/>
          <p:nvPr/>
        </p:nvSpPr>
        <p:spPr>
          <a:xfrm>
            <a:off x="7917589" y="283361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4021C55-34F9-8DC1-99B0-E680BC89F49D}"/>
              </a:ext>
            </a:extLst>
          </p:cNvPr>
          <p:cNvSpPr txBox="1"/>
          <p:nvPr/>
        </p:nvSpPr>
        <p:spPr>
          <a:xfrm>
            <a:off x="4188552" y="4318393"/>
            <a:ext cx="11722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158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6DAC955-24D5-F81E-DC06-0DE52FD2D727}"/>
              </a:ext>
            </a:extLst>
          </p:cNvPr>
          <p:cNvSpPr txBox="1"/>
          <p:nvPr/>
        </p:nvSpPr>
        <p:spPr>
          <a:xfrm>
            <a:off x="4482049" y="4769949"/>
            <a:ext cx="11722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295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91" name="yt_shape_13091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写成两个多项式的差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使其中一个多项式不含字母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463D87A-AF31-64D6-8ECC-5B8414367609}"/>
              </a:ext>
            </a:extLst>
          </p:cNvPr>
          <p:cNvSpPr txBox="1"/>
          <p:nvPr/>
        </p:nvSpPr>
        <p:spPr>
          <a:xfrm>
            <a:off x="450108" y="1328682"/>
            <a:ext cx="5339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8B6B448-18E3-FC45-42DA-0A55039B073D}"/>
              </a:ext>
            </a:extLst>
          </p:cNvPr>
          <p:cNvSpPr txBox="1"/>
          <p:nvPr/>
        </p:nvSpPr>
        <p:spPr>
          <a:xfrm>
            <a:off x="450108" y="1804170"/>
            <a:ext cx="57966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94" name="yt_shape_13094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093" name="yt_image_13093" title="H_50.49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96" name="yt_shape_13096"/>
          <p:cNvSpPr txBox="1"/>
          <p:nvPr/>
        </p:nvSpPr>
        <p:spPr>
          <a:xfrm>
            <a:off x="540000" y="1591869"/>
            <a:ext cx="1057340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不改变代数式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只改变它的形式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097" name="yt_table_13097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2692718"/>
              </p:ext>
            </p:extLst>
          </p:nvPr>
        </p:nvGraphicFramePr>
        <p:xfrm>
          <a:off x="540056" y="2071172"/>
          <a:ext cx="4502150" cy="1901952"/>
        </p:xfrm>
        <a:graphic>
          <a:graphicData uri="http://schemas.openxmlformats.org/drawingml/2006/table">
            <a:tbl>
              <a:tblPr/>
              <a:tblGrid>
                <a:gridCol w="4502150">
                  <a:extLst>
                    <a:ext uri="{9D8B030D-6E8A-4147-A177-3AD203B41FA5}">
                      <a16:colId xmlns:a16="http://schemas.microsoft.com/office/drawing/2014/main" val="107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）－（＋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[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]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32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F49E0850-A39D-09B9-F6A3-291388841B81}"/>
              </a:ext>
            </a:extLst>
          </p:cNvPr>
          <p:cNvSpPr txBox="1"/>
          <p:nvPr/>
        </p:nvSpPr>
        <p:spPr>
          <a:xfrm>
            <a:off x="10108339" y="154506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99" name="yt_shape_13099"/>
          <p:cNvSpPr txBox="1"/>
          <p:nvPr/>
        </p:nvSpPr>
        <p:spPr>
          <a:xfrm>
            <a:off x="540000" y="900000"/>
            <a:ext cx="6591548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下列各组式子中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互为相反数的有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   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graphicFrame>
        <p:nvGraphicFramePr>
          <p:cNvPr id="13102" name="yt_table_1310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2263653"/>
              </p:ext>
            </p:extLst>
          </p:nvPr>
        </p:nvGraphicFramePr>
        <p:xfrm>
          <a:off x="540056" y="2337909"/>
          <a:ext cx="4675506" cy="950976"/>
        </p:xfrm>
        <a:graphic>
          <a:graphicData uri="http://schemas.openxmlformats.org/drawingml/2006/table">
            <a:tbl>
              <a:tblPr/>
              <a:tblGrid>
                <a:gridCol w="2956243">
                  <a:extLst>
                    <a:ext uri="{9D8B030D-6E8A-4147-A177-3AD203B41FA5}">
                      <a16:colId xmlns:a16="http://schemas.microsoft.com/office/drawing/2014/main" val="10774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077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34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6FD0A18C-7E7B-7B17-669D-3EA26919E91F}"/>
              </a:ext>
            </a:extLst>
          </p:cNvPr>
          <p:cNvSpPr txBox="1"/>
          <p:nvPr/>
        </p:nvSpPr>
        <p:spPr>
          <a:xfrm>
            <a:off x="6164989" y="853194"/>
            <a:ext cx="38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4" name="yt_shape_13104"/>
          <p:cNvSpPr txBox="1"/>
          <p:nvPr/>
        </p:nvSpPr>
        <p:spPr>
          <a:xfrm>
            <a:off x="540000" y="900000"/>
            <a:ext cx="1039207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105" name="yt_table_1310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0145029"/>
              </p:ext>
            </p:extLst>
          </p:nvPr>
        </p:nvGraphicFramePr>
        <p:xfrm>
          <a:off x="540056" y="1379303"/>
          <a:ext cx="81146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776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777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778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7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35"/>
                  </a:ext>
                </a:extLst>
              </a:tr>
            </a:tbl>
          </a:graphicData>
        </a:graphic>
      </p:graphicFrame>
      <p:sp>
        <p:nvSpPr>
          <p:cNvPr id="13107" name="yt_shape_13107"/>
          <p:cNvSpPr txBox="1"/>
          <p:nvPr/>
        </p:nvSpPr>
        <p:spPr>
          <a:xfrm>
            <a:off x="540000" y="1905474"/>
            <a:ext cx="8617744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在横线上填上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号或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整体思想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5DFA014-7CC7-DEBC-252C-7D45015C3307}"/>
              </a:ext>
            </a:extLst>
          </p:cNvPr>
          <p:cNvSpPr txBox="1"/>
          <p:nvPr/>
        </p:nvSpPr>
        <p:spPr>
          <a:xfrm>
            <a:off x="9928761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31583BF-97EE-AB04-D47F-21E31843EA59}"/>
              </a:ext>
            </a:extLst>
          </p:cNvPr>
          <p:cNvSpPr txBox="1"/>
          <p:nvPr/>
        </p:nvSpPr>
        <p:spPr>
          <a:xfrm>
            <a:off x="1002439" y="2334156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6327A29-283B-95EA-2C5B-A0BDFB5360C9}"/>
              </a:ext>
            </a:extLst>
          </p:cNvPr>
          <p:cNvSpPr txBox="1"/>
          <p:nvPr/>
        </p:nvSpPr>
        <p:spPr>
          <a:xfrm>
            <a:off x="6469789" y="280964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B0668FA-10CA-385D-4EC5-65D91319A284}"/>
              </a:ext>
            </a:extLst>
          </p:cNvPr>
          <p:cNvSpPr txBox="1"/>
          <p:nvPr/>
        </p:nvSpPr>
        <p:spPr>
          <a:xfrm>
            <a:off x="8374789" y="328513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1914</Words>
  <Application>Microsoft Office PowerPoint</Application>
  <PresentationFormat>宽屏</PresentationFormat>
  <Paragraphs>152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3204169298@qq.com</cp:lastModifiedBy>
  <cp:revision>9</cp:revision>
  <dcterms:created xsi:type="dcterms:W3CDTF">2024-07-27T08:54:53Z</dcterms:created>
  <dcterms:modified xsi:type="dcterms:W3CDTF">2024-07-27T13:42:04Z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