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0" name="yt_shape_152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把一块含有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角的直角三角尺的两个顶点放在直尺的对边上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e5c2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44" name="yt_table_152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3600712"/>
              </p:ext>
            </p:extLst>
          </p:nvPr>
        </p:nvGraphicFramePr>
        <p:xfrm>
          <a:off x="540056" y="3137549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2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2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2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3"/>
                  </a:ext>
                </a:extLst>
              </a:tr>
            </a:tbl>
          </a:graphicData>
        </a:graphic>
      </p:graphicFrame>
      <p:grpSp>
        <p:nvGrpSpPr>
          <p:cNvPr id="15241" name="yt_shape_15241_skip" title="H_100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714" y="1859435"/>
            <a:ext cx="1862532" cy="1278396"/>
            <a:chOff x="0" y="0"/>
            <a:chExt cx="1862532" cy="1278396"/>
          </a:xfrm>
        </p:grpSpPr>
        <p:pic>
          <p:nvPicPr>
            <p:cNvPr id="2" name="yt_image_1524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2532" cy="8823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43" name="yt_shape_15243" descr="{&quot;rangeId&quot;:0,&quot;IgnoreLineSpacing&quot;:1}"/>
            <p:cNvSpPr txBox="1"/>
            <p:nvPr/>
          </p:nvSpPr>
          <p:spPr>
            <a:xfrm>
              <a:off x="397985" y="9183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E2DC3E-6ACE-40D1-E45A-7B857DABC7EA}"/>
              </a:ext>
            </a:extLst>
          </p:cNvPr>
          <p:cNvSpPr txBox="1"/>
          <p:nvPr/>
        </p:nvSpPr>
        <p:spPr>
          <a:xfrm>
            <a:off x="4260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46" name="yt_shape_1524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乐乐观察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抖空竹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6caf"/>
              </a:rPr>
              <a:t>可以将某一时刻的情形抽象成数学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8222"/>
              </a:rPr>
              <a:t>的度数是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50" name="yt_table_152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1000"/>
              </p:ext>
            </p:extLst>
          </p:nvPr>
        </p:nvGraphicFramePr>
        <p:xfrm>
          <a:off x="540056" y="402449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2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2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2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4"/>
                  </a:ext>
                </a:extLst>
              </a:tr>
            </a:tbl>
          </a:graphicData>
        </a:graphic>
      </p:graphicFrame>
      <p:grpSp>
        <p:nvGrpSpPr>
          <p:cNvPr id="15247" name="yt_shape_15247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8004" y="2339566"/>
            <a:ext cx="2614118" cy="1685304"/>
            <a:chOff x="0" y="0"/>
            <a:chExt cx="2614118" cy="1685304"/>
          </a:xfrm>
        </p:grpSpPr>
        <p:pic>
          <p:nvPicPr>
            <p:cNvPr id="2" name="yt_image_152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4118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49" name="yt_shape_15249" descr="{&quot;rangeId&quot;:0,&quot;IgnoreLineSpacing&quot;:1}"/>
            <p:cNvSpPr txBox="1"/>
            <p:nvPr/>
          </p:nvSpPr>
          <p:spPr>
            <a:xfrm>
              <a:off x="773778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09C4C4-7630-DB89-F392-07A1AA1FC26D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2" name="yt_shape_15252"/>
          <p:cNvSpPr txBox="1"/>
          <p:nvPr/>
        </p:nvSpPr>
        <p:spPr>
          <a:xfrm>
            <a:off x="540000" y="900000"/>
            <a:ext cx="86305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56" name="yt_table_1525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838750"/>
              </p:ext>
            </p:extLst>
          </p:nvPr>
        </p:nvGraphicFramePr>
        <p:xfrm>
          <a:off x="540056" y="1379303"/>
          <a:ext cx="4157663" cy="1901952"/>
        </p:xfrm>
        <a:graphic>
          <a:graphicData uri="http://schemas.openxmlformats.org/drawingml/2006/table">
            <a:tbl>
              <a:tblPr/>
              <a:tblGrid>
                <a:gridCol w="4157663">
                  <a:extLst>
                    <a:ext uri="{9D8B030D-6E8A-4147-A177-3AD203B41FA5}">
                      <a16:colId xmlns:a16="http://schemas.microsoft.com/office/drawing/2014/main" val="11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8"/>
                  </a:ext>
                </a:extLst>
              </a:tr>
            </a:tbl>
          </a:graphicData>
        </a:graphic>
      </p:graphicFrame>
      <p:grpSp>
        <p:nvGrpSpPr>
          <p:cNvPr id="15253" name="yt_shape_15253_skip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3031" y="1379303"/>
            <a:ext cx="1966885" cy="1333260"/>
            <a:chOff x="0" y="0"/>
            <a:chExt cx="1966885" cy="1333260"/>
          </a:xfrm>
        </p:grpSpPr>
        <p:pic>
          <p:nvPicPr>
            <p:cNvPr id="2" name="yt_image_1525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6885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55" name="yt_shape_15255" descr="{&quot;rangeId&quot;:0,&quot;IgnoreLineSpacing&quot;:1}"/>
            <p:cNvSpPr txBox="1"/>
            <p:nvPr/>
          </p:nvSpPr>
          <p:spPr>
            <a:xfrm>
              <a:off x="450161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1A369C-50DA-57B0-8EE1-678A53EF4134}"/>
              </a:ext>
            </a:extLst>
          </p:cNvPr>
          <p:cNvSpPr txBox="1"/>
          <p:nvPr/>
        </p:nvSpPr>
        <p:spPr>
          <a:xfrm>
            <a:off x="81842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" name="yt_shape_1525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方程思想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ff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262" name="yt_shape_15262"/>
          <p:cNvSpPr txBox="1"/>
          <p:nvPr/>
        </p:nvSpPr>
        <p:spPr>
          <a:xfrm>
            <a:off x="540000" y="36149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59" name="yt_shape_15259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3007" y="2011799"/>
            <a:ext cx="1745985" cy="1552716"/>
            <a:chOff x="0" y="0"/>
            <a:chExt cx="1745985" cy="1552716"/>
          </a:xfrm>
        </p:grpSpPr>
        <p:pic>
          <p:nvPicPr>
            <p:cNvPr id="2" name="yt_image_1525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5985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61" name="yt_shape_15261" descr="{&quot;rangeId&quot;:0,&quot;IgnoreLineSpacing&quot;:1}"/>
            <p:cNvSpPr txBox="1"/>
            <p:nvPr/>
          </p:nvSpPr>
          <p:spPr>
            <a:xfrm>
              <a:off x="339711" y="1192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3DBA85-51C9-E4ED-11B1-10EFB452F53F}"/>
              </a:ext>
            </a:extLst>
          </p:cNvPr>
          <p:cNvSpPr txBox="1"/>
          <p:nvPr/>
        </p:nvSpPr>
        <p:spPr>
          <a:xfrm>
            <a:off x="6631832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3" name="yt_shape_15263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探照灯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锅盖天线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汽车灯等都利用了抛物线的一个原理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4356,isEnd"/>
              </a:rPr>
              <a:t>由它的焦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点处发出的光线被反射后将会被平行射出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由焦点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处发出的光线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9cb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经反射后沿与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平行的方向射出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3d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64" name="yt_image_15264" title="H_110.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9672" y="2972062"/>
            <a:ext cx="177265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A71B84-A0A0-1395-749C-4AB30FC45910}"/>
              </a:ext>
            </a:extLst>
          </p:cNvPr>
          <p:cNvSpPr txBox="1"/>
          <p:nvPr/>
        </p:nvSpPr>
        <p:spPr>
          <a:xfrm>
            <a:off x="1716934" y="22796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6" name="yt_shape_1526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作图题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在方格纸中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向右平行移动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ad4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67" name="yt_image_152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8088" y="2677306"/>
            <a:ext cx="2402892" cy="212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69" name="yt_shape_15269"/>
          <p:cNvSpPr txBox="1"/>
          <p:nvPr/>
        </p:nvSpPr>
        <p:spPr>
          <a:xfrm>
            <a:off x="540119" y="2062118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271" name="yt_shape_15271"/>
          <p:cNvSpPr txBox="1"/>
          <p:nvPr/>
        </p:nvSpPr>
        <p:spPr>
          <a:xfrm>
            <a:off x="540119" y="2677306"/>
            <a:ext cx="2217530" cy="17649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00" b="0" i="0" u="none" spc="-980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  <a:r>
              <a:rPr lang="en-US" altLang="zh-CN" sz="9800" b="0" i="0" u="none" spc="14842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</a:rPr>
              <a:t> </a:t>
            </a:r>
          </a:p>
        </p:txBody>
      </p:sp>
      <p:pic>
        <p:nvPicPr>
          <p:cNvPr id="15270" name="yt_image_152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7649" y="2851040"/>
            <a:ext cx="2195589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792AA4-B008-245F-070D-A520C2BA16A4}"/>
              </a:ext>
            </a:extLst>
          </p:cNvPr>
          <p:cNvSpPr txBox="1"/>
          <p:nvPr/>
        </p:nvSpPr>
        <p:spPr>
          <a:xfrm>
            <a:off x="450108" y="201531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3" name="yt_shape_1527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是明明设计的智力拼图玩具的一部分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93ae"/>
              </a:rPr>
              <a:t>现在明明遇到两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请你帮他解决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为了保证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0f1"/>
              </a:rPr>
              <a:t> </a:t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应为多大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276" name="yt_image_15276" title="H_149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8997" y="2938274"/>
            <a:ext cx="4773002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44A23E-2003-C737-ED17-39C05E500BAB}"/>
              </a:ext>
            </a:extLst>
          </p:cNvPr>
          <p:cNvSpPr txBox="1"/>
          <p:nvPr/>
        </p:nvSpPr>
        <p:spPr>
          <a:xfrm>
            <a:off x="450108" y="2755146"/>
            <a:ext cx="5444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8" name="yt_shape_15278"/>
          <p:cNvSpPr txBox="1"/>
          <p:nvPr/>
        </p:nvSpPr>
        <p:spPr>
          <a:xfrm>
            <a:off x="540000" y="900000"/>
            <a:ext cx="995625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5280" name="yt_image_15280" title="H_149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8997" y="1531667"/>
            <a:ext cx="4773002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83" name="yt_shape_15283"/>
          <p:cNvSpPr txBox="1"/>
          <p:nvPr/>
        </p:nvSpPr>
        <p:spPr>
          <a:xfrm>
            <a:off x="540000" y="4563367"/>
            <a:ext cx="2574038" cy="16748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300" b="0" i="0" u="none" spc="-9300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</a:rPr>
              <a:t> </a:t>
            </a:r>
            <a:r>
              <a:rPr lang="en-US" altLang="zh-CN" sz="9300" b="0" i="0" u="none" spc="17747">
                <a:solidFill>
                  <a:srgbClr val="1EE3CF"/>
                </a:solidFill>
                <a:effectLst/>
                <a:latin typeface="Times New Roman" pitchFamily="93"/>
                <a:ea typeface="宋体" pitchFamily="93"/>
              </a:rPr>
              <a:t> </a:t>
            </a:r>
          </a:p>
        </p:txBody>
      </p:sp>
      <p:pic>
        <p:nvPicPr>
          <p:cNvPr id="15282" name="yt_image_15282" title="H_145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85529" y="3915141"/>
            <a:ext cx="2548521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D39558-E8A1-FF17-8232-695B6FC8F8C1}"/>
              </a:ext>
            </a:extLst>
          </p:cNvPr>
          <p:cNvSpPr txBox="1"/>
          <p:nvPr/>
        </p:nvSpPr>
        <p:spPr>
          <a:xfrm>
            <a:off x="449989" y="1328682"/>
            <a:ext cx="500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FC19DC-56F0-A219-AA3B-8581ABD7981C}"/>
              </a:ext>
            </a:extLst>
          </p:cNvPr>
          <p:cNvSpPr txBox="1"/>
          <p:nvPr/>
        </p:nvSpPr>
        <p:spPr>
          <a:xfrm>
            <a:off x="449989" y="1804170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D056D3-1160-DFEC-724B-3B5F75510A42}"/>
              </a:ext>
            </a:extLst>
          </p:cNvPr>
          <p:cNvSpPr txBox="1"/>
          <p:nvPr/>
        </p:nvSpPr>
        <p:spPr>
          <a:xfrm>
            <a:off x="449989" y="2279658"/>
            <a:ext cx="2132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A4D826-E519-7F15-4B36-131CFCD480EA}"/>
              </a:ext>
            </a:extLst>
          </p:cNvPr>
          <p:cNvSpPr txBox="1"/>
          <p:nvPr/>
        </p:nvSpPr>
        <p:spPr>
          <a:xfrm>
            <a:off x="449989" y="2755146"/>
            <a:ext cx="2089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66F2AD-AB78-E506-52CA-8FFF16D1AB2F}"/>
              </a:ext>
            </a:extLst>
          </p:cNvPr>
          <p:cNvSpPr txBox="1"/>
          <p:nvPr/>
        </p:nvSpPr>
        <p:spPr>
          <a:xfrm>
            <a:off x="449989" y="3230634"/>
            <a:ext cx="3690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E1A678-8157-8C9B-BD07-4BB92F5CC84D}"/>
              </a:ext>
            </a:extLst>
          </p:cNvPr>
          <p:cNvSpPr txBox="1"/>
          <p:nvPr/>
        </p:nvSpPr>
        <p:spPr>
          <a:xfrm>
            <a:off x="449989" y="3706122"/>
            <a:ext cx="458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750</Words>
  <Application>Microsoft Office PowerPoint</Application>
  <PresentationFormat>宽屏</PresentationFormat>
  <Paragraphs>53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