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2" r:id="rId7"/>
    <p:sldId id="377" r:id="rId8"/>
    <p:sldId id="379" r:id="rId9"/>
    <p:sldId id="381" r:id="rId10"/>
    <p:sldId id="384" r:id="rId11"/>
    <p:sldId id="389" r:id="rId12"/>
    <p:sldId id="390" r:id="rId13"/>
    <p:sldId id="391" r:id="rId14"/>
    <p:sldId id="398" r:id="rId15"/>
    <p:sldId id="392" r:id="rId16"/>
    <p:sldId id="395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0" d="100"/>
          <a:sy n="90" d="100"/>
        </p:scale>
        <p:origin x="92" y="1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2" name="yt_shape_10722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21" name="yt_image_1072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24" name="yt_shape_10724"/>
          <p:cNvSpPr txBox="1"/>
          <p:nvPr/>
        </p:nvSpPr>
        <p:spPr>
          <a:xfrm>
            <a:off x="540119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同号两数相加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取与加数相同的正负号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并把绝对值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绝对值不相等的异号两数相加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取绝对值较大的加数的正负号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ef4b,isEnd"/>
              </a:rPr>
              <a:t>并用较大的绝对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值减去较小的绝对值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1C851A-B977-D79D-4ADF-B81741B24D8E}"/>
              </a:ext>
            </a:extLst>
          </p:cNvPr>
          <p:cNvSpPr txBox="1"/>
          <p:nvPr/>
        </p:nvSpPr>
        <p:spPr>
          <a:xfrm>
            <a:off x="81463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8" name="yt_shape_1077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长沙广益中学单元卷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从左到右在每个小格子中都填入一个整数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e69f,isEnd"/>
              </a:rPr>
              <a:t>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其中任意三个相邻格子中所填整数之和都相等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6dde,isEnd"/>
              </a:rPr>
              <a:t>个格子中的数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779" name="yt_image_10779" title="H_82.4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1135" y="2491930"/>
            <a:ext cx="4329729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DC9FFA-D04C-026B-0C80-3255BCBF7FCF}"/>
              </a:ext>
            </a:extLst>
          </p:cNvPr>
          <p:cNvSpPr txBox="1"/>
          <p:nvPr/>
        </p:nvSpPr>
        <p:spPr>
          <a:xfrm>
            <a:off x="7995496" y="132868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8CBEA0-8BD3-6340-452D-72BC8DAB6349}"/>
              </a:ext>
            </a:extLst>
          </p:cNvPr>
          <p:cNvSpPr txBox="1"/>
          <p:nvPr/>
        </p:nvSpPr>
        <p:spPr>
          <a:xfrm>
            <a:off x="1059708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81" name="yt_shape_10781"/>
              <p:cNvSpPr txBox="1"/>
              <p:nvPr/>
            </p:nvSpPr>
            <p:spPr>
              <a:xfrm>
                <a:off x="540000" y="900000"/>
                <a:ext cx="5001369" cy="37060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81" name="yt_shape_10781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01369" cy="3706079"/>
              </a:xfrm>
              <a:prstGeom prst="rect">
                <a:avLst/>
              </a:prstGeom>
              <a:blipFill>
                <a:blip r:embed="rId2"/>
                <a:stretch>
                  <a:fillRect l="-3780" t="-1480" r="-2683" b="-4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B2ADD0B-809B-57C2-BFCC-685AACE1F8ED}"/>
              </a:ext>
            </a:extLst>
          </p:cNvPr>
          <p:cNvSpPr txBox="1"/>
          <p:nvPr/>
        </p:nvSpPr>
        <p:spPr>
          <a:xfrm>
            <a:off x="449989" y="1804170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F816FA-D77D-12C5-43A7-E651167ABE75}"/>
              </a:ext>
            </a:extLst>
          </p:cNvPr>
          <p:cNvSpPr txBox="1"/>
          <p:nvPr/>
        </p:nvSpPr>
        <p:spPr>
          <a:xfrm>
            <a:off x="1669189" y="2279658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60427E-CE3D-D408-09A4-317D675DCAE7}"/>
                  </a:ext>
                </a:extLst>
              </p:cNvPr>
              <p:cNvSpPr txBox="1"/>
              <p:nvPr/>
            </p:nvSpPr>
            <p:spPr>
              <a:xfrm>
                <a:off x="449989" y="3426595"/>
                <a:ext cx="39805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hasSerialNum': 1}">
                <a:extLst>
                  <a:ext uri="{FF2B5EF4-FFF2-40B4-BE49-F238E27FC236}">
                    <a16:creationId xmlns:a16="http://schemas.microsoft.com/office/drawing/2014/main" id="{5960427E-CE3D-D408-09A4-317D675DCA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6595"/>
                <a:ext cx="3980561" cy="766077"/>
              </a:xfrm>
              <a:prstGeom prst="rect">
                <a:avLst/>
              </a:prstGeom>
              <a:blipFill>
                <a:blip r:embed="rId3"/>
                <a:stretch>
                  <a:fillRect l="-2450" r="-229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3A41B3C-5CBF-2676-9127-F4355CAC0913}"/>
              </a:ext>
            </a:extLst>
          </p:cNvPr>
          <p:cNvSpPr txBox="1"/>
          <p:nvPr/>
        </p:nvSpPr>
        <p:spPr>
          <a:xfrm>
            <a:off x="1669189" y="409906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8" name="yt_shape_10788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某特技飞行队进行特技表演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7f4a2"/>
              </a:rPr>
              <a:t>其中一架飞机起飞后的高度变化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789" name="yt_table_10789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458585"/>
              </p:ext>
            </p:extLst>
          </p:nvPr>
        </p:nvGraphicFramePr>
        <p:xfrm>
          <a:off x="540000" y="1995319"/>
          <a:ext cx="11112000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5361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58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高度变化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记作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5km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5km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2km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1km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791" name="yt_shape_10791"/>
          <p:cNvSpPr txBox="1"/>
          <p:nvPr/>
        </p:nvSpPr>
        <p:spPr>
          <a:xfrm>
            <a:off x="540000" y="4532531"/>
            <a:ext cx="694100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完成上表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从上到下依次填入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C56951-7240-FD17-6F76-A9ACFC2C153C}"/>
              </a:ext>
            </a:extLst>
          </p:cNvPr>
          <p:cNvSpPr txBox="1"/>
          <p:nvPr/>
        </p:nvSpPr>
        <p:spPr>
          <a:xfrm>
            <a:off x="449989" y="4961213"/>
            <a:ext cx="7053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从上到下依次填入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3" name="yt_shape_10793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飞机完成上述三个表演动作后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飞机飞行的高度是多少千米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飞机飞行的高度是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如果飞机每上升或下降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需消耗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升燃油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2870f"/>
              </a:rPr>
              <a:t>那么这架飞机在这三个动作表演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一共消耗了多少升燃油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一共消耗了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升燃油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FDB73B-1EEC-90EB-F6B0-83BF948F0407}"/>
              </a:ext>
            </a:extLst>
          </p:cNvPr>
          <p:cNvSpPr txBox="1"/>
          <p:nvPr/>
        </p:nvSpPr>
        <p:spPr>
          <a:xfrm>
            <a:off x="450108" y="1328682"/>
            <a:ext cx="8189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68AF78-11FE-D123-D301-80E3C63232C9}"/>
              </a:ext>
            </a:extLst>
          </p:cNvPr>
          <p:cNvSpPr txBox="1"/>
          <p:nvPr/>
        </p:nvSpPr>
        <p:spPr>
          <a:xfrm>
            <a:off x="450108" y="1804170"/>
            <a:ext cx="422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飞机飞行的高度是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AA1937-192E-2077-D6F4-E9D2C5B52303}"/>
              </a:ext>
            </a:extLst>
          </p:cNvPr>
          <p:cNvSpPr txBox="1"/>
          <p:nvPr/>
        </p:nvSpPr>
        <p:spPr>
          <a:xfrm>
            <a:off x="450108" y="3230634"/>
            <a:ext cx="1054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6862C6-77A3-EE7E-A775-08DC27349AA0}"/>
              </a:ext>
            </a:extLst>
          </p:cNvPr>
          <p:cNvSpPr txBox="1"/>
          <p:nvPr/>
        </p:nvSpPr>
        <p:spPr>
          <a:xfrm>
            <a:off x="450108" y="3706122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一共消耗了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升燃油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9" name="yt_shape_10799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98" name="yt_image_10798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01" name="yt_shape_10801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周口鹿邑县期末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若符号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两数中较大的一个数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a5df,isEnd"/>
              </a:rPr>
              <a:t>符号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两数中较小的一个数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0280,isEnd"/>
              </a:rPr>
              <a:t>的结果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360EFA9-A9FC-08FB-3EAE-DA688F7D869F}"/>
              </a:ext>
            </a:extLst>
          </p:cNvPr>
          <p:cNvSpPr txBox="1"/>
          <p:nvPr/>
        </p:nvSpPr>
        <p:spPr>
          <a:xfrm>
            <a:off x="1059708" y="250175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3" name="yt_shape_10803"/>
          <p:cNvSpPr txBox="1"/>
          <p:nvPr/>
        </p:nvSpPr>
        <p:spPr>
          <a:xfrm>
            <a:off x="540119" y="1473047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做完上述这组填空题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你可以得出什么结论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请用字母表述你的结论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两个有理数和的绝对值小于或等于这两个数的绝对值的和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5_ffe30,isEnd"/>
              </a:rPr>
              <a:t>用字母表示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为有理数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672F03-C959-CE42-7F5A-21A56E64385B}"/>
              </a:ext>
            </a:extLst>
          </p:cNvPr>
          <p:cNvSpPr txBox="1"/>
          <p:nvPr/>
        </p:nvSpPr>
        <p:spPr>
          <a:xfrm>
            <a:off x="3802908" y="14262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F1F8FC-EF4A-8D12-D36A-4DF8536C6779}"/>
              </a:ext>
            </a:extLst>
          </p:cNvPr>
          <p:cNvSpPr txBox="1"/>
          <p:nvPr/>
        </p:nvSpPr>
        <p:spPr>
          <a:xfrm>
            <a:off x="3802908" y="190172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858B55-92B5-8085-5E64-945CDE2AEF71}"/>
              </a:ext>
            </a:extLst>
          </p:cNvPr>
          <p:cNvSpPr txBox="1"/>
          <p:nvPr/>
        </p:nvSpPr>
        <p:spPr>
          <a:xfrm>
            <a:off x="3802908" y="237721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7751AF-15E4-0B03-CA3A-FC3831857724}"/>
              </a:ext>
            </a:extLst>
          </p:cNvPr>
          <p:cNvSpPr txBox="1"/>
          <p:nvPr/>
        </p:nvSpPr>
        <p:spPr>
          <a:xfrm>
            <a:off x="2888508" y="285270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A390F8-167F-EEE4-530C-08EEA2FEAD41}"/>
              </a:ext>
            </a:extLst>
          </p:cNvPr>
          <p:cNvSpPr txBox="1"/>
          <p:nvPr/>
        </p:nvSpPr>
        <p:spPr>
          <a:xfrm>
            <a:off x="450108" y="3803681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两个有理数和的绝对值小于或等于这两个数的绝对值的和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5_ffe30"/>
              </a:rPr>
              <a:t>用字母表示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BD1BBC-A1F7-96CB-80B0-1FD2925075F0}"/>
              </a:ext>
            </a:extLst>
          </p:cNvPr>
          <p:cNvSpPr txBox="1"/>
          <p:nvPr/>
        </p:nvSpPr>
        <p:spPr>
          <a:xfrm>
            <a:off x="450108" y="4279169"/>
            <a:ext cx="69999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为有理数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8059CFA-76EA-72F3-6AA5-C100819A2F91}"/>
              </a:ext>
            </a:extLst>
          </p:cNvPr>
          <p:cNvSpPr txBox="1"/>
          <p:nvPr/>
        </p:nvSpPr>
        <p:spPr>
          <a:xfrm>
            <a:off x="623392" y="830747"/>
            <a:ext cx="837659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新考法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试用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”“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或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填空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7" name="yt_shape_10727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26" name="yt_image_1072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29" name="yt_shape_10729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有理数的加法法则</a:t>
            </a:r>
          </a:p>
        </p:txBody>
      </p:sp>
      <p:sp>
        <p:nvSpPr>
          <p:cNvPr id="10730" name="yt_shape_10730"/>
          <p:cNvSpPr txBox="1"/>
          <p:nvPr/>
        </p:nvSpPr>
        <p:spPr>
          <a:xfrm>
            <a:off x="540000" y="2102862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的正确结果是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31" name="yt_table_1073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243130"/>
              </p:ext>
            </p:extLst>
          </p:nvPr>
        </p:nvGraphicFramePr>
        <p:xfrm>
          <a:off x="540056" y="2582165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8"/>
                  </a:ext>
                </a:extLst>
              </a:tr>
            </a:tbl>
          </a:graphicData>
        </a:graphic>
      </p:graphicFrame>
      <p:sp>
        <p:nvSpPr>
          <p:cNvPr id="10733" name="yt_shape_10733"/>
          <p:cNvSpPr txBox="1"/>
          <p:nvPr/>
        </p:nvSpPr>
        <p:spPr>
          <a:xfrm>
            <a:off x="540000" y="3108336"/>
            <a:ext cx="8031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两点所表示的有理数的和是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734" name="yt_image_1073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7508" y="3740003"/>
            <a:ext cx="2796982" cy="41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617587">
            <a:extLst>
              <a:ext uri="{FF2B5EF4-FFF2-40B4-BE49-F238E27FC236}">
                <a16:creationId xmlns:a16="http://schemas.microsoft.com/office/drawing/2014/main" id="{3E8C5DAF-54EB-30F6-E281-CF3D064E8D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6E007C-759F-9238-EE59-B70BA59BC4D7}"/>
              </a:ext>
            </a:extLst>
          </p:cNvPr>
          <p:cNvSpPr txBox="1"/>
          <p:nvPr/>
        </p:nvSpPr>
        <p:spPr>
          <a:xfrm>
            <a:off x="63173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3D8DF0-3D63-86E5-985F-782FA4F2F1D8}"/>
              </a:ext>
            </a:extLst>
          </p:cNvPr>
          <p:cNvSpPr txBox="1"/>
          <p:nvPr/>
        </p:nvSpPr>
        <p:spPr>
          <a:xfrm>
            <a:off x="7488964" y="306153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6" name="yt_shape_10736"/>
          <p:cNvSpPr txBox="1"/>
          <p:nvPr/>
        </p:nvSpPr>
        <p:spPr>
          <a:xfrm>
            <a:off x="540000" y="900000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737" name="yt_table_10737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72551"/>
              </p:ext>
            </p:extLst>
          </p:nvPr>
        </p:nvGraphicFramePr>
        <p:xfrm>
          <a:off x="540000" y="1531667"/>
          <a:ext cx="11111998" cy="34015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5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00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423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56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160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和的组成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符号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绝对值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FF1741B-2BF5-EB7F-42BC-71DBF0D88BA0}"/>
              </a:ext>
            </a:extLst>
          </p:cNvPr>
          <p:cNvSpPr txBox="1"/>
          <p:nvPr/>
        </p:nvSpPr>
        <p:spPr>
          <a:xfrm>
            <a:off x="4798230" y="336275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79330E-2D2B-5EB7-0FA9-B9BCDC945A93}"/>
              </a:ext>
            </a:extLst>
          </p:cNvPr>
          <p:cNvSpPr txBox="1"/>
          <p:nvPr/>
        </p:nvSpPr>
        <p:spPr>
          <a:xfrm>
            <a:off x="7073895" y="336275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EC68E8-DE66-5C9C-8E8E-077C6E7C61CF}"/>
              </a:ext>
            </a:extLst>
          </p:cNvPr>
          <p:cNvSpPr txBox="1"/>
          <p:nvPr/>
        </p:nvSpPr>
        <p:spPr>
          <a:xfrm>
            <a:off x="9976244" y="338180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5938C2-3778-2C40-A801-3B535A6737B5}"/>
              </a:ext>
            </a:extLst>
          </p:cNvPr>
          <p:cNvSpPr txBox="1"/>
          <p:nvPr/>
        </p:nvSpPr>
        <p:spPr>
          <a:xfrm>
            <a:off x="4798230" y="402493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A441856-F4C1-9BE5-E995-A9EADF51B8BF}"/>
              </a:ext>
            </a:extLst>
          </p:cNvPr>
          <p:cNvSpPr txBox="1"/>
          <p:nvPr/>
        </p:nvSpPr>
        <p:spPr>
          <a:xfrm>
            <a:off x="7064370" y="393921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C69F7B8-EC38-263B-0C14-00A2C6B54766}"/>
              </a:ext>
            </a:extLst>
          </p:cNvPr>
          <p:cNvSpPr txBox="1"/>
          <p:nvPr/>
        </p:nvSpPr>
        <p:spPr>
          <a:xfrm>
            <a:off x="9852419" y="3939211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375C25C-0A68-3A0D-B2A5-2BD22D2B8115}"/>
              </a:ext>
            </a:extLst>
          </p:cNvPr>
          <p:cNvSpPr txBox="1"/>
          <p:nvPr/>
        </p:nvSpPr>
        <p:spPr>
          <a:xfrm>
            <a:off x="4798230" y="459186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C4A8B1B-D9B0-F2A7-7ED7-6BD7F0E5767F}"/>
              </a:ext>
            </a:extLst>
          </p:cNvPr>
          <p:cNvSpPr txBox="1"/>
          <p:nvPr/>
        </p:nvSpPr>
        <p:spPr>
          <a:xfrm>
            <a:off x="7121520" y="449661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0C71048-3B32-2BE0-64F6-6E924043A156}"/>
              </a:ext>
            </a:extLst>
          </p:cNvPr>
          <p:cNvSpPr txBox="1"/>
          <p:nvPr/>
        </p:nvSpPr>
        <p:spPr>
          <a:xfrm>
            <a:off x="9852419" y="451566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9" name="yt_shape_10739"/>
          <p:cNvSpPr txBox="1"/>
          <p:nvPr/>
        </p:nvSpPr>
        <p:spPr>
          <a:xfrm>
            <a:off x="540000" y="900000"/>
            <a:ext cx="723274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57E830-E94E-1A91-363A-15228BD113A0}"/>
              </a:ext>
            </a:extLst>
          </p:cNvPr>
          <p:cNvSpPr txBox="1"/>
          <p:nvPr/>
        </p:nvSpPr>
        <p:spPr>
          <a:xfrm>
            <a:off x="449989" y="1804170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8F4AAA-EE00-7754-0FF5-81F9B4B759C0}"/>
              </a:ext>
            </a:extLst>
          </p:cNvPr>
          <p:cNvSpPr txBox="1"/>
          <p:nvPr/>
        </p:nvSpPr>
        <p:spPr>
          <a:xfrm>
            <a:off x="1669189" y="227965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FA6163-D509-AA0B-D64F-50C6D3DF3A7E}"/>
              </a:ext>
            </a:extLst>
          </p:cNvPr>
          <p:cNvSpPr txBox="1"/>
          <p:nvPr/>
        </p:nvSpPr>
        <p:spPr>
          <a:xfrm>
            <a:off x="4295800" y="192597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2" name="yt_shape_10742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有理数加法法则的简单应用</a:t>
            </a:r>
          </a:p>
        </p:txBody>
      </p:sp>
      <p:sp>
        <p:nvSpPr>
          <p:cNvPr id="10743" name="yt_shape_10743"/>
          <p:cNvSpPr txBox="1"/>
          <p:nvPr/>
        </p:nvSpPr>
        <p:spPr>
          <a:xfrm>
            <a:off x="540000" y="1399565"/>
            <a:ext cx="49324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温度由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44" name="yt_table_1074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718383"/>
              </p:ext>
            </p:extLst>
          </p:nvPr>
        </p:nvGraphicFramePr>
        <p:xfrm>
          <a:off x="540056" y="1878868"/>
          <a:ext cx="6467920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1944497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</a:tbl>
          </a:graphicData>
        </a:graphic>
      </p:graphicFrame>
      <p:sp>
        <p:nvSpPr>
          <p:cNvPr id="10746" name="yt_shape_10746"/>
          <p:cNvSpPr txBox="1"/>
          <p:nvPr/>
        </p:nvSpPr>
        <p:spPr>
          <a:xfrm>
            <a:off x="540000" y="2880422"/>
            <a:ext cx="79172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47" name="yt_table_1074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85603"/>
              </p:ext>
            </p:extLst>
          </p:nvPr>
        </p:nvGraphicFramePr>
        <p:xfrm>
          <a:off x="540056" y="3359725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"/>
                  </a:ext>
                </a:extLst>
              </a:tr>
            </a:tbl>
          </a:graphicData>
        </a:graphic>
      </p:graphicFrame>
      <p:sp>
        <p:nvSpPr>
          <p:cNvPr id="10749" name="yt_shape_10749"/>
          <p:cNvSpPr txBox="1"/>
          <p:nvPr/>
        </p:nvSpPr>
        <p:spPr>
          <a:xfrm>
            <a:off x="540119" y="388589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地的海拔高度为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地的海拔高度为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617663">
            <a:extLst>
              <a:ext uri="{FF2B5EF4-FFF2-40B4-BE49-F238E27FC236}">
                <a16:creationId xmlns:a16="http://schemas.microsoft.com/office/drawing/2014/main" id="{2B8B639E-F6A4-FB24-D182-25793FAC5C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8854C7-EB64-1BE3-2641-A62C21351E6A}"/>
              </a:ext>
            </a:extLst>
          </p:cNvPr>
          <p:cNvSpPr txBox="1"/>
          <p:nvPr/>
        </p:nvSpPr>
        <p:spPr>
          <a:xfrm>
            <a:off x="450446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5FBA0D-D1FB-A04D-8EE7-FD3229E7E80F}"/>
              </a:ext>
            </a:extLst>
          </p:cNvPr>
          <p:cNvSpPr txBox="1"/>
          <p:nvPr/>
        </p:nvSpPr>
        <p:spPr>
          <a:xfrm>
            <a:off x="7460389" y="28336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7C015D-9382-E0DC-A5F2-68C102FB9B4B}"/>
              </a:ext>
            </a:extLst>
          </p:cNvPr>
          <p:cNvSpPr txBox="1"/>
          <p:nvPr/>
        </p:nvSpPr>
        <p:spPr>
          <a:xfrm>
            <a:off x="10794257" y="383909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69e4e"/>
              </a:rPr>
              <a:t>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991A54-1490-924F-A1CB-A4762CFE0E1A}"/>
              </a:ext>
            </a:extLst>
          </p:cNvPr>
          <p:cNvSpPr txBox="1"/>
          <p:nvPr/>
        </p:nvSpPr>
        <p:spPr>
          <a:xfrm>
            <a:off x="450108" y="431457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51" name="yt_shape_10751"/>
              <p:cNvSpPr txBox="1"/>
              <p:nvPr/>
            </p:nvSpPr>
            <p:spPr>
              <a:xfrm>
                <a:off x="540000" y="1172848"/>
                <a:ext cx="5684248" cy="52342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的绝对值的和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51" name="yt_shape_107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72848"/>
                <a:ext cx="5684248" cy="5234253"/>
              </a:xfrm>
              <a:prstGeom prst="rect">
                <a:avLst/>
              </a:prstGeom>
              <a:blipFill>
                <a:blip r:embed="rId2"/>
                <a:stretch>
                  <a:fillRect l="-3326" r="-2253" b="-5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6FC7092-4C82-EA28-8DD3-861C129C8D33}"/>
                  </a:ext>
                </a:extLst>
              </p:cNvPr>
              <p:cNvSpPr txBox="1"/>
              <p:nvPr/>
            </p:nvSpPr>
            <p:spPr>
              <a:xfrm>
                <a:off x="449989" y="1797491"/>
                <a:ext cx="31471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6FC7092-4C82-EA28-8DD3-861C129C8D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97491"/>
                <a:ext cx="3147124" cy="765061"/>
              </a:xfrm>
              <a:prstGeom prst="rect">
                <a:avLst/>
              </a:prstGeom>
              <a:blipFill>
                <a:blip r:embed="rId3"/>
                <a:stretch>
                  <a:fillRect l="-3101" r="-310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4ACAB9-A656-5179-8592-C9DBE20DB52A}"/>
                  </a:ext>
                </a:extLst>
              </p:cNvPr>
              <p:cNvSpPr txBox="1"/>
              <p:nvPr/>
            </p:nvSpPr>
            <p:spPr>
              <a:xfrm>
                <a:off x="1059589" y="2468940"/>
                <a:ext cx="25375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4ACAB9-A656-5179-8592-C9DBE20DB5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589" y="2468940"/>
                <a:ext cx="2537524" cy="765061"/>
              </a:xfrm>
              <a:prstGeom prst="rect">
                <a:avLst/>
              </a:prstGeom>
              <a:blipFill>
                <a:blip r:embed="rId4"/>
                <a:stretch>
                  <a:fillRect l="-3846" r="-384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6F5D9EC-FED2-5DCB-9466-72F14541B479}"/>
              </a:ext>
            </a:extLst>
          </p:cNvPr>
          <p:cNvSpPr txBox="1"/>
          <p:nvPr/>
        </p:nvSpPr>
        <p:spPr>
          <a:xfrm>
            <a:off x="1059589" y="314038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EBC4336-57F7-3322-C119-244D3340D4FC}"/>
                  </a:ext>
                </a:extLst>
              </p:cNvPr>
              <p:cNvSpPr txBox="1"/>
              <p:nvPr/>
            </p:nvSpPr>
            <p:spPr>
              <a:xfrm>
                <a:off x="449989" y="4290755"/>
                <a:ext cx="2945829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EBC4336-57F7-3322-C119-244D3340D4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0755"/>
                <a:ext cx="2945829" cy="801701"/>
              </a:xfrm>
              <a:prstGeom prst="rect">
                <a:avLst/>
              </a:prstGeom>
              <a:blipFill>
                <a:blip r:embed="rId5"/>
                <a:stretch>
                  <a:fillRect l="-3313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E296BB1-A5F9-B88A-3B79-3FD5489F57BF}"/>
                  </a:ext>
                </a:extLst>
              </p:cNvPr>
              <p:cNvSpPr txBox="1"/>
              <p:nvPr/>
            </p:nvSpPr>
            <p:spPr>
              <a:xfrm>
                <a:off x="1059589" y="4998844"/>
                <a:ext cx="167074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E296BB1-A5F9-B88A-3B79-3FD5489F57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589" y="4998844"/>
                <a:ext cx="1670748" cy="768490"/>
              </a:xfrm>
              <a:prstGeom prst="rect">
                <a:avLst/>
              </a:prstGeom>
              <a:blipFill>
                <a:blip r:embed="rId6"/>
                <a:stretch>
                  <a:fillRect l="-5839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7B21783-D298-C84D-7419-ACD190283389}"/>
                  </a:ext>
                </a:extLst>
              </p:cNvPr>
              <p:cNvSpPr txBox="1"/>
              <p:nvPr/>
            </p:nvSpPr>
            <p:spPr>
              <a:xfrm>
                <a:off x="1059589" y="5673722"/>
                <a:ext cx="1165924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7B21783-D298-C84D-7419-ACD1902833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589" y="5673722"/>
                <a:ext cx="1165924" cy="729564"/>
              </a:xfrm>
              <a:prstGeom prst="rect">
                <a:avLst/>
              </a:prstGeom>
              <a:blipFill>
                <a:blip r:embed="rId7"/>
                <a:stretch>
                  <a:fillRect l="-8377" r="-8377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50" name="yt_shape_10750"/>
          <p:cNvSpPr txBox="1"/>
          <p:nvPr/>
        </p:nvSpPr>
        <p:spPr>
          <a:xfrm>
            <a:off x="733585" y="764704"/>
            <a:ext cx="22313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列式并计算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0" name="yt_shape_1076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759" name="yt_image_10759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62" name="yt_shape_10762"/>
          <p:cNvSpPr txBox="1"/>
          <p:nvPr/>
        </p:nvSpPr>
        <p:spPr>
          <a:xfrm>
            <a:off x="540119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对于两个有理数的和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71cd4"/>
              </a:rPr>
              <a:t>下列说法中正确的是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63" name="yt_table_1076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855766"/>
              </p:ext>
            </p:extLst>
          </p:nvPr>
        </p:nvGraphicFramePr>
        <p:xfrm>
          <a:off x="540056" y="2551304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一定比任何一个有理数大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至少比其中一个有理数大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一定比任何一个有理数小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以上说法都不正确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ACCD493-9D26-61B0-C2A9-C3A38F37AF11}"/>
              </a:ext>
            </a:extLst>
          </p:cNvPr>
          <p:cNvSpPr txBox="1"/>
          <p:nvPr/>
        </p:nvSpPr>
        <p:spPr>
          <a:xfrm>
            <a:off x="1059708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5" name="yt_shape_1076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数形结合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c2b8"/>
              </a:rPr>
              <a:t>三点所表示的数分别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根据图中各点的位置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65d63"/>
              </a:rPr>
              <a:t>下面式子结果为正数的是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67" name="yt_table_1076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456192"/>
              </p:ext>
            </p:extLst>
          </p:nvPr>
        </p:nvGraphicFramePr>
        <p:xfrm>
          <a:off x="540056" y="2339566"/>
          <a:ext cx="6949123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  <a:gridCol w="2730500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</a:tbl>
          </a:graphicData>
        </a:graphic>
      </p:graphicFrame>
      <p:pic>
        <p:nvPicPr>
          <p:cNvPr id="10766" name="yt_image_10766_skip" title="H_20.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80448" y="2339566"/>
            <a:ext cx="3069711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69" name="yt_shape_10769"/>
          <p:cNvSpPr txBox="1"/>
          <p:nvPr/>
        </p:nvSpPr>
        <p:spPr>
          <a:xfrm>
            <a:off x="540000" y="3341120"/>
            <a:ext cx="91962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这三个数中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任意两数之和的最大值是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70" name="yt_table_1077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187008"/>
              </p:ext>
            </p:extLst>
          </p:nvPr>
        </p:nvGraphicFramePr>
        <p:xfrm>
          <a:off x="540056" y="3820423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"/>
                  </a:ext>
                </a:extLst>
              </a:tr>
            </a:tbl>
          </a:graphicData>
        </a:graphic>
      </p:graphicFrame>
      <p:sp>
        <p:nvSpPr>
          <p:cNvPr id="10772" name="yt_shape_10772"/>
          <p:cNvSpPr txBox="1"/>
          <p:nvPr/>
        </p:nvSpPr>
        <p:spPr>
          <a:xfrm>
            <a:off x="540119" y="43465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是最小的正整数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ca33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9D4F570-11EF-E63F-7C32-1492A97BC5B7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37BAE8-FFA0-DCA2-A9C0-4C76404AEFED}"/>
              </a:ext>
            </a:extLst>
          </p:cNvPr>
          <p:cNvSpPr txBox="1"/>
          <p:nvPr/>
        </p:nvSpPr>
        <p:spPr>
          <a:xfrm>
            <a:off x="8744486" y="32943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A9DFE8-4329-9E7F-66B6-CAD61E77801A}"/>
              </a:ext>
            </a:extLst>
          </p:cNvPr>
          <p:cNvSpPr txBox="1"/>
          <p:nvPr/>
        </p:nvSpPr>
        <p:spPr>
          <a:xfrm>
            <a:off x="2347171" y="4775276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3" name="yt_shape_10773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小麦同学做这样一道题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6a416,isEnd"/>
              </a:rPr>
              <a:t>是被墨水污染看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不清的一个数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他翻开后面的答案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得知该题计算结果是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d67d,isEnd"/>
              </a:rPr>
              <a:t>表示的数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某公交车原有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个站点时上下车情况如下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上车为正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67d4,isEnd"/>
              </a:rPr>
              <a:t>下车为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）：（＋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5eb5,isEnd"/>
              </a:rPr>
              <a:t>则车上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江西省中考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如图在我国宋朝数学家杨辉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1261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年的著作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详解九章算法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496c,isEnd"/>
              </a:rPr>
              <a:t>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提到过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因而人们把这个表叫做杨辉三角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dade0,isEnd"/>
              </a:rPr>
              <a:t>请你根据杨辉三角的规律补全第四行空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776" name="yt_image_10776" title="H_100.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4250" y="5218698"/>
            <a:ext cx="1683498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E6907F-8CBB-593D-1AE0-12D37D210D58}"/>
              </a:ext>
            </a:extLst>
          </p:cNvPr>
          <p:cNvSpPr txBox="1"/>
          <p:nvPr/>
        </p:nvSpPr>
        <p:spPr>
          <a:xfrm>
            <a:off x="1059708" y="1804170"/>
            <a:ext cx="1540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5F6829-EBF6-D17B-E5F4-147617822A44}"/>
              </a:ext>
            </a:extLst>
          </p:cNvPr>
          <p:cNvSpPr txBox="1"/>
          <p:nvPr/>
        </p:nvSpPr>
        <p:spPr>
          <a:xfrm>
            <a:off x="1443883" y="3230634"/>
            <a:ext cx="84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5B380F-0149-D8B6-ABB7-9B5015995C7D}"/>
              </a:ext>
            </a:extLst>
          </p:cNvPr>
          <p:cNvSpPr txBox="1"/>
          <p:nvPr/>
        </p:nvSpPr>
        <p:spPr>
          <a:xfrm>
            <a:off x="1974108" y="465709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1601</Words>
  <Application>Microsoft Office PowerPoint</Application>
  <PresentationFormat>宽屏</PresentationFormat>
  <Paragraphs>170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2024-07-27T12:21:39Z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