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7" r:id="rId5"/>
    <p:sldId id="370" r:id="rId6"/>
    <p:sldId id="376" r:id="rId7"/>
    <p:sldId id="379" r:id="rId8"/>
    <p:sldId id="382" r:id="rId9"/>
    <p:sldId id="384" r:id="rId10"/>
    <p:sldId id="386" r:id="rId11"/>
    <p:sldId id="388" r:id="rId12"/>
    <p:sldId id="389" r:id="rId13"/>
    <p:sldId id="391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3" name="yt_shape_12153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152" name="yt_image_12152" title="H_50.9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155" name="yt_shape_12155"/>
              <p:cNvSpPr txBox="1"/>
              <p:nvPr/>
            </p:nvSpPr>
            <p:spPr>
              <a:xfrm>
                <a:off x="540119" y="1597583"/>
                <a:ext cx="11492915" cy="39899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用字母表示数的书写规则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数字与字母相乘时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乘号通常写作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或者省略不写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并且把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e549d,isEnd"/>
                  </a:rPr>
                  <a:t>写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的前面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但数与数相乘时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仍要用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“×”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</a:t>
                </a:r>
                <a:r>
                  <a:rPr sz="1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br>
                  <a:rPr lang="en-US" altLang="zh-CN" sz="15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W:3.755039,H:37.44,isEnd"/>
                  </a:rPr>
                </a:b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</a:t>
                </a:r>
                <a:r>
                  <a:rPr sz="1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字母与字母或字母与括号相乘时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乘号通常省略不写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ac084,isEnd"/>
                  </a:rPr>
                  <a:t>相同的字母的积一般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写成幂的形式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除法运算一般写成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形式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通常写作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带分数与字母相乘时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通常把带分数化成假分数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55" name="yt_shape_121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7583"/>
                <a:ext cx="11492915" cy="3989938"/>
              </a:xfrm>
              <a:prstGeom prst="rect">
                <a:avLst/>
              </a:prstGeom>
              <a:blipFill>
                <a:blip r:embed="rId3"/>
                <a:stretch>
                  <a:fillRect l="-1645" t="-1221" b="-3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1D7F0E7-1E39-BBF6-549B-8FA63609646C}"/>
              </a:ext>
            </a:extLst>
          </p:cNvPr>
          <p:cNvSpPr txBox="1"/>
          <p:nvPr/>
        </p:nvSpPr>
        <p:spPr>
          <a:xfrm>
            <a:off x="9848107" y="20262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数字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AC3B566-AED6-5C7F-2462-5513539E1188}"/>
              </a:ext>
            </a:extLst>
          </p:cNvPr>
          <p:cNvSpPr txBox="1"/>
          <p:nvPr/>
        </p:nvSpPr>
        <p:spPr>
          <a:xfrm>
            <a:off x="1059708" y="250175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字母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94560E3-3030-0997-431C-D81A8F224521}"/>
              </a:ext>
            </a:extLst>
          </p:cNvPr>
          <p:cNvSpPr txBox="1"/>
          <p:nvPr/>
        </p:nvSpPr>
        <p:spPr>
          <a:xfrm>
            <a:off x="10765682" y="2501753"/>
            <a:ext cx="427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9663f"/>
              </a:rPr>
              <a:t> </a:t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86EEB1D-D112-EC2F-BB5B-3D77F02C1504}"/>
              </a:ext>
            </a:extLst>
          </p:cNvPr>
          <p:cNvSpPr txBox="1"/>
          <p:nvPr/>
        </p:nvSpPr>
        <p:spPr>
          <a:xfrm>
            <a:off x="450108" y="2977241"/>
            <a:ext cx="667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C9933DB-E932-B6C4-0A0C-4CF2A3874436}"/>
              </a:ext>
            </a:extLst>
          </p:cNvPr>
          <p:cNvSpPr txBox="1"/>
          <p:nvPr/>
        </p:nvSpPr>
        <p:spPr>
          <a:xfrm>
            <a:off x="3955308" y="4403705"/>
            <a:ext cx="1094487" cy="7676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F925862-A324-C14A-6012-FAD9B562CFF5}"/>
                  </a:ext>
                </a:extLst>
              </p:cNvPr>
              <p:cNvSpPr txBox="1"/>
              <p:nvPr/>
            </p:nvSpPr>
            <p:spPr>
              <a:xfrm>
                <a:off x="8688288" y="4221088"/>
                <a:ext cx="670242" cy="7676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F925862-A324-C14A-6012-FAD9B562CF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88288" y="4221088"/>
                <a:ext cx="670242" cy="7676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5" name="yt_shape_12215"/>
          <p:cNvSpPr txBox="1"/>
          <p:nvPr/>
        </p:nvSpPr>
        <p:spPr>
          <a:xfrm>
            <a:off x="540000" y="900000"/>
            <a:ext cx="93102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用字母表示图中阴影部分的面积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216" name="yt_image_12216" title="H_142.5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85102" y="1531667"/>
            <a:ext cx="4221795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218" name="yt_shape_12218"/>
              <p:cNvSpPr txBox="1"/>
              <p:nvPr/>
            </p:nvSpPr>
            <p:spPr>
              <a:xfrm>
                <a:off x="540000" y="3392567"/>
                <a:ext cx="5099153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阴影部分的面积为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阴影部分的面积为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R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R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218" name="yt_shape_12218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92567"/>
                <a:ext cx="5099153" cy="1119024"/>
              </a:xfrm>
              <a:prstGeom prst="rect">
                <a:avLst/>
              </a:prstGeom>
              <a:blipFill>
                <a:blip r:embed="rId3"/>
                <a:stretch>
                  <a:fillRect l="-3708" t="-4918" r="-2632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AE0064D-AA05-A7D9-0CCA-44EC921B0749}"/>
              </a:ext>
            </a:extLst>
          </p:cNvPr>
          <p:cNvSpPr txBox="1"/>
          <p:nvPr/>
        </p:nvSpPr>
        <p:spPr>
          <a:xfrm>
            <a:off x="449989" y="3345761"/>
            <a:ext cx="5229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阴影部分的面积为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38C3911-3EA0-5984-FE7D-B45456990208}"/>
                  </a:ext>
                </a:extLst>
              </p:cNvPr>
              <p:cNvSpPr txBox="1"/>
              <p:nvPr/>
            </p:nvSpPr>
            <p:spPr>
              <a:xfrm>
                <a:off x="449989" y="3821249"/>
                <a:ext cx="488543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阴影部分的面积为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R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R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1}">
                <a:extLst>
                  <a:ext uri="{FF2B5EF4-FFF2-40B4-BE49-F238E27FC236}">
                    <a16:creationId xmlns:a16="http://schemas.microsoft.com/office/drawing/2014/main" id="{038C3911-3EA0-5984-FE7D-B454569902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21249"/>
                <a:ext cx="4885436" cy="726326"/>
              </a:xfrm>
              <a:prstGeom prst="rect">
                <a:avLst/>
              </a:prstGeom>
              <a:blipFill>
                <a:blip r:embed="rId4"/>
                <a:stretch>
                  <a:fillRect l="-1998" r="-2122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2" name="yt_shape_12222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221" name="yt_image_12221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24" name="yt_shape_12224"/>
          <p:cNvSpPr txBox="1"/>
          <p:nvPr/>
        </p:nvSpPr>
        <p:spPr>
          <a:xfrm>
            <a:off x="540119" y="159758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是一个两位数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是一个一位数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若把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放在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的右边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ec7e7"/>
              </a:rPr>
              <a:t>所得的三位数是多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若把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放在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的左边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所得的三位数是多少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放在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所得的三位数是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放在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的左边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5_dc2a1"/>
              </a:rPr>
              <a:t>所得的三位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C6F549E-6C82-13BA-F688-A33BF145AD04}"/>
              </a:ext>
            </a:extLst>
          </p:cNvPr>
          <p:cNvSpPr txBox="1"/>
          <p:nvPr/>
        </p:nvSpPr>
        <p:spPr>
          <a:xfrm>
            <a:off x="450108" y="2501753"/>
            <a:ext cx="110861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放在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所得的三位数是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放在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的左边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5_dc2a1"/>
              </a:rPr>
              <a:t>所得的三位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4EF7641-23D6-676B-A7C3-40256AC78051}"/>
              </a:ext>
            </a:extLst>
          </p:cNvPr>
          <p:cNvSpPr txBox="1"/>
          <p:nvPr/>
        </p:nvSpPr>
        <p:spPr>
          <a:xfrm>
            <a:off x="450108" y="2977241"/>
            <a:ext cx="2164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6" name="yt_shape_1222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自行车每节链条的长度为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9ace"/>
              </a:rPr>
              <a:t>交叉重叠部分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的圆的直径为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227" name="yt_image_12227" title="H_136.4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97888" y="2011799"/>
            <a:ext cx="2996222" cy="173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29" name="yt_shape_12229"/>
          <p:cNvSpPr txBox="1"/>
          <p:nvPr/>
        </p:nvSpPr>
        <p:spPr>
          <a:xfrm>
            <a:off x="540000" y="3794993"/>
            <a:ext cx="5491888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节链条长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节链条长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节链条长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014FDFB-C81B-E13F-E3A1-EAFCFCBA20BE}"/>
              </a:ext>
            </a:extLst>
          </p:cNvPr>
          <p:cNvSpPr txBox="1"/>
          <p:nvPr/>
        </p:nvSpPr>
        <p:spPr>
          <a:xfrm>
            <a:off x="2888389" y="3748187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441709-CE94-53B4-D7A5-BF80DD25BB63}"/>
              </a:ext>
            </a:extLst>
          </p:cNvPr>
          <p:cNvSpPr txBox="1"/>
          <p:nvPr/>
        </p:nvSpPr>
        <p:spPr>
          <a:xfrm>
            <a:off x="2888389" y="4223675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6F9F561-B006-36E6-91EF-782E1A4A1544}"/>
              </a:ext>
            </a:extLst>
          </p:cNvPr>
          <p:cNvSpPr txBox="1"/>
          <p:nvPr/>
        </p:nvSpPr>
        <p:spPr>
          <a:xfrm>
            <a:off x="2983639" y="4699163"/>
            <a:ext cx="2561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2" name="yt_shape_12162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161" name="yt_image_12161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64" name="yt_shape_12164"/>
          <p:cNvSpPr txBox="1"/>
          <p:nvPr/>
        </p:nvSpPr>
        <p:spPr>
          <a:xfrm>
            <a:off x="540000" y="1603297"/>
            <a:ext cx="498213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用字母表示数的书写方法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165" name="yt_shape_12165"/>
              <p:cNvSpPr txBox="1"/>
              <p:nvPr/>
            </p:nvSpPr>
            <p:spPr>
              <a:xfrm>
                <a:off x="540119" y="2102862"/>
                <a:ext cx="11492915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下列各式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10804"/>
                  </a:rPr>
                  <a:t>其中符合书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写要求的有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165" name="yt_shape_12165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02862"/>
                <a:ext cx="11492915" cy="1106521"/>
              </a:xfrm>
              <a:prstGeom prst="rect">
                <a:avLst/>
              </a:prstGeom>
              <a:blipFill>
                <a:blip r:embed="rId3"/>
                <a:stretch>
                  <a:fillRect l="-1645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167" name="yt_table_1216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91408"/>
              </p:ext>
            </p:extLst>
          </p:nvPr>
        </p:nvGraphicFramePr>
        <p:xfrm>
          <a:off x="540056" y="3260171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4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5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5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169" name="yt_shape_12169"/>
              <p:cNvSpPr txBox="1"/>
              <p:nvPr/>
            </p:nvSpPr>
            <p:spPr>
              <a:xfrm>
                <a:off x="540000" y="3786342"/>
                <a:ext cx="6552115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式子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的正确写法是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b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169" name="yt_shape_12169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86342"/>
                <a:ext cx="6552115" cy="638893"/>
              </a:xfrm>
              <a:prstGeom prst="rect">
                <a:avLst/>
              </a:prstGeom>
              <a:blipFill>
                <a:blip r:embed="rId4"/>
                <a:stretch>
                  <a:fillRect l="-2886" r="-186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070785013">
            <a:extLst>
              <a:ext uri="{FF2B5EF4-FFF2-40B4-BE49-F238E27FC236}">
                <a16:creationId xmlns:a16="http://schemas.microsoft.com/office/drawing/2014/main" id="{51726858-D93A-4033-D89D-02745B4D132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522BF98-3772-A4EE-C395-865D91B65A47}"/>
              </a:ext>
            </a:extLst>
          </p:cNvPr>
          <p:cNvSpPr txBox="1"/>
          <p:nvPr/>
        </p:nvSpPr>
        <p:spPr>
          <a:xfrm>
            <a:off x="2583708" y="272750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2033180-FE89-707D-0F8D-45484AEFA24B}"/>
                  </a:ext>
                </a:extLst>
              </p:cNvPr>
              <p:cNvSpPr txBox="1"/>
              <p:nvPr/>
            </p:nvSpPr>
            <p:spPr>
              <a:xfrm>
                <a:off x="5560152" y="3739536"/>
                <a:ext cx="140627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4" name="文本框 3" descr="{'rangeId': 4, 'hasSerialNum': 1, 'mathAnswerShape': 1}">
                <a:extLst>
                  <a:ext uri="{FF2B5EF4-FFF2-40B4-BE49-F238E27FC236}">
                    <a16:creationId xmlns:a16="http://schemas.microsoft.com/office/drawing/2014/main" id="{B2033180-FE89-707D-0F8D-45484AEFA2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0152" y="3739536"/>
                <a:ext cx="1406271" cy="726326"/>
              </a:xfrm>
              <a:prstGeom prst="rect">
                <a:avLst/>
              </a:prstGeom>
              <a:blipFill>
                <a:blip r:embed="rId6"/>
                <a:stretch>
                  <a:fillRect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BFF6287-CD91-50F9-6ED7-F039B5350364}"/>
              </a:ext>
            </a:extLst>
          </p:cNvPr>
          <p:cNvCxnSpPr/>
          <p:nvPr/>
        </p:nvCxnSpPr>
        <p:spPr>
          <a:xfrm>
            <a:off x="5297738" y="4438106"/>
            <a:ext cx="157867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1" name="yt_shape_12171"/>
          <p:cNvSpPr txBox="1"/>
          <p:nvPr/>
        </p:nvSpPr>
        <p:spPr>
          <a:xfrm>
            <a:off x="540000" y="900000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用字母表示数</a:t>
            </a:r>
          </a:p>
        </p:txBody>
      </p:sp>
      <p:sp>
        <p:nvSpPr>
          <p:cNvPr id="12172" name="yt_shape_12172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一组数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从第三个数起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249d4"/>
              </a:rPr>
              <a:t>每个数都等于它前面的两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个数之和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那么这组数中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73" name="yt_table_1217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7605918"/>
              </p:ext>
            </p:extLst>
          </p:nvPr>
        </p:nvGraphicFramePr>
        <p:xfrm>
          <a:off x="540056" y="2359000"/>
          <a:ext cx="78098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55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5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55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5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9"/>
                  </a:ext>
                </a:extLst>
              </a:tr>
            </a:tbl>
          </a:graphicData>
        </a:graphic>
      </p:graphicFrame>
      <p:sp>
        <p:nvSpPr>
          <p:cNvPr id="12175" name="yt_shape_12175"/>
          <p:cNvSpPr txBox="1"/>
          <p:nvPr/>
        </p:nvSpPr>
        <p:spPr>
          <a:xfrm>
            <a:off x="540119" y="288517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三个连续的自然数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若中间的一个为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则第一个为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第三个为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070785075">
            <a:extLst>
              <a:ext uri="{FF2B5EF4-FFF2-40B4-BE49-F238E27FC236}">
                <a16:creationId xmlns:a16="http://schemas.microsoft.com/office/drawing/2014/main" id="{4DE3DCB5-3082-DB9C-5AAE-2384217CEB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7CB29F5-4754-E158-ED98-D9D7E5FC83B4}"/>
              </a:ext>
            </a:extLst>
          </p:cNvPr>
          <p:cNvSpPr txBox="1"/>
          <p:nvPr/>
        </p:nvSpPr>
        <p:spPr>
          <a:xfrm>
            <a:off x="6471496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9135CE-A87F-D2F9-E8D6-1B465AA9835A}"/>
              </a:ext>
            </a:extLst>
          </p:cNvPr>
          <p:cNvSpPr txBox="1"/>
          <p:nvPr/>
        </p:nvSpPr>
        <p:spPr>
          <a:xfrm>
            <a:off x="8136782" y="2838365"/>
            <a:ext cx="1142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1117BC2-89FE-080B-8F2D-D1CA9DD1659D}"/>
              </a:ext>
            </a:extLst>
          </p:cNvPr>
          <p:cNvSpPr txBox="1"/>
          <p:nvPr/>
        </p:nvSpPr>
        <p:spPr>
          <a:xfrm>
            <a:off x="10975232" y="2838365"/>
            <a:ext cx="837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0daf1"/>
              </a:rPr>
              <a:t>＋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7A705AA-8955-DDE4-6FDA-496606B63B80}"/>
              </a:ext>
            </a:extLst>
          </p:cNvPr>
          <p:cNvSpPr txBox="1"/>
          <p:nvPr/>
        </p:nvSpPr>
        <p:spPr>
          <a:xfrm>
            <a:off x="450108" y="331385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6" name="yt_shape_12176"/>
          <p:cNvSpPr txBox="1"/>
          <p:nvPr/>
        </p:nvSpPr>
        <p:spPr>
          <a:xfrm>
            <a:off x="540000" y="900000"/>
            <a:ext cx="498213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用字母表示运算律、公式</a:t>
            </a:r>
          </a:p>
        </p:txBody>
      </p:sp>
      <p:sp>
        <p:nvSpPr>
          <p:cNvPr id="12177" name="yt_shape_12177"/>
          <p:cNvSpPr txBox="1"/>
          <p:nvPr/>
        </p:nvSpPr>
        <p:spPr>
          <a:xfrm>
            <a:off x="540000" y="1399565"/>
            <a:ext cx="853278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正方形的边长为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边长增加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面积增加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78" name="yt_table_1217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6675807"/>
              </p:ext>
            </p:extLst>
          </p:nvPr>
        </p:nvGraphicFramePr>
        <p:xfrm>
          <a:off x="540056" y="1878868"/>
          <a:ext cx="8328343" cy="950976"/>
        </p:xfrm>
        <a:graphic>
          <a:graphicData uri="http://schemas.openxmlformats.org/drawingml/2006/table">
            <a:tbl>
              <a:tblPr/>
              <a:tblGrid>
                <a:gridCol w="4621530">
                  <a:extLst>
                    <a:ext uri="{9D8B030D-6E8A-4147-A177-3AD203B41FA5}">
                      <a16:colId xmlns:a16="http://schemas.microsoft.com/office/drawing/2014/main" val="10557"/>
                    </a:ext>
                  </a:extLst>
                </a:gridCol>
                <a:gridCol w="3706813">
                  <a:extLst>
                    <a:ext uri="{9D8B030D-6E8A-4147-A177-3AD203B41FA5}">
                      <a16:colId xmlns:a16="http://schemas.microsoft.com/office/drawing/2014/main" val="105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[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]cm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[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]cm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1"/>
                  </a:ext>
                </a:extLst>
              </a:tr>
            </a:tbl>
          </a:graphicData>
        </a:graphic>
      </p:graphicFrame>
      <p:sp>
        <p:nvSpPr>
          <p:cNvPr id="12180" name="yt_shape_12180"/>
          <p:cNvSpPr txBox="1"/>
          <p:nvPr/>
        </p:nvSpPr>
        <p:spPr>
          <a:xfrm>
            <a:off x="540119" y="288042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表示任意三个有理数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那么分配律可表示为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5039,H:37.44,isEnd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181" name="yt_shape_12181"/>
          <p:cNvSpPr txBox="1"/>
          <p:nvPr/>
        </p:nvSpPr>
        <p:spPr>
          <a:xfrm>
            <a:off x="540119" y="383985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长沙明德中学单元卷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aca98,isEnd"/>
              </a:rPr>
              <a:t>的大正方形的硬纸片上剪去一个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的小正方形纸片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则剩余部分面积为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182" name="yt_image_12182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7416" y="4799292"/>
            <a:ext cx="1157166" cy="168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0785144">
            <a:extLst>
              <a:ext uri="{FF2B5EF4-FFF2-40B4-BE49-F238E27FC236}">
                <a16:creationId xmlns:a16="http://schemas.microsoft.com/office/drawing/2014/main" id="{A9C1A136-1F1C-A1E2-D690-690ADE66C6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9FC1C9A-D805-6F7A-8A4D-283E4D4D40AC}"/>
              </a:ext>
            </a:extLst>
          </p:cNvPr>
          <p:cNvSpPr txBox="1"/>
          <p:nvPr/>
        </p:nvSpPr>
        <p:spPr>
          <a:xfrm>
            <a:off x="80699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58F15CA-ADB1-1925-4087-1C73E34BEE51}"/>
              </a:ext>
            </a:extLst>
          </p:cNvPr>
          <p:cNvSpPr txBox="1"/>
          <p:nvPr/>
        </p:nvSpPr>
        <p:spPr>
          <a:xfrm>
            <a:off x="11168907" y="2833616"/>
            <a:ext cx="580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8da17"/>
              </a:rPr>
              <a:t> </a:t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50A8364-D644-A95B-CC4B-8BF9B0E6206D}"/>
              </a:ext>
            </a:extLst>
          </p:cNvPr>
          <p:cNvSpPr txBox="1"/>
          <p:nvPr/>
        </p:nvSpPr>
        <p:spPr>
          <a:xfrm>
            <a:off x="450108" y="3309104"/>
            <a:ext cx="1172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728C88E-736D-4B3F-2EEB-26B6D179A917}"/>
              </a:ext>
            </a:extLst>
          </p:cNvPr>
          <p:cNvSpPr txBox="1"/>
          <p:nvPr/>
        </p:nvSpPr>
        <p:spPr>
          <a:xfrm>
            <a:off x="7774832" y="4268539"/>
            <a:ext cx="15485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4" name="yt_shape_12184"/>
          <p:cNvSpPr txBox="1"/>
          <p:nvPr/>
        </p:nvSpPr>
        <p:spPr>
          <a:xfrm>
            <a:off x="540000" y="900000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用字母表示数量关系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185" name="yt_shape_12185"/>
              <p:cNvSpPr txBox="1"/>
              <p:nvPr/>
            </p:nvSpPr>
            <p:spPr>
              <a:xfrm>
                <a:off x="540000" y="1399565"/>
                <a:ext cx="7949933" cy="6413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用文字语言叙述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185" name="yt_shape_12185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7949933" cy="641394"/>
              </a:xfrm>
              <a:prstGeom prst="rect">
                <a:avLst/>
              </a:prstGeom>
              <a:blipFill>
                <a:blip r:embed="rId2"/>
                <a:stretch>
                  <a:fillRect l="-2377" r="-138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187" name="yt_table_1218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328725"/>
              </p:ext>
            </p:extLst>
          </p:nvPr>
        </p:nvGraphicFramePr>
        <p:xfrm>
          <a:off x="540056" y="2091747"/>
          <a:ext cx="3797300" cy="1901952"/>
        </p:xfrm>
        <a:graphic>
          <a:graphicData uri="http://schemas.openxmlformats.org/drawingml/2006/table">
            <a:tbl>
              <a:tblPr/>
              <a:tblGrid>
                <a:gridCol w="3797300">
                  <a:extLst>
                    <a:ext uri="{9D8B030D-6E8A-4147-A177-3AD203B41FA5}">
                      <a16:colId xmlns:a16="http://schemas.microsoft.com/office/drawing/2014/main" val="105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的倒数小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除以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的商与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除以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的差的商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的倒数与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5"/>
                  </a:ext>
                </a:extLst>
              </a:tr>
            </a:tbl>
          </a:graphicData>
        </a:graphic>
      </p:graphicFrame>
      <p:sp>
        <p:nvSpPr>
          <p:cNvPr id="12189" name="yt_shape_12189"/>
          <p:cNvSpPr txBox="1"/>
          <p:nvPr/>
        </p:nvSpPr>
        <p:spPr>
          <a:xfrm>
            <a:off x="540000" y="4044067"/>
            <a:ext cx="64376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下列用字母表示的数中不正确的是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90" name="yt_table_1219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2184076"/>
              </p:ext>
            </p:extLst>
          </p:nvPr>
        </p:nvGraphicFramePr>
        <p:xfrm>
          <a:off x="540056" y="4523370"/>
          <a:ext cx="6913563" cy="1901952"/>
        </p:xfrm>
        <a:graphic>
          <a:graphicData uri="http://schemas.openxmlformats.org/drawingml/2006/table">
            <a:tbl>
              <a:tblPr/>
              <a:tblGrid>
                <a:gridCol w="6913563">
                  <a:extLst>
                    <a:ext uri="{9D8B030D-6E8A-4147-A177-3AD203B41FA5}">
                      <a16:colId xmlns:a16="http://schemas.microsoft.com/office/drawing/2014/main" val="1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温度由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t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后是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t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今年小明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去年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小华用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秒走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则他的速度为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可表示为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9"/>
                  </a:ext>
                </a:extLst>
              </a:tr>
            </a:tbl>
          </a:graphicData>
        </a:graphic>
      </p:graphicFrame>
      <p:pic>
        <p:nvPicPr>
          <p:cNvPr id="3" name="yt_shape_1722070785212">
            <a:extLst>
              <a:ext uri="{FF2B5EF4-FFF2-40B4-BE49-F238E27FC236}">
                <a16:creationId xmlns:a16="http://schemas.microsoft.com/office/drawing/2014/main" id="{E1214A84-E584-B5D8-89FC-30C929AB4C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C5D4AEB-BBC1-1224-785B-DD52F5D69DC7}"/>
              </a:ext>
            </a:extLst>
          </p:cNvPr>
          <p:cNvSpPr txBox="1"/>
          <p:nvPr/>
        </p:nvSpPr>
        <p:spPr>
          <a:xfrm>
            <a:off x="7510236" y="1352759"/>
            <a:ext cx="383285" cy="7288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E967846-D24A-730C-1543-FB519CA528C2}"/>
              </a:ext>
            </a:extLst>
          </p:cNvPr>
          <p:cNvSpPr txBox="1"/>
          <p:nvPr/>
        </p:nvSpPr>
        <p:spPr>
          <a:xfrm>
            <a:off x="6012589" y="399726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2" name="yt_shape_12192"/>
          <p:cNvSpPr txBox="1"/>
          <p:nvPr/>
        </p:nvSpPr>
        <p:spPr>
          <a:xfrm>
            <a:off x="540000" y="900000"/>
            <a:ext cx="717824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已知苹果每千克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千克苹果共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可表示为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BAC743-F86A-3D35-4E5B-60EE2910A299}"/>
              </a:ext>
            </a:extLst>
          </p:cNvPr>
          <p:cNvSpPr txBox="1"/>
          <p:nvPr/>
        </p:nvSpPr>
        <p:spPr>
          <a:xfrm>
            <a:off x="6328502" y="853194"/>
            <a:ext cx="953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FE94C94-3957-FEBC-7906-C200DBA8CEC0}"/>
              </a:ext>
            </a:extLst>
          </p:cNvPr>
          <p:cNvSpPr txBox="1"/>
          <p:nvPr/>
        </p:nvSpPr>
        <p:spPr>
          <a:xfrm>
            <a:off x="5182136" y="1328682"/>
            <a:ext cx="13421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4" name="yt_shape_12194"/>
          <p:cNvSpPr txBox="1"/>
          <p:nvPr/>
        </p:nvSpPr>
        <p:spPr>
          <a:xfrm>
            <a:off x="540000" y="900000"/>
            <a:ext cx="8059899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用含字母的式子表示排列规律因不会归纳而出错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195" name="yt_shape_12195"/>
              <p:cNvSpPr txBox="1"/>
              <p:nvPr/>
            </p:nvSpPr>
            <p:spPr>
              <a:xfrm>
                <a:off x="540119" y="1399565"/>
                <a:ext cx="11492915" cy="222516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湘西州中考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古希腊数学把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56eea,isEnd"/>
                  </a:rPr>
                  <a:t>这样的数叫做三角形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因为它的规律可以用下图表示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根据图形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若把第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1_30276,isEnd"/>
                  </a:rPr>
                  <a:t>个图形表示的三角形数记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个图形表示的三角形数记为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则第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个图形表示的三角形数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db839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4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用含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的式子表示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195" name="yt_shape_121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492915" cy="2225161"/>
              </a:xfrm>
              <a:prstGeom prst="rect">
                <a:avLst/>
              </a:prstGeom>
              <a:blipFill>
                <a:blip r:embed="rId2"/>
                <a:stretch>
                  <a:fillRect l="-1645" t="-2466" b="-35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197" name="yt_image_1219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9552" y="3827878"/>
            <a:ext cx="3892894" cy="100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0785286">
            <a:extLst>
              <a:ext uri="{FF2B5EF4-FFF2-40B4-BE49-F238E27FC236}">
                <a16:creationId xmlns:a16="http://schemas.microsoft.com/office/drawing/2014/main" id="{17AF588F-C8C1-76A1-F8D3-4A18942B04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3B21430-002F-A8AF-9A8D-0629E78A8FF8}"/>
                  </a:ext>
                </a:extLst>
              </p:cNvPr>
              <p:cNvSpPr txBox="1"/>
              <p:nvPr/>
            </p:nvSpPr>
            <p:spPr>
              <a:xfrm>
                <a:off x="1408958" y="2564904"/>
                <a:ext cx="1725358" cy="8707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3B21430-002F-A8AF-9A8D-0629E78A8F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8958" y="2564904"/>
                <a:ext cx="1725358" cy="87078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0" name="yt_shape_12200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2199" name="yt_image_12199" title="H_50.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02" name="yt_shape_12202"/>
          <p:cNvSpPr txBox="1"/>
          <p:nvPr/>
        </p:nvSpPr>
        <p:spPr>
          <a:xfrm>
            <a:off x="540120" y="1591869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为落实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双减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政策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某校利用课后服务开展了主题为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书香满校园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da7a"/>
              </a:rPr>
              <a:t>的读书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现需购买甲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乙两种读本共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本供学生阅读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其中甲种读本的单价为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3cb1"/>
              </a:rPr>
              <a:t>/</a:t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乙种读本的单价为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设购买甲种读本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6aa80"/>
              </a:rPr>
              <a:t>则购买乙种读本的费用为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03" name="yt_table_1220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855599"/>
              </p:ext>
            </p:extLst>
          </p:nvPr>
        </p:nvGraphicFramePr>
        <p:xfrm>
          <a:off x="540056" y="3511567"/>
          <a:ext cx="7234556" cy="950976"/>
        </p:xfrm>
        <a:graphic>
          <a:graphicData uri="http://schemas.openxmlformats.org/drawingml/2006/table">
            <a:tbl>
              <a:tblPr/>
              <a:tblGrid>
                <a:gridCol w="4007168">
                  <a:extLst>
                    <a:ext uri="{9D8B030D-6E8A-4147-A177-3AD203B41FA5}">
                      <a16:colId xmlns:a16="http://schemas.microsoft.com/office/drawing/2014/main" val="10561"/>
                    </a:ext>
                  </a:extLst>
                </a:gridCol>
                <a:gridCol w="3227388">
                  <a:extLst>
                    <a:ext uri="{9D8B030D-6E8A-4147-A177-3AD203B41FA5}">
                      <a16:colId xmlns:a16="http://schemas.microsoft.com/office/drawing/2014/main" val="105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9D9906C-5B7E-88A3-7C1D-473E9D62725F}"/>
              </a:ext>
            </a:extLst>
          </p:cNvPr>
          <p:cNvSpPr txBox="1"/>
          <p:nvPr/>
        </p:nvSpPr>
        <p:spPr>
          <a:xfrm>
            <a:off x="1059709" y="297152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5" name="yt_shape_12205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观察下列各式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，…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请你将猜想到的规律用自然数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表示出来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用含字母的式子表示下列数量关系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两数的差的平方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某商品原价为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降价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后的价格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每袋大米的质量是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每袋面粉的质量是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袋大米和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b70b,isEnd"/>
              </a:rPr>
              <a:t>袋面粉一共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的质量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A967850-B3B4-727E-72A2-5E1BB21227C1}"/>
              </a:ext>
            </a:extLst>
          </p:cNvPr>
          <p:cNvSpPr txBox="1"/>
          <p:nvPr/>
        </p:nvSpPr>
        <p:spPr>
          <a:xfrm>
            <a:off x="7851032" y="1804170"/>
            <a:ext cx="3158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4A389DA-0F7F-BB3D-25A9-75E2E8552582}"/>
              </a:ext>
            </a:extLst>
          </p:cNvPr>
          <p:cNvSpPr txBox="1"/>
          <p:nvPr/>
        </p:nvSpPr>
        <p:spPr>
          <a:xfrm>
            <a:off x="450108" y="3230634"/>
            <a:ext cx="3180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E7D47CA-E832-61FB-811B-567665BD7F8F}"/>
              </a:ext>
            </a:extLst>
          </p:cNvPr>
          <p:cNvSpPr txBox="1"/>
          <p:nvPr/>
        </p:nvSpPr>
        <p:spPr>
          <a:xfrm>
            <a:off x="450108" y="4181610"/>
            <a:ext cx="5552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EA65649-EC62-527E-7124-B670B6EA3D8B}"/>
              </a:ext>
            </a:extLst>
          </p:cNvPr>
          <p:cNvSpPr txBox="1"/>
          <p:nvPr/>
        </p:nvSpPr>
        <p:spPr>
          <a:xfrm>
            <a:off x="450108" y="5608074"/>
            <a:ext cx="40964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1515</Words>
  <Application>Microsoft Office PowerPoint</Application>
  <PresentationFormat>宽屏</PresentationFormat>
  <Paragraphs>108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9</cp:revision>
  <dcterms:created xsi:type="dcterms:W3CDTF">2024-07-27T08:54:53Z</dcterms:created>
  <dcterms:modified xsi:type="dcterms:W3CDTF">2024-07-27T13:07:44Z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