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71" r:id="rId7"/>
    <p:sldId id="376" r:id="rId8"/>
    <p:sldId id="377" r:id="rId9"/>
    <p:sldId id="379" r:id="rId10"/>
    <p:sldId id="385" r:id="rId11"/>
    <p:sldId id="390" r:id="rId12"/>
    <p:sldId id="394" r:id="rId13"/>
    <p:sldId id="395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" name="yt_shape_1170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03" name="yt_image_1170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06" name="yt_shape_11706"/>
          <p:cNvSpPr txBox="1"/>
          <p:nvPr/>
        </p:nvSpPr>
        <p:spPr>
          <a:xfrm>
            <a:off x="540119" y="1597583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有理数的混合运算顺序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先算乘方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再算乘除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同级运算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的顺序进行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括号里的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括号里的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90fc,isEnd"/>
              </a:rPr>
              <a:t>然后算大括号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E370B3-565F-5509-8A6A-553E6808C8CC}"/>
              </a:ext>
            </a:extLst>
          </p:cNvPr>
          <p:cNvSpPr txBox="1"/>
          <p:nvPr/>
        </p:nvSpPr>
        <p:spPr>
          <a:xfrm>
            <a:off x="54793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3B45EB-EA1D-2AAA-FCCF-B44DCDDCAE39}"/>
              </a:ext>
            </a:extLst>
          </p:cNvPr>
          <p:cNvSpPr txBox="1"/>
          <p:nvPr/>
        </p:nvSpPr>
        <p:spPr>
          <a:xfrm>
            <a:off x="3955308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17A047-BC54-D02C-FBA5-400C1CA930BA}"/>
              </a:ext>
            </a:extLst>
          </p:cNvPr>
          <p:cNvSpPr txBox="1"/>
          <p:nvPr/>
        </p:nvSpPr>
        <p:spPr>
          <a:xfrm>
            <a:off x="5174508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F50026-A3E2-69AD-240B-27A003B925D9}"/>
              </a:ext>
            </a:extLst>
          </p:cNvPr>
          <p:cNvSpPr txBox="1"/>
          <p:nvPr/>
        </p:nvSpPr>
        <p:spPr>
          <a:xfrm>
            <a:off x="4260108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6E645F-4543-9F27-B67A-DE29538002D1}"/>
              </a:ext>
            </a:extLst>
          </p:cNvPr>
          <p:cNvSpPr txBox="1"/>
          <p:nvPr/>
        </p:nvSpPr>
        <p:spPr>
          <a:xfrm>
            <a:off x="7308107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71" name="yt_shape_11771"/>
              <p:cNvSpPr txBox="1"/>
              <p:nvPr/>
            </p:nvSpPr>
            <p:spPr>
              <a:xfrm>
                <a:off x="540119" y="900000"/>
                <a:ext cx="11492915" cy="41279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数字游戏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小明同学发明了一个魔术盒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当任意有理数对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afaf,isEnd"/>
                  </a:rPr>
                  <a:t>进入其中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会得到个新的有理数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放入其中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就会得到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2398,isEnd"/>
                  </a:rPr>
                  <a:t>2</a:t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现将有理数对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放入其中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则会得到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71" name="yt_shape_117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27990"/>
              </a:xfrm>
              <a:prstGeom prst="rect">
                <a:avLst/>
              </a:prstGeom>
              <a:blipFill>
                <a:blip r:embed="rId2"/>
                <a:stretch>
                  <a:fillRect l="-1645" t="-1329" b="-8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5F5A3B4-021F-2564-6BAC-1EB4C8C26C4C}"/>
              </a:ext>
            </a:extLst>
          </p:cNvPr>
          <p:cNvSpPr txBox="1"/>
          <p:nvPr/>
        </p:nvSpPr>
        <p:spPr>
          <a:xfrm>
            <a:off x="9594107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3CBA11-EA27-1C67-4D38-B6BB43148EBF}"/>
                  </a:ext>
                </a:extLst>
              </p:cNvPr>
              <p:cNvSpPr txBox="1"/>
              <p:nvPr/>
            </p:nvSpPr>
            <p:spPr>
              <a:xfrm>
                <a:off x="450108" y="2952123"/>
                <a:ext cx="44139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pageBreak': True}">
                <a:extLst>
                  <a:ext uri="{FF2B5EF4-FFF2-40B4-BE49-F238E27FC236}">
                    <a16:creationId xmlns:a16="http://schemas.microsoft.com/office/drawing/2014/main" id="{CA3CBA11-EA27-1C67-4D38-B6BB43148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2123"/>
                <a:ext cx="4413948" cy="772808"/>
              </a:xfrm>
              <a:prstGeom prst="rect">
                <a:avLst/>
              </a:prstGeom>
              <a:blipFill>
                <a:blip r:embed="rId3"/>
                <a:stretch>
                  <a:fillRect l="-221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17FDA1E-713B-9D1D-7015-E4556579D919}"/>
                  </a:ext>
                </a:extLst>
              </p:cNvPr>
              <p:cNvSpPr txBox="1"/>
              <p:nvPr/>
            </p:nvSpPr>
            <p:spPr>
              <a:xfrm>
                <a:off x="1669308" y="3631319"/>
                <a:ext cx="2737549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, 'pageBreak': True}">
                <a:extLst>
                  <a:ext uri="{FF2B5EF4-FFF2-40B4-BE49-F238E27FC236}">
                    <a16:creationId xmlns:a16="http://schemas.microsoft.com/office/drawing/2014/main" id="{917FDA1E-713B-9D1D-7015-E4556579D9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3631319"/>
                <a:ext cx="2737549" cy="767030"/>
              </a:xfrm>
              <a:prstGeom prst="rect">
                <a:avLst/>
              </a:prstGeom>
              <a:blipFill>
                <a:blip r:embed="rId4"/>
                <a:stretch>
                  <a:fillRect l="-35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5A59C01-D93F-9F29-7B13-6A1447C1047F}"/>
                  </a:ext>
                </a:extLst>
              </p:cNvPr>
              <p:cNvSpPr txBox="1"/>
              <p:nvPr/>
            </p:nvSpPr>
            <p:spPr>
              <a:xfrm>
                <a:off x="1669308" y="4304737"/>
                <a:ext cx="116592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, 'pageBreak': True}">
                <a:extLst>
                  <a:ext uri="{FF2B5EF4-FFF2-40B4-BE49-F238E27FC236}">
                    <a16:creationId xmlns:a16="http://schemas.microsoft.com/office/drawing/2014/main" id="{25A59C01-D93F-9F29-7B13-6A1447C10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4304737"/>
                <a:ext cx="1165924" cy="730136"/>
              </a:xfrm>
              <a:prstGeom prst="rect">
                <a:avLst/>
              </a:prstGeom>
              <a:blipFill>
                <a:blip r:embed="rId5"/>
                <a:stretch>
                  <a:fillRect l="-8377" r="-83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76" name="yt_shape_11776"/>
              <p:cNvSpPr txBox="1"/>
              <p:nvPr/>
            </p:nvSpPr>
            <p:spPr>
              <a:xfrm>
                <a:off x="540119" y="836712"/>
                <a:ext cx="11492915" cy="16428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成都西川中学单元卷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3cde3"/>
                  </a:rPr>
                  <a:t>的绝对值与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倒数均是它本身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的相反数是它本身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dc76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76" name="yt_shape_117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492915" cy="1642822"/>
              </a:xfrm>
              <a:prstGeom prst="rect">
                <a:avLst/>
              </a:prstGeom>
              <a:blipFill>
                <a:blip r:embed="rId2"/>
                <a:stretch>
                  <a:fillRect l="-1645" t="-2963" b="-107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38D3003-4B09-6B21-5B21-B48C720E00EF}"/>
              </a:ext>
            </a:extLst>
          </p:cNvPr>
          <p:cNvSpPr txBox="1"/>
          <p:nvPr/>
        </p:nvSpPr>
        <p:spPr>
          <a:xfrm>
            <a:off x="449989" y="2501616"/>
            <a:ext cx="589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0CE198-FD92-14B3-2835-6FB01F708B85}"/>
              </a:ext>
            </a:extLst>
          </p:cNvPr>
          <p:cNvSpPr txBox="1"/>
          <p:nvPr/>
        </p:nvSpPr>
        <p:spPr>
          <a:xfrm>
            <a:off x="449989" y="2977104"/>
            <a:ext cx="466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C93F81-01C2-384D-7B96-A32DBF758B7E}"/>
              </a:ext>
            </a:extLst>
          </p:cNvPr>
          <p:cNvSpPr txBox="1"/>
          <p:nvPr/>
        </p:nvSpPr>
        <p:spPr>
          <a:xfrm>
            <a:off x="449989" y="3452592"/>
            <a:ext cx="6603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的绝对值与倒数均是它本身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F719781-6234-8DB8-F602-7A156825B9FD}"/>
              </a:ext>
            </a:extLst>
          </p:cNvPr>
          <p:cNvSpPr txBox="1"/>
          <p:nvPr/>
        </p:nvSpPr>
        <p:spPr>
          <a:xfrm>
            <a:off x="449989" y="3928080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的相反数是它本身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B07995C-EA75-27D6-57FF-3566D8B79DFB}"/>
                  </a:ext>
                </a:extLst>
              </p:cNvPr>
              <p:cNvSpPr txBox="1"/>
              <p:nvPr/>
            </p:nvSpPr>
            <p:spPr>
              <a:xfrm>
                <a:off x="802414" y="4403568"/>
                <a:ext cx="7564183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B07995C-EA75-27D6-57FF-3566D8B79D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2414" y="4403568"/>
                <a:ext cx="7564183" cy="820687"/>
              </a:xfrm>
              <a:prstGeom prst="rect">
                <a:avLst/>
              </a:prstGeom>
              <a:blipFill>
                <a:blip r:embed="rId3"/>
                <a:stretch>
                  <a:fillRect r="-645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FD75E28-39CC-77F5-E9BE-5B8E801149CA}"/>
                  </a:ext>
                </a:extLst>
              </p:cNvPr>
              <p:cNvSpPr txBox="1"/>
              <p:nvPr/>
            </p:nvSpPr>
            <p:spPr>
              <a:xfrm>
                <a:off x="449989" y="5130643"/>
                <a:ext cx="73539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FD75E28-39CC-77F5-E9BE-5B8E801149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30643"/>
                <a:ext cx="7353998" cy="768046"/>
              </a:xfrm>
              <a:prstGeom prst="rect">
                <a:avLst/>
              </a:prstGeom>
              <a:blipFill>
                <a:blip r:embed="rId4"/>
                <a:stretch>
                  <a:fillRect l="-1327" r="-74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F9D321B-7378-E56A-AF54-CA6FD76A12C9}"/>
              </a:ext>
            </a:extLst>
          </p:cNvPr>
          <p:cNvSpPr txBox="1"/>
          <p:nvPr/>
        </p:nvSpPr>
        <p:spPr>
          <a:xfrm>
            <a:off x="449989" y="580507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D59788-2005-6569-8B10-C8405C2044ED}"/>
              </a:ext>
            </a:extLst>
          </p:cNvPr>
          <p:cNvSpPr txBox="1"/>
          <p:nvPr/>
        </p:nvSpPr>
        <p:spPr>
          <a:xfrm>
            <a:off x="449989" y="6280565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1" name="yt_shape_1178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80" name="yt_image_1178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3" name="yt_shape_11783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我们常用的数是十进制数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bd955"/>
              </a:rPr>
              <a:t> 计算机程序使用的是二进制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只有数码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它们两者之间可以互相换算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f9f3"/>
              </a:rPr>
              <a:t>换算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成十进制数应为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784" name="yt_shape_11784"/>
          <p:cNvSpPr txBox="1"/>
          <p:nvPr/>
        </p:nvSpPr>
        <p:spPr>
          <a:xfrm>
            <a:off x="540000" y="3037149"/>
            <a:ext cx="8030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785" name="yt_shape_11785"/>
          <p:cNvSpPr txBox="1"/>
          <p:nvPr/>
        </p:nvSpPr>
        <p:spPr>
          <a:xfrm>
            <a:off x="540000" y="3516452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786" name="yt_shape_11786"/>
          <p:cNvSpPr txBox="1"/>
          <p:nvPr/>
        </p:nvSpPr>
        <p:spPr>
          <a:xfrm>
            <a:off x="540000" y="3979276"/>
            <a:ext cx="68736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将二进制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换算成十进制数是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787" name="yt_shape_11787"/>
          <p:cNvSpPr txBox="1"/>
          <p:nvPr/>
        </p:nvSpPr>
        <p:spPr>
          <a:xfrm>
            <a:off x="540000" y="4458579"/>
            <a:ext cx="68622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将十进制数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转化为二进制是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511760-9D24-CC7E-C18B-428664D8FBF6}"/>
              </a:ext>
            </a:extLst>
          </p:cNvPr>
          <p:cNvSpPr txBox="1"/>
          <p:nvPr/>
        </p:nvSpPr>
        <p:spPr>
          <a:xfrm>
            <a:off x="6495189" y="39324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C1AEEE-D57F-E603-F075-A217906C23A9}"/>
              </a:ext>
            </a:extLst>
          </p:cNvPr>
          <p:cNvSpPr txBox="1"/>
          <p:nvPr/>
        </p:nvSpPr>
        <p:spPr>
          <a:xfrm>
            <a:off x="5479189" y="4362561"/>
            <a:ext cx="1794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1" name="yt_shape_1171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10" name="yt_image_1171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3" name="yt_shape_11713"/>
          <p:cNvSpPr txBox="1"/>
          <p:nvPr/>
        </p:nvSpPr>
        <p:spPr>
          <a:xfrm>
            <a:off x="540000" y="1603297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有理数混合运算的顺序</a:t>
            </a:r>
          </a:p>
        </p:txBody>
      </p:sp>
      <p:sp>
        <p:nvSpPr>
          <p:cNvPr id="11714" name="yt_shape_11714"/>
          <p:cNvSpPr txBox="1"/>
          <p:nvPr/>
        </p:nvSpPr>
        <p:spPr>
          <a:xfrm>
            <a:off x="540000" y="2102862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下列运算步骤错误的是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15" name="yt_table_117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8633382"/>
              </p:ext>
            </p:extLst>
          </p:nvPr>
        </p:nvGraphicFramePr>
        <p:xfrm>
          <a:off x="540056" y="2582165"/>
          <a:ext cx="5275263" cy="1901952"/>
        </p:xfrm>
        <a:graphic>
          <a:graphicData uri="http://schemas.openxmlformats.org/drawingml/2006/table">
            <a:tbl>
              <a:tblPr/>
              <a:tblGrid>
                <a:gridCol w="5275263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p:pic>
        <p:nvPicPr>
          <p:cNvPr id="3" name="yt_shape_1722070728661">
            <a:extLst>
              <a:ext uri="{FF2B5EF4-FFF2-40B4-BE49-F238E27FC236}">
                <a16:creationId xmlns:a16="http://schemas.microsoft.com/office/drawing/2014/main" id="{AE9280CF-2E4B-F6EA-FC4A-102F13C028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5BDA68-0F01-27A1-9005-8DA4CF006D66}"/>
              </a:ext>
            </a:extLst>
          </p:cNvPr>
          <p:cNvSpPr txBox="1"/>
          <p:nvPr/>
        </p:nvSpPr>
        <p:spPr>
          <a:xfrm>
            <a:off x="9924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17" name="yt_shape_11717"/>
              <p:cNvSpPr txBox="1"/>
              <p:nvPr/>
            </p:nvSpPr>
            <p:spPr>
              <a:xfrm>
                <a:off x="540119" y="900000"/>
                <a:ext cx="11492915" cy="25504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应该先算除法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再算乘法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正确的结果为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应该先算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53a54,isEnd"/>
                  </a:rPr>
                  <a:t>最后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正确的结果为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应该先算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里的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8a14,isEnd"/>
                  </a:rPr>
                  <a:t>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里的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正确的结果为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17" name="yt_shape_117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0442"/>
              </a:xfrm>
              <a:prstGeom prst="rect">
                <a:avLst/>
              </a:prstGeom>
              <a:blipFill>
                <a:blip r:embed="rId2"/>
                <a:stretch>
                  <a:fillRect l="-1645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8D72C1-6AE3-9097-EA66-D419A91DF239}"/>
                  </a:ext>
                </a:extLst>
              </p:cNvPr>
              <p:cNvSpPr txBox="1"/>
              <p:nvPr/>
            </p:nvSpPr>
            <p:spPr>
              <a:xfrm>
                <a:off x="10046546" y="853194"/>
                <a:ext cx="1013524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308D72C1-6AE3-9097-EA66-D419A91DF2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6546" y="853194"/>
                <a:ext cx="1013524" cy="768554"/>
              </a:xfrm>
              <a:prstGeom prst="rect">
                <a:avLst/>
              </a:prstGeom>
              <a:blipFill>
                <a:blip r:embed="rId3"/>
                <a:stretch>
                  <a:fillRect l="-903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119B599-278B-A002-B075-FB117DA7A6C6}"/>
              </a:ext>
            </a:extLst>
          </p:cNvPr>
          <p:cNvCxnSpPr/>
          <p:nvPr/>
        </p:nvCxnSpPr>
        <p:spPr>
          <a:xfrm>
            <a:off x="9831757" y="1593992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19FB3273-7693-E1AD-1065-7F89682A3AD7}"/>
              </a:ext>
            </a:extLst>
          </p:cNvPr>
          <p:cNvSpPr txBox="1"/>
          <p:nvPr/>
        </p:nvSpPr>
        <p:spPr>
          <a:xfrm>
            <a:off x="6800107" y="15281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191719-FC04-9A63-2DB6-E1EEFF20D36B}"/>
              </a:ext>
            </a:extLst>
          </p:cNvPr>
          <p:cNvSpPr txBox="1"/>
          <p:nvPr/>
        </p:nvSpPr>
        <p:spPr>
          <a:xfrm>
            <a:off x="8933707" y="152813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A9F20C-7B19-1A2C-D918-6C971C09005C}"/>
              </a:ext>
            </a:extLst>
          </p:cNvPr>
          <p:cNvSpPr txBox="1"/>
          <p:nvPr/>
        </p:nvSpPr>
        <p:spPr>
          <a:xfrm>
            <a:off x="1059708" y="20036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CB772C-AFC0-D6AD-142A-327BE9C88A14}"/>
              </a:ext>
            </a:extLst>
          </p:cNvPr>
          <p:cNvSpPr txBox="1"/>
          <p:nvPr/>
        </p:nvSpPr>
        <p:spPr>
          <a:xfrm>
            <a:off x="4412508" y="200362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598C24-17D2-9CB4-E9B9-9DB0EA575DD6}"/>
              </a:ext>
            </a:extLst>
          </p:cNvPr>
          <p:cNvSpPr txBox="1"/>
          <p:nvPr/>
        </p:nvSpPr>
        <p:spPr>
          <a:xfrm>
            <a:off x="8730507" y="247911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E47E72-38B8-38E5-B94B-9AF2319E4DCA}"/>
              </a:ext>
            </a:extLst>
          </p:cNvPr>
          <p:cNvSpPr txBox="1"/>
          <p:nvPr/>
        </p:nvSpPr>
        <p:spPr>
          <a:xfrm>
            <a:off x="1059708" y="2954600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5334193-B56C-A599-C435-FBD94D8A3917}"/>
              </a:ext>
            </a:extLst>
          </p:cNvPr>
          <p:cNvSpPr txBox="1"/>
          <p:nvPr/>
        </p:nvSpPr>
        <p:spPr>
          <a:xfrm>
            <a:off x="5326908" y="2954600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1" name="yt_shape_11721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按顺序进行有理数的混合运算</a:t>
            </a:r>
          </a:p>
        </p:txBody>
      </p:sp>
      <p:sp>
        <p:nvSpPr>
          <p:cNvPr id="11722" name="yt_shape_11722"/>
          <p:cNvSpPr txBox="1"/>
          <p:nvPr/>
        </p:nvSpPr>
        <p:spPr>
          <a:xfrm>
            <a:off x="540000" y="1399565"/>
            <a:ext cx="51728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3" name="yt_table_117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787662"/>
              </p:ext>
            </p:extLst>
          </p:nvPr>
        </p:nvGraphicFramePr>
        <p:xfrm>
          <a:off x="540056" y="1878868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sp>
        <p:nvSpPr>
          <p:cNvPr id="11725" name="yt_shape_11725"/>
          <p:cNvSpPr txBox="1"/>
          <p:nvPr/>
        </p:nvSpPr>
        <p:spPr>
          <a:xfrm>
            <a:off x="540000" y="2405039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结果最小的是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6" name="yt_table_117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010680"/>
              </p:ext>
            </p:extLst>
          </p:nvPr>
        </p:nvGraphicFramePr>
        <p:xfrm>
          <a:off x="540056" y="2884342"/>
          <a:ext cx="73856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  <p:sp>
        <p:nvSpPr>
          <p:cNvPr id="11728" name="yt_shape_11728"/>
          <p:cNvSpPr txBox="1"/>
          <p:nvPr/>
        </p:nvSpPr>
        <p:spPr>
          <a:xfrm>
            <a:off x="540000" y="3885896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29" name="yt_table_11729" title="H_100.0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0859002"/>
                  </p:ext>
                </p:extLst>
              </p:nvPr>
            </p:nvGraphicFramePr>
            <p:xfrm>
              <a:off x="540056" y="4365199"/>
              <a:ext cx="8452486" cy="1270636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3624263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29" name="yt_table_11729" descr="{&quot;rangeId&quot;:8,&quot;type&quot;:&quot;Option&quot;}" title="H_100.0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0859002"/>
                  </p:ext>
                </p:extLst>
              </p:nvPr>
            </p:nvGraphicFramePr>
            <p:xfrm>
              <a:off x="540056" y="4365199"/>
              <a:ext cx="8452486" cy="1270636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3624263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03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277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3"/>
                      </a:ext>
                    </a:extLst>
                  </a:tr>
                  <a:tr h="635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7503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728728">
            <a:extLst>
              <a:ext uri="{FF2B5EF4-FFF2-40B4-BE49-F238E27FC236}">
                <a16:creationId xmlns:a16="http://schemas.microsoft.com/office/drawing/2014/main" id="{5EFC1D2F-737A-6C23-CD19-538AEC8189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928196-65A1-B5EC-4BB1-4E8D901A3573}"/>
              </a:ext>
            </a:extLst>
          </p:cNvPr>
          <p:cNvSpPr txBox="1"/>
          <p:nvPr/>
        </p:nvSpPr>
        <p:spPr>
          <a:xfrm>
            <a:off x="4742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1BAA4D-8A2B-8F40-2ED4-4B7AE62B16B0}"/>
              </a:ext>
            </a:extLst>
          </p:cNvPr>
          <p:cNvSpPr txBox="1"/>
          <p:nvPr/>
        </p:nvSpPr>
        <p:spPr>
          <a:xfrm>
            <a:off x="5402989" y="23582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C5F672-B11A-AE47-CD2E-8D86B153E14F}"/>
              </a:ext>
            </a:extLst>
          </p:cNvPr>
          <p:cNvSpPr txBox="1"/>
          <p:nvPr/>
        </p:nvSpPr>
        <p:spPr>
          <a:xfrm>
            <a:off x="4183789" y="38390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0" name="yt_shape_11730"/>
              <p:cNvSpPr txBox="1"/>
              <p:nvPr/>
            </p:nvSpPr>
            <p:spPr>
              <a:xfrm>
                <a:off x="540119" y="900000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若四个有理数之和的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其中的三个数分别是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28b1"/>
                  </a:rPr>
                  <a:t>则第四个数是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730" name="yt_shape_11730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8958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32" name="yt_table_117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408775"/>
              </p:ext>
            </p:extLst>
          </p:nvPr>
        </p:nvGraphicFramePr>
        <p:xfrm>
          <a:off x="540056" y="2059746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734" name="yt_shape_11734"/>
              <p:cNvSpPr txBox="1"/>
              <p:nvPr/>
            </p:nvSpPr>
            <p:spPr>
              <a:xfrm>
                <a:off x="540000" y="2585917"/>
                <a:ext cx="10021974" cy="15749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已知计算规则为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𝑐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𝑑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  <m:r>
                                <m:rPr>
                                  <m:nor/>
                                </m:rPr>
                                <a:rPr lang="zh-CN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　</m:t>
                              </m:r>
                              <m:r>
                                <a:rPr lang="en-US" altLang="zh-CN" sz="2400" b="0" i="0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lang="en-US" altLang="zh-CN" sz="2400" b="0" i="1">
                                  <a:solidFill>
                                    <a:srgbClr val="010000"/>
                                  </a:solidFill>
                                  <a:effectLst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如图是一个计算程序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若输入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则输出的结果应为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734" name="yt_shape_117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85917"/>
                <a:ext cx="10021974" cy="1574918"/>
              </a:xfrm>
              <a:prstGeom prst="rect">
                <a:avLst/>
              </a:prstGeom>
              <a:blipFill>
                <a:blip r:embed="rId3"/>
                <a:stretch>
                  <a:fillRect l="-1886" r="-852" b="-111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37" name="yt_image_11737" title="H_38.8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0863" y="4262412"/>
            <a:ext cx="4110273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8FE7DB-68ED-53D6-8735-6682203C9E56}"/>
              </a:ext>
            </a:extLst>
          </p:cNvPr>
          <p:cNvSpPr txBox="1"/>
          <p:nvPr/>
        </p:nvSpPr>
        <p:spPr>
          <a:xfrm>
            <a:off x="1059708" y="1527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CB73F1-1CB4-C6E0-50DB-9C32D724EB54}"/>
              </a:ext>
            </a:extLst>
          </p:cNvPr>
          <p:cNvSpPr txBox="1"/>
          <p:nvPr/>
        </p:nvSpPr>
        <p:spPr>
          <a:xfrm>
            <a:off x="7818148" y="2539111"/>
            <a:ext cx="637286" cy="12289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A15878-F9D2-B1D6-0DA0-FEA3E9222E9B}"/>
              </a:ext>
            </a:extLst>
          </p:cNvPr>
          <p:cNvSpPr txBox="1"/>
          <p:nvPr/>
        </p:nvSpPr>
        <p:spPr>
          <a:xfrm>
            <a:off x="9460639" y="3674428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39" name="yt_shape_11739"/>
              <p:cNvSpPr txBox="1"/>
              <p:nvPr/>
            </p:nvSpPr>
            <p:spPr>
              <a:xfrm>
                <a:off x="540000" y="900000"/>
                <a:ext cx="4893968" cy="43830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39" name="yt_shape_11739" descr="{&quot;rangeId&quot;:1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93968" cy="4383059"/>
              </a:xfrm>
              <a:prstGeom prst="rect">
                <a:avLst/>
              </a:prstGeom>
              <a:blipFill>
                <a:blip r:embed="rId2"/>
                <a:stretch>
                  <a:fillRect l="-3865" t="-1252" r="-2868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3446595-3A8D-F751-FE9A-A1B35B4A19D3}"/>
              </a:ext>
            </a:extLst>
          </p:cNvPr>
          <p:cNvSpPr txBox="1"/>
          <p:nvPr/>
        </p:nvSpPr>
        <p:spPr>
          <a:xfrm>
            <a:off x="449989" y="200013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092364-74B1-CAC9-B330-DBB5D2084BDB}"/>
              </a:ext>
            </a:extLst>
          </p:cNvPr>
          <p:cNvSpPr txBox="1"/>
          <p:nvPr/>
        </p:nvSpPr>
        <p:spPr>
          <a:xfrm>
            <a:off x="1669189" y="247561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717D6A8-A867-D5A1-70EE-45112AEE2F67}"/>
                  </a:ext>
                </a:extLst>
              </p:cNvPr>
              <p:cNvSpPr txBox="1"/>
              <p:nvPr/>
            </p:nvSpPr>
            <p:spPr>
              <a:xfrm>
                <a:off x="449989" y="3622556"/>
                <a:ext cx="4213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, 'pageBreak': True}">
                <a:extLst>
                  <a:ext uri="{FF2B5EF4-FFF2-40B4-BE49-F238E27FC236}">
                    <a16:creationId xmlns:a16="http://schemas.microsoft.com/office/drawing/2014/main" id="{5717D6A8-A867-D5A1-70EE-45112AEE2F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2556"/>
                <a:ext cx="4213923" cy="765061"/>
              </a:xfrm>
              <a:prstGeom prst="rect">
                <a:avLst/>
              </a:prstGeom>
              <a:blipFill>
                <a:blip r:embed="rId3"/>
                <a:stretch>
                  <a:fillRect l="-2315" r="-231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16D2CEC-686A-3ABE-BF1E-AA0F830911C8}"/>
              </a:ext>
            </a:extLst>
          </p:cNvPr>
          <p:cNvSpPr txBox="1"/>
          <p:nvPr/>
        </p:nvSpPr>
        <p:spPr>
          <a:xfrm>
            <a:off x="1669189" y="429400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20EE25-B391-F004-2F61-CFD94B242C9D}"/>
              </a:ext>
            </a:extLst>
          </p:cNvPr>
          <p:cNvSpPr txBox="1"/>
          <p:nvPr/>
        </p:nvSpPr>
        <p:spPr>
          <a:xfrm>
            <a:off x="1669189" y="476949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7" name="yt_shape_11747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当底数是分数或负数时因忽略括号而致错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48" name="yt_shape_11748"/>
              <p:cNvSpPr txBox="1"/>
              <p:nvPr/>
            </p:nvSpPr>
            <p:spPr>
              <a:xfrm>
                <a:off x="540000" y="1399565"/>
                <a:ext cx="473527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48" name="yt_shape_11748" descr="{&quot;rangeId&quot;:1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735271" cy="642163"/>
              </a:xfrm>
              <a:prstGeom prst="rect">
                <a:avLst/>
              </a:prstGeom>
              <a:blipFill>
                <a:blip r:embed="rId2"/>
                <a:stretch>
                  <a:fillRect l="-3995" r="-29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50" name="yt_shape_11750"/>
              <p:cNvSpPr txBox="1"/>
              <p:nvPr/>
            </p:nvSpPr>
            <p:spPr>
              <a:xfrm>
                <a:off x="540000" y="2092516"/>
                <a:ext cx="3529812" cy="15881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50" name="yt_shape_11750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2516"/>
                <a:ext cx="3529812" cy="1588192"/>
              </a:xfrm>
              <a:prstGeom prst="rect">
                <a:avLst/>
              </a:prstGeom>
              <a:blipFill>
                <a:blip r:embed="rId3"/>
                <a:stretch>
                  <a:fillRect l="-5354" r="-414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728807">
            <a:extLst>
              <a:ext uri="{FF2B5EF4-FFF2-40B4-BE49-F238E27FC236}">
                <a16:creationId xmlns:a16="http://schemas.microsoft.com/office/drawing/2014/main" id="{90F7A7E7-4EC7-C8DC-052A-BDB387B52B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D729B6-91F7-9B5D-9DD1-21983E5A55B7}"/>
                  </a:ext>
                </a:extLst>
              </p:cNvPr>
              <p:cNvSpPr txBox="1"/>
              <p:nvPr/>
            </p:nvSpPr>
            <p:spPr>
              <a:xfrm>
                <a:off x="449989" y="2045710"/>
                <a:ext cx="3675761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4FD729B6-91F7-9B5D-9DD1-21983E5A55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5710"/>
                <a:ext cx="3675761" cy="766585"/>
              </a:xfrm>
              <a:prstGeom prst="rect">
                <a:avLst/>
              </a:prstGeom>
              <a:blipFill>
                <a:blip r:embed="rId5"/>
                <a:stretch>
                  <a:fillRect l="-2653" r="-248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3E03BFA-4632-2CAC-6CF6-3ADD2A9B6D5F}"/>
              </a:ext>
            </a:extLst>
          </p:cNvPr>
          <p:cNvSpPr txBox="1"/>
          <p:nvPr/>
        </p:nvSpPr>
        <p:spPr>
          <a:xfrm>
            <a:off x="1669189" y="271868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7B5481-E368-B749-82E4-52BD7CD4A68C}"/>
              </a:ext>
            </a:extLst>
          </p:cNvPr>
          <p:cNvSpPr txBox="1"/>
          <p:nvPr/>
        </p:nvSpPr>
        <p:spPr>
          <a:xfrm>
            <a:off x="1669189" y="31941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3" name="yt_shape_1175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752" name="yt_image_11752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55" name="yt_shape_11755"/>
              <p:cNvSpPr txBox="1"/>
              <p:nvPr/>
            </p:nvSpPr>
            <p:spPr>
              <a:xfrm>
                <a:off x="540000" y="1591869"/>
                <a:ext cx="10228762" cy="18023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下列运算正确的有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755" name="yt_shape_11755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10228762" cy="1802353"/>
              </a:xfrm>
              <a:prstGeom prst="rect">
                <a:avLst/>
              </a:prstGeom>
              <a:blipFill>
                <a:blip r:embed="rId3"/>
                <a:stretch>
                  <a:fillRect l="-1847" t="-2703" r="-834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60" name="yt_table_117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342975"/>
              </p:ext>
            </p:extLst>
          </p:nvPr>
        </p:nvGraphicFramePr>
        <p:xfrm>
          <a:off x="540056" y="345572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F421357-4A2D-C98F-8207-10A7375795A5}"/>
              </a:ext>
            </a:extLst>
          </p:cNvPr>
          <p:cNvSpPr txBox="1"/>
          <p:nvPr/>
        </p:nvSpPr>
        <p:spPr>
          <a:xfrm>
            <a:off x="5544086" y="1545063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62" name="yt_shape_11762"/>
              <p:cNvSpPr txBox="1"/>
              <p:nvPr/>
            </p:nvSpPr>
            <p:spPr>
              <a:xfrm>
                <a:off x="540120" y="900000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f024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762" name="yt_shape_11762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r="-1098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64" name="yt_table_11764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8761084"/>
                  </p:ext>
                </p:extLst>
              </p:nvPr>
            </p:nvGraphicFramePr>
            <p:xfrm>
              <a:off x="540056" y="2058335"/>
              <a:ext cx="7743191" cy="640017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64" name="yt_table_11764" descr="{&quot;rangeId&quot;:16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8761084"/>
                  </p:ext>
                </p:extLst>
              </p:nvPr>
            </p:nvGraphicFramePr>
            <p:xfrm>
              <a:off x="540056" y="2058335"/>
              <a:ext cx="7743191" cy="640017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441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442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8235" r="-5558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48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765" name="yt_shape_11765"/>
          <p:cNvSpPr txBox="1"/>
          <p:nvPr/>
        </p:nvSpPr>
        <p:spPr>
          <a:xfrm>
            <a:off x="540119" y="274899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小刚同学遇到这样一道题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c5c5,isEnd"/>
              </a:rPr>
              <a:t>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是被墨水污染看不清的一个数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通过看后面的答案知道计算的结果等于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3dd4,isEnd"/>
              </a:rPr>
              <a:t>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小明同学在自学了简单的电脑编程后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设计了如图所示的程序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767" name="yt_image_11767" title="H_69.1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7290" y="4667867"/>
            <a:ext cx="4097419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69" name="yt_shape_11769"/>
          <p:cNvSpPr txBox="1"/>
          <p:nvPr/>
        </p:nvSpPr>
        <p:spPr>
          <a:xfrm>
            <a:off x="540000" y="5596285"/>
            <a:ext cx="861774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则执行程序后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则执行程序后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51B627-B18B-00EB-05B0-08B7A5B2A5A6}"/>
              </a:ext>
            </a:extLst>
          </p:cNvPr>
          <p:cNvSpPr txBox="1"/>
          <p:nvPr/>
        </p:nvSpPr>
        <p:spPr>
          <a:xfrm>
            <a:off x="4107709" y="15256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DD7CAE-66F1-AC2D-DCA2-5A171D298A24}"/>
              </a:ext>
            </a:extLst>
          </p:cNvPr>
          <p:cNvSpPr txBox="1"/>
          <p:nvPr/>
        </p:nvSpPr>
        <p:spPr>
          <a:xfrm>
            <a:off x="3834658" y="365316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E52BE7-FDA8-EF5A-FDB6-6DDFB1ABD705}"/>
              </a:ext>
            </a:extLst>
          </p:cNvPr>
          <p:cNvSpPr txBox="1"/>
          <p:nvPr/>
        </p:nvSpPr>
        <p:spPr>
          <a:xfrm>
            <a:off x="7765189" y="554947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E4C386-16F5-08B9-1FD7-FECFCE8310A6}"/>
              </a:ext>
            </a:extLst>
          </p:cNvPr>
          <p:cNvSpPr txBox="1"/>
          <p:nvPr/>
        </p:nvSpPr>
        <p:spPr>
          <a:xfrm>
            <a:off x="7460389" y="602496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1475</Words>
  <Application>Microsoft Office PowerPoint</Application>
  <PresentationFormat>宽屏</PresentationFormat>
  <Paragraphs>132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2024-07-27T12:55:49Z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