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4" r:id="rId8"/>
    <p:sldId id="375" r:id="rId9"/>
    <p:sldId id="379" r:id="rId10"/>
    <p:sldId id="384" r:id="rId11"/>
    <p:sldId id="388" r:id="rId12"/>
    <p:sldId id="389" r:id="rId13"/>
    <p:sldId id="390" r:id="rId14"/>
    <p:sldId id="39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6" name="yt_shape_1100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05" name="yt_image_11005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8" name="yt_shape_11008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把加减统一成加法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写成省略括号的形式时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只有加号和括号可以省略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56b1,isEnd"/>
              </a:rPr>
              <a:t>减号不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能省略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f698,isEnd"/>
              </a:rPr>
              <a:t>读作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把减法变为加法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写成省略加号的和的形式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BFD511-2C32-4D03-00B9-DA2DED6F107F}"/>
              </a:ext>
            </a:extLst>
          </p:cNvPr>
          <p:cNvSpPr txBox="1"/>
          <p:nvPr/>
        </p:nvSpPr>
        <p:spPr>
          <a:xfrm>
            <a:off x="7536707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CE12E4-D4EF-DCBA-DBF1-07BB83C4DF20}"/>
              </a:ext>
            </a:extLst>
          </p:cNvPr>
          <p:cNvSpPr txBox="1"/>
          <p:nvPr/>
        </p:nvSpPr>
        <p:spPr>
          <a:xfrm>
            <a:off x="11194307" y="2977241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5e12b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01A51D-7115-AD23-9BB5-A6B71375AA42}"/>
              </a:ext>
            </a:extLst>
          </p:cNvPr>
          <p:cNvSpPr txBox="1"/>
          <p:nvPr/>
        </p:nvSpPr>
        <p:spPr>
          <a:xfrm>
            <a:off x="450108" y="3452729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1580B8-7875-511A-5ED9-055015F91B4A}"/>
              </a:ext>
            </a:extLst>
          </p:cNvPr>
          <p:cNvSpPr txBox="1"/>
          <p:nvPr/>
        </p:nvSpPr>
        <p:spPr>
          <a:xfrm>
            <a:off x="4717308" y="345272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7" name="yt_shape_11057"/>
              <p:cNvSpPr txBox="1"/>
              <p:nvPr/>
            </p:nvSpPr>
            <p:spPr>
              <a:xfrm>
                <a:off x="540000" y="900000"/>
                <a:ext cx="5458225" cy="44714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7" name="yt_shape_11057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58225" cy="4471480"/>
              </a:xfrm>
              <a:prstGeom prst="rect">
                <a:avLst/>
              </a:prstGeom>
              <a:blipFill>
                <a:blip r:embed="rId2"/>
                <a:stretch>
                  <a:fillRect l="-3464" t="-1228" r="-245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B228CF0-E8C1-FA57-A842-D55B00063E63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BDDC337-1C5B-8B98-5366-35462EECD9CC}"/>
              </a:ext>
            </a:extLst>
          </p:cNvPr>
          <p:cNvSpPr txBox="1"/>
          <p:nvPr/>
        </p:nvSpPr>
        <p:spPr>
          <a:xfrm>
            <a:off x="1669189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85E162-6C53-7DBD-FB92-D0299F06ADCE}"/>
              </a:ext>
            </a:extLst>
          </p:cNvPr>
          <p:cNvSpPr txBox="1"/>
          <p:nvPr/>
        </p:nvSpPr>
        <p:spPr>
          <a:xfrm>
            <a:off x="449989" y="343059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BE9BFE-0502-91DF-6659-34701C582622}"/>
              </a:ext>
            </a:extLst>
          </p:cNvPr>
          <p:cNvSpPr txBox="1"/>
          <p:nvPr/>
        </p:nvSpPr>
        <p:spPr>
          <a:xfrm>
            <a:off x="1669189" y="390608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300B0E-7E4D-5AB3-2CF3-FC34560BBF96}"/>
              </a:ext>
            </a:extLst>
          </p:cNvPr>
          <p:cNvSpPr txBox="1"/>
          <p:nvPr/>
        </p:nvSpPr>
        <p:spPr>
          <a:xfrm>
            <a:off x="1669189" y="438157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7D5F8F-5F55-820A-CFDC-2CA77269AE60}"/>
              </a:ext>
            </a:extLst>
          </p:cNvPr>
          <p:cNvSpPr txBox="1"/>
          <p:nvPr/>
        </p:nvSpPr>
        <p:spPr>
          <a:xfrm>
            <a:off x="1669189" y="4857061"/>
            <a:ext cx="15516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3" name="yt_shape_1106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这三个数之和比它们绝对值的和小多少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3552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这三个数之和比它们绝对值的和小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是绝对值最小的数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91a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是最小的正整数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是最大的负整数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是绝对值最小的数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8D528C-8A8E-0851-205D-C41B0EBB43D2}"/>
              </a:ext>
            </a:extLst>
          </p:cNvPr>
          <p:cNvSpPr txBox="1"/>
          <p:nvPr/>
        </p:nvSpPr>
        <p:spPr>
          <a:xfrm>
            <a:off x="450108" y="1328682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3552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FFDA41-0428-C643-7AB4-A0163F3EF212}"/>
              </a:ext>
            </a:extLst>
          </p:cNvPr>
          <p:cNvSpPr txBox="1"/>
          <p:nvPr/>
        </p:nvSpPr>
        <p:spPr>
          <a:xfrm>
            <a:off x="450108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A1BF1B-CDF6-33C8-11FC-BA1C538E21F7}"/>
              </a:ext>
            </a:extLst>
          </p:cNvPr>
          <p:cNvSpPr txBox="1"/>
          <p:nvPr/>
        </p:nvSpPr>
        <p:spPr>
          <a:xfrm>
            <a:off x="450108" y="2279658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这三个数之和比它们绝对值的和小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D54852-C457-D631-74CF-CB59CD910E67}"/>
              </a:ext>
            </a:extLst>
          </p:cNvPr>
          <p:cNvSpPr txBox="1"/>
          <p:nvPr/>
        </p:nvSpPr>
        <p:spPr>
          <a:xfrm>
            <a:off x="450108" y="3706122"/>
            <a:ext cx="1050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是最小的正整数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是最大的负整数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是绝对值最小的数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11D73C-1E56-F36B-400C-D3537D8A2154}"/>
              </a:ext>
            </a:extLst>
          </p:cNvPr>
          <p:cNvSpPr txBox="1"/>
          <p:nvPr/>
        </p:nvSpPr>
        <p:spPr>
          <a:xfrm>
            <a:off x="450108" y="4181610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622E98-7054-9AC9-595B-EC14A84F7F77}"/>
              </a:ext>
            </a:extLst>
          </p:cNvPr>
          <p:cNvSpPr txBox="1"/>
          <p:nvPr/>
        </p:nvSpPr>
        <p:spPr>
          <a:xfrm>
            <a:off x="450108" y="4657098"/>
            <a:ext cx="5020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8" name="yt_shape_1106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67" name="yt_image_11067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0" name="yt_shape_11070"/>
          <p:cNvSpPr txBox="1"/>
          <p:nvPr/>
        </p:nvSpPr>
        <p:spPr>
          <a:xfrm>
            <a:off x="540000" y="1546795"/>
            <a:ext cx="948496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长沙市南雅中学单元卷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请根据图示的对话解答下列问题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的相反数是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073" name="yt_image_11073" title="H_139.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8168" y="3038267"/>
            <a:ext cx="4396318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5" name="yt_shape_11075"/>
          <p:cNvSpPr txBox="1"/>
          <p:nvPr/>
        </p:nvSpPr>
        <p:spPr>
          <a:xfrm>
            <a:off x="540000" y="4149080"/>
            <a:ext cx="767678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4DF871-19D2-DEB5-D1FC-C68D908D1711}"/>
              </a:ext>
            </a:extLst>
          </p:cNvPr>
          <p:cNvSpPr txBox="1"/>
          <p:nvPr/>
        </p:nvSpPr>
        <p:spPr>
          <a:xfrm>
            <a:off x="449989" y="2450965"/>
            <a:ext cx="9573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E5EA1D-F08B-9C2B-9274-5DE86A048348}"/>
              </a:ext>
            </a:extLst>
          </p:cNvPr>
          <p:cNvSpPr txBox="1"/>
          <p:nvPr/>
        </p:nvSpPr>
        <p:spPr>
          <a:xfrm>
            <a:off x="449989" y="2926453"/>
            <a:ext cx="4563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070748-795A-AD5F-2853-CECE74E3751C}"/>
              </a:ext>
            </a:extLst>
          </p:cNvPr>
          <p:cNvSpPr txBox="1"/>
          <p:nvPr/>
        </p:nvSpPr>
        <p:spPr>
          <a:xfrm>
            <a:off x="449989" y="4577762"/>
            <a:ext cx="7439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911109-4E22-05EA-E78A-80FB678A8C78}"/>
              </a:ext>
            </a:extLst>
          </p:cNvPr>
          <p:cNvSpPr txBox="1"/>
          <p:nvPr/>
        </p:nvSpPr>
        <p:spPr>
          <a:xfrm>
            <a:off x="449989" y="5053250"/>
            <a:ext cx="776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3D695A-AA58-3153-8E60-E40E0B5445B8}"/>
              </a:ext>
            </a:extLst>
          </p:cNvPr>
          <p:cNvSpPr txBox="1"/>
          <p:nvPr/>
        </p:nvSpPr>
        <p:spPr>
          <a:xfrm>
            <a:off x="449989" y="552873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4226C7-8182-AAD1-7A81-0711DD989658}"/>
              </a:ext>
            </a:extLst>
          </p:cNvPr>
          <p:cNvSpPr txBox="1"/>
          <p:nvPr/>
        </p:nvSpPr>
        <p:spPr>
          <a:xfrm>
            <a:off x="449989" y="6004226"/>
            <a:ext cx="846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0" name="yt_shape_11080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1079" name="yt_image_110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2" name="yt_shape_11082"/>
          <p:cNvSpPr txBox="1"/>
          <p:nvPr/>
        </p:nvSpPr>
        <p:spPr>
          <a:xfrm>
            <a:off x="2253034" y="1350999"/>
            <a:ext cx="7685932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省略加号的和式的读法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按和式读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按运算意义读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1" name="yt_shape_1101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10" name="yt_image_1101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3" name="yt_shape_11013"/>
          <p:cNvSpPr txBox="1"/>
          <p:nvPr/>
        </p:nvSpPr>
        <p:spPr>
          <a:xfrm>
            <a:off x="540000" y="1603297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加减法统一成加法的读法与写法</a:t>
            </a:r>
          </a:p>
        </p:txBody>
      </p:sp>
      <p:sp>
        <p:nvSpPr>
          <p:cNvPr id="11014" name="yt_shape_11014"/>
          <p:cNvSpPr txBox="1"/>
          <p:nvPr/>
        </p:nvSpPr>
        <p:spPr>
          <a:xfrm>
            <a:off x="540000" y="2102862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写成加法的形式是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15" name="yt_table_110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014024"/>
              </p:ext>
            </p:extLst>
          </p:nvPr>
        </p:nvGraphicFramePr>
        <p:xfrm>
          <a:off x="540056" y="2582165"/>
          <a:ext cx="5072063" cy="1901952"/>
        </p:xfrm>
        <a:graphic>
          <a:graphicData uri="http://schemas.openxmlformats.org/drawingml/2006/table">
            <a:tbl>
              <a:tblPr/>
              <a:tblGrid>
                <a:gridCol w="50720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sp>
        <p:nvSpPr>
          <p:cNvPr id="11017" name="yt_shape_11017"/>
          <p:cNvSpPr txBox="1"/>
          <p:nvPr/>
        </p:nvSpPr>
        <p:spPr>
          <a:xfrm>
            <a:off x="540000" y="4534485"/>
            <a:ext cx="109180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写成省略加号的和的形式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18" name="yt_table_110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65002"/>
              </p:ext>
            </p:extLst>
          </p:nvPr>
        </p:nvGraphicFramePr>
        <p:xfrm>
          <a:off x="540056" y="5013788"/>
          <a:ext cx="5724843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pic>
        <p:nvPicPr>
          <p:cNvPr id="3" name="yt_shape_1722070649288">
            <a:extLst>
              <a:ext uri="{FF2B5EF4-FFF2-40B4-BE49-F238E27FC236}">
                <a16:creationId xmlns:a16="http://schemas.microsoft.com/office/drawing/2014/main" id="{07232469-B69C-648A-60A4-5B712C1DC4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2CEB75-72C2-43DE-ED65-CF74BF273FE1}"/>
              </a:ext>
            </a:extLst>
          </p:cNvPr>
          <p:cNvSpPr txBox="1"/>
          <p:nvPr/>
        </p:nvSpPr>
        <p:spPr>
          <a:xfrm>
            <a:off x="7231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F4005B-6BA4-EDE5-75B6-0AD593415430}"/>
              </a:ext>
            </a:extLst>
          </p:cNvPr>
          <p:cNvSpPr txBox="1"/>
          <p:nvPr/>
        </p:nvSpPr>
        <p:spPr>
          <a:xfrm>
            <a:off x="10432189" y="4487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000" y="900000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下列式子可读作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21" name="yt_table_110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237450"/>
              </p:ext>
            </p:extLst>
          </p:nvPr>
        </p:nvGraphicFramePr>
        <p:xfrm>
          <a:off x="540056" y="1379303"/>
          <a:ext cx="5681663" cy="1901952"/>
        </p:xfrm>
        <a:graphic>
          <a:graphicData uri="http://schemas.openxmlformats.org/drawingml/2006/table">
            <a:tbl>
              <a:tblPr/>
              <a:tblGrid>
                <a:gridCol w="568166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A6460F9-E62D-C7EA-C43B-6E4F867C8451}"/>
              </a:ext>
            </a:extLst>
          </p:cNvPr>
          <p:cNvSpPr txBox="1"/>
          <p:nvPr/>
        </p:nvSpPr>
        <p:spPr>
          <a:xfrm>
            <a:off x="8146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3b96,isEnd"/>
              </a:rPr>
              <a:t>写成省略加号的和的形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读作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EAB7B5-6D21-B4A0-EFFD-5922740815F7}"/>
              </a:ext>
            </a:extLst>
          </p:cNvPr>
          <p:cNvSpPr txBox="1"/>
          <p:nvPr/>
        </p:nvSpPr>
        <p:spPr>
          <a:xfrm>
            <a:off x="1364508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4634C0-3586-595F-0E3B-FF73D44FE19D}"/>
              </a:ext>
            </a:extLst>
          </p:cNvPr>
          <p:cNvSpPr txBox="1"/>
          <p:nvPr/>
        </p:nvSpPr>
        <p:spPr>
          <a:xfrm>
            <a:off x="4717308" y="132868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F5DAD-4560-AE21-B9AF-6E9E31B046C5}"/>
              </a:ext>
            </a:extLst>
          </p:cNvPr>
          <p:cNvSpPr txBox="1"/>
          <p:nvPr/>
        </p:nvSpPr>
        <p:spPr>
          <a:xfrm>
            <a:off x="8984507" y="1328682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按运算顺序直接计算</a:t>
            </a:r>
          </a:p>
        </p:txBody>
      </p:sp>
      <p:sp>
        <p:nvSpPr>
          <p:cNvPr id="11025" name="yt_shape_11025"/>
          <p:cNvSpPr txBox="1"/>
          <p:nvPr/>
        </p:nvSpPr>
        <p:spPr>
          <a:xfrm>
            <a:off x="540000" y="1399565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郑州中原区质检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下列算式的结果是负数的是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26" name="yt_table_11026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670653"/>
                  </p:ext>
                </p:extLst>
              </p:nvPr>
            </p:nvGraphicFramePr>
            <p:xfrm>
              <a:off x="540056" y="1878868"/>
              <a:ext cx="4902200" cy="1908113"/>
            </p:xfrm>
            <a:graphic>
              <a:graphicData uri="http://schemas.openxmlformats.org/drawingml/2006/table">
                <a:tbl>
                  <a:tblPr/>
                  <a:tblGrid>
                    <a:gridCol w="490220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026" name="yt_table_11026" descr="{&quot;rangeId&quot;:9,&quot;type&quot;:&quot;Option&quot;}" title="H_150.24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3670653"/>
                  </p:ext>
                </p:extLst>
              </p:nvPr>
            </p:nvGraphicFramePr>
            <p:xfrm>
              <a:off x="540056" y="1878868"/>
              <a:ext cx="4902200" cy="1908113"/>
            </p:xfrm>
            <a:graphic>
              <a:graphicData uri="http://schemas.openxmlformats.org/drawingml/2006/table">
                <a:tbl>
                  <a:tblPr/>
                  <a:tblGrid>
                    <a:gridCol w="490220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0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649357">
            <a:extLst>
              <a:ext uri="{FF2B5EF4-FFF2-40B4-BE49-F238E27FC236}">
                <a16:creationId xmlns:a16="http://schemas.microsoft.com/office/drawing/2014/main" id="{4D7DB285-9366-2913-28C6-9E07445361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41CF48-8A0F-D2D0-A03A-1AA00E292B8D}"/>
              </a:ext>
            </a:extLst>
          </p:cNvPr>
          <p:cNvSpPr txBox="1"/>
          <p:nvPr/>
        </p:nvSpPr>
        <p:spPr>
          <a:xfrm>
            <a:off x="7841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7" name="yt_shape_11027"/>
          <p:cNvSpPr txBox="1"/>
          <p:nvPr/>
        </p:nvSpPr>
        <p:spPr>
          <a:xfrm>
            <a:off x="540000" y="900000"/>
            <a:ext cx="9823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商丘市期末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下面内容是某同学完成的作业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他的得分是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28" name="yt_shape_11028"/>
              <p:cNvSpPr txBox="1"/>
              <p:nvPr/>
            </p:nvSpPr>
            <p:spPr>
              <a:xfrm>
                <a:off x="540000" y="1379303"/>
                <a:ext cx="5069831" cy="2633469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028" name="yt_shape_11028" descr="{&quot;rangeId&quot;:1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5069831" cy="2633469"/>
              </a:xfrm>
              <a:prstGeom prst="rect">
                <a:avLst/>
              </a:prstGeom>
              <a:blipFill>
                <a:blip r:embed="rId2"/>
                <a:stretch>
                  <a:fillRect l="-2161" t="-1613" r="-1200" b="-230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30" name="yt_table_110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86372"/>
              </p:ext>
            </p:extLst>
          </p:nvPr>
        </p:nvGraphicFramePr>
        <p:xfrm>
          <a:off x="540056" y="4063560"/>
          <a:ext cx="94862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5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352E277-24DE-D254-B44F-B1DFE94D9035}"/>
              </a:ext>
            </a:extLst>
          </p:cNvPr>
          <p:cNvSpPr txBox="1"/>
          <p:nvPr/>
        </p:nvSpPr>
        <p:spPr>
          <a:xfrm>
            <a:off x="9365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32" name="yt_shape_11032"/>
              <p:cNvSpPr txBox="1"/>
              <p:nvPr/>
            </p:nvSpPr>
            <p:spPr>
              <a:xfrm>
                <a:off x="540000" y="900000"/>
                <a:ext cx="7218323" cy="4399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的绝对值减去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所得的差是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32" name="yt_shape_11032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18323" cy="4399922"/>
              </a:xfrm>
              <a:prstGeom prst="rect">
                <a:avLst/>
              </a:prstGeom>
              <a:blipFill>
                <a:blip r:embed="rId2"/>
                <a:stretch>
                  <a:fillRect l="-2618" r="-1520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57A970-E353-B14C-B47D-0345879FE8CF}"/>
                  </a:ext>
                </a:extLst>
              </p:cNvPr>
              <p:cNvSpPr txBox="1"/>
              <p:nvPr/>
            </p:nvSpPr>
            <p:spPr>
              <a:xfrm>
                <a:off x="6965089" y="853194"/>
                <a:ext cx="661099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EC57A970-E353-B14C-B47D-0345879FE8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5089" y="853194"/>
                <a:ext cx="661099" cy="77579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C2E9D07-251C-750F-256C-1AC28EA0663D}"/>
              </a:ext>
            </a:extLst>
          </p:cNvPr>
          <p:cNvCxnSpPr/>
          <p:nvPr/>
        </p:nvCxnSpPr>
        <p:spPr>
          <a:xfrm>
            <a:off x="6702675" y="160123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240795E8-417B-4A94-4168-EE3E849A4CB6}"/>
              </a:ext>
            </a:extLst>
          </p:cNvPr>
          <p:cNvSpPr txBox="1"/>
          <p:nvPr/>
        </p:nvSpPr>
        <p:spPr>
          <a:xfrm>
            <a:off x="449989" y="2486351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48AE82-0D23-18FF-700E-6CD32C52E318}"/>
              </a:ext>
            </a:extLst>
          </p:cNvPr>
          <p:cNvSpPr txBox="1"/>
          <p:nvPr/>
        </p:nvSpPr>
        <p:spPr>
          <a:xfrm>
            <a:off x="1669189" y="2961839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D49DEC0-753F-EBD4-77E7-D674684CC395}"/>
                  </a:ext>
                </a:extLst>
              </p:cNvPr>
              <p:cNvSpPr txBox="1"/>
              <p:nvPr/>
            </p:nvSpPr>
            <p:spPr>
              <a:xfrm>
                <a:off x="449989" y="4111760"/>
                <a:ext cx="37471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hasSerialNum': 1, 'mathAnswerShape': 1, 'pageBreak': True}">
                <a:extLst>
                  <a:ext uri="{FF2B5EF4-FFF2-40B4-BE49-F238E27FC236}">
                    <a16:creationId xmlns:a16="http://schemas.microsoft.com/office/drawing/2014/main" id="{8D49DEC0-753F-EBD4-77E7-D674684CC3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11760"/>
                <a:ext cx="3747198" cy="768046"/>
              </a:xfrm>
              <a:prstGeom prst="rect">
                <a:avLst/>
              </a:prstGeom>
              <a:blipFill>
                <a:blip r:embed="rId4"/>
                <a:stretch>
                  <a:fillRect l="-260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459C868-8B7D-1207-F3AC-02EA63A682AA}"/>
              </a:ext>
            </a:extLst>
          </p:cNvPr>
          <p:cNvSpPr txBox="1"/>
          <p:nvPr/>
        </p:nvSpPr>
        <p:spPr>
          <a:xfrm>
            <a:off x="1669189" y="4786194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041" name="yt_image_11041" title="H_50.49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4" name="yt_shape_11044"/>
          <p:cNvSpPr txBox="1"/>
          <p:nvPr/>
        </p:nvSpPr>
        <p:spPr>
          <a:xfrm>
            <a:off x="540120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是数轴上的对应点所表示的数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45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6" name="yt_table_110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790540"/>
              </p:ext>
            </p:extLst>
          </p:nvPr>
        </p:nvGraphicFramePr>
        <p:xfrm>
          <a:off x="540056" y="3017545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pic>
        <p:nvPicPr>
          <p:cNvPr id="11045" name="yt_image_11045_skip" title="H_36.7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6074" y="2551304"/>
            <a:ext cx="3698218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8" name="yt_shape_11048"/>
          <p:cNvSpPr txBox="1"/>
          <p:nvPr/>
        </p:nvSpPr>
        <p:spPr>
          <a:xfrm>
            <a:off x="540119" y="35437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程序题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8c71,isEnd"/>
              </a:rPr>
              <a:t>则输出的结果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49" name="yt_image_11049" title="H_26.28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0361" y="4655515"/>
            <a:ext cx="4691277" cy="33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1" name="yt_shape_11051"/>
          <p:cNvSpPr txBox="1"/>
          <p:nvPr/>
        </p:nvSpPr>
        <p:spPr>
          <a:xfrm>
            <a:off x="540119" y="503998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冬季受降雪影响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气温变化异常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月份某天早晨气温为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aa4b,isEnd"/>
              </a:rPr>
              <a:t>中午上升了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晚上又下降了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则晚上气温为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括号内应填入的数是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271E24-FE85-D87E-A02A-BE3BFD027236}"/>
              </a:ext>
            </a:extLst>
          </p:cNvPr>
          <p:cNvSpPr txBox="1"/>
          <p:nvPr/>
        </p:nvSpPr>
        <p:spPr>
          <a:xfrm>
            <a:off x="2756747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C606A6-0FC8-1356-D6E9-0E9EB0873DD6}"/>
              </a:ext>
            </a:extLst>
          </p:cNvPr>
          <p:cNvSpPr txBox="1"/>
          <p:nvPr/>
        </p:nvSpPr>
        <p:spPr>
          <a:xfrm>
            <a:off x="1059708" y="397239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13E91E-C14E-9271-3327-5A9CB1387884}"/>
              </a:ext>
            </a:extLst>
          </p:cNvPr>
          <p:cNvSpPr txBox="1"/>
          <p:nvPr/>
        </p:nvSpPr>
        <p:spPr>
          <a:xfrm>
            <a:off x="6104783" y="5468667"/>
            <a:ext cx="108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137392-BA86-147C-A78F-B4D4724FBA08}"/>
              </a:ext>
            </a:extLst>
          </p:cNvPr>
          <p:cNvSpPr txBox="1"/>
          <p:nvPr/>
        </p:nvSpPr>
        <p:spPr>
          <a:xfrm>
            <a:off x="10127507" y="594415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3" name="yt_shape_11053"/>
          <p:cNvSpPr txBox="1"/>
          <p:nvPr/>
        </p:nvSpPr>
        <p:spPr>
          <a:xfrm>
            <a:off x="540119" y="900000"/>
            <a:ext cx="11111999" cy="14425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规定图形</a:t>
            </a:r>
            <a:r>
              <a:rPr lang="en-US" altLang="zh-CN" sz="41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3300" b="0" i="0" u="none">
                <a:solidFill>
                  <a:srgbClr val="1EE3CF"/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e9d5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340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3300" b="0" i="0" u="none">
                <a:solidFill>
                  <a:srgbClr val="1EE3CF"/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54" name="yt_shape_11054"/>
              <p:cNvSpPr txBox="1"/>
              <p:nvPr/>
            </p:nvSpPr>
            <p:spPr>
              <a:xfrm>
                <a:off x="540119" y="2393362"/>
                <a:ext cx="11111999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{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}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053e,isEnd"/>
                  </a:rPr>
                  <a:t>的最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4" name="yt_shape_11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93362"/>
                <a:ext cx="11111999" cy="1675523"/>
              </a:xfrm>
              <a:prstGeom prst="rect">
                <a:avLst/>
              </a:prstGeom>
              <a:blipFill>
                <a:blip r:embed="rId2"/>
                <a:stretch>
                  <a:fillRect l="-1701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56" name="yt_shape_11056"/>
          <p:cNvSpPr txBox="1"/>
          <p:nvPr/>
        </p:nvSpPr>
        <p:spPr>
          <a:xfrm>
            <a:off x="540119" y="41196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是最大的负整数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是最小的正整数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0806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649630">
            <a:extLst>
              <a:ext uri="{FF2B5EF4-FFF2-40B4-BE49-F238E27FC236}">
                <a16:creationId xmlns:a16="http://schemas.microsoft.com/office/drawing/2014/main" id="{435F4FDB-03F7-BD7F-11A9-041A6CEBE7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719" y="1019649"/>
            <a:ext cx="671702" cy="582901"/>
          </a:xfrm>
          <a:prstGeom prst="rect">
            <a:avLst/>
          </a:prstGeom>
        </p:spPr>
      </p:pic>
      <p:pic>
        <p:nvPicPr>
          <p:cNvPr id="5" name="yt_shape_1722070649688">
            <a:extLst>
              <a:ext uri="{FF2B5EF4-FFF2-40B4-BE49-F238E27FC236}">
                <a16:creationId xmlns:a16="http://schemas.microsoft.com/office/drawing/2014/main" id="{1A953D26-383D-0D14-AB73-3323E29F13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919" y="1103041"/>
            <a:ext cx="416117" cy="416117"/>
          </a:xfrm>
          <a:prstGeom prst="rect">
            <a:avLst/>
          </a:prstGeom>
        </p:spPr>
      </p:pic>
      <p:pic>
        <p:nvPicPr>
          <p:cNvPr id="7" name="yt_shape_1722070649850">
            <a:extLst>
              <a:ext uri="{FF2B5EF4-FFF2-40B4-BE49-F238E27FC236}">
                <a16:creationId xmlns:a16="http://schemas.microsoft.com/office/drawing/2014/main" id="{FF4CE99D-80A1-56CD-86EE-B99262A1A8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44" y="1798091"/>
            <a:ext cx="524067" cy="454639"/>
          </a:xfrm>
          <a:prstGeom prst="rect">
            <a:avLst/>
          </a:prstGeom>
        </p:spPr>
      </p:pic>
      <p:pic>
        <p:nvPicPr>
          <p:cNvPr id="9" name="yt_shape_1722070649878">
            <a:extLst>
              <a:ext uri="{FF2B5EF4-FFF2-40B4-BE49-F238E27FC236}">
                <a16:creationId xmlns:a16="http://schemas.microsoft.com/office/drawing/2014/main" id="{FCE0F557-4E5A-94FF-4212-8FFB88248B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219" y="1817352"/>
            <a:ext cx="416117" cy="41611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193711-A0AC-809D-47F0-A559480A404A}"/>
              </a:ext>
            </a:extLst>
          </p:cNvPr>
          <p:cNvSpPr txBox="1"/>
          <p:nvPr/>
        </p:nvSpPr>
        <p:spPr>
          <a:xfrm>
            <a:off x="3164733" y="1675392"/>
            <a:ext cx="637286" cy="70003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C54F5A-B58B-1AA3-565D-0A6CE89D3F99}"/>
              </a:ext>
            </a:extLst>
          </p:cNvPr>
          <p:cNvSpPr txBox="1"/>
          <p:nvPr/>
        </p:nvSpPr>
        <p:spPr>
          <a:xfrm>
            <a:off x="1669308" y="358150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15C6F0-BAA6-2D52-7CB0-662A19AF3AE4}"/>
              </a:ext>
            </a:extLst>
          </p:cNvPr>
          <p:cNvSpPr txBox="1"/>
          <p:nvPr/>
        </p:nvSpPr>
        <p:spPr>
          <a:xfrm>
            <a:off x="1669308" y="454835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1646</Words>
  <Application>Microsoft Office PowerPoint</Application>
  <PresentationFormat>宽屏</PresentationFormat>
  <Paragraphs>132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2024-07-27T12:33:29Z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