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9" r:id="rId6"/>
    <p:sldId id="370" r:id="rId7"/>
    <p:sldId id="375" r:id="rId8"/>
    <p:sldId id="371" r:id="rId9"/>
    <p:sldId id="376" r:id="rId10"/>
    <p:sldId id="373" r:id="rId11"/>
    <p:sldId id="377" r:id="rId12"/>
    <p:sldId id="374" r:id="rId13"/>
    <p:sldId id="379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yt_shape_14347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方程思想的应用</a:t>
            </a:r>
          </a:p>
        </p:txBody>
      </p:sp>
      <p:sp>
        <p:nvSpPr>
          <p:cNvPr id="14348" name="yt_shape_14348"/>
          <p:cNvSpPr txBox="1"/>
          <p:nvPr/>
        </p:nvSpPr>
        <p:spPr>
          <a:xfrm>
            <a:off x="540119" y="1399565"/>
            <a:ext cx="1111199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方法指引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在线段的和差倍分的计算中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有时候涉及一些复杂的计算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1fc7d"/>
              </a:rPr>
              <a:t>这时可以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把几何问题代数化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恰当利用未知数列方程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化难为易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88cb5"/>
              </a:rPr>
              <a:t>当问题中出现线段的比的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可以按照比值设出未知数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根据数量之间的关系建立方程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从而求解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349" name="yt_shape_14349"/>
          <p:cNvSpPr txBox="1"/>
          <p:nvPr/>
        </p:nvSpPr>
        <p:spPr>
          <a:xfrm>
            <a:off x="540119" y="289535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分成两部分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其比为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4df3"/>
              </a:rPr>
              <a:t>的中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51" name="yt_table_1435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721898"/>
              </p:ext>
            </p:extLst>
          </p:nvPr>
        </p:nvGraphicFramePr>
        <p:xfrm>
          <a:off x="540056" y="4133620"/>
          <a:ext cx="9600566" cy="475488"/>
        </p:xfrm>
        <a:graphic>
          <a:graphicData uri="http://schemas.openxmlformats.org/drawingml/2006/table">
            <a:tbl>
              <a:tblPr/>
              <a:tblGrid>
                <a:gridCol w="2641918">
                  <a:extLst>
                    <a:ext uri="{9D8B030D-6E8A-4147-A177-3AD203B41FA5}">
                      <a16:colId xmlns:a16="http://schemas.microsoft.com/office/drawing/2014/main" val="11003"/>
                    </a:ext>
                  </a:extLst>
                </a:gridCol>
                <a:gridCol w="2624455">
                  <a:extLst>
                    <a:ext uri="{9D8B030D-6E8A-4147-A177-3AD203B41FA5}">
                      <a16:colId xmlns:a16="http://schemas.microsoft.com/office/drawing/2014/main" val="11004"/>
                    </a:ext>
                  </a:extLst>
                </a:gridCol>
                <a:gridCol w="2624455">
                  <a:extLst>
                    <a:ext uri="{9D8B030D-6E8A-4147-A177-3AD203B41FA5}">
                      <a16:colId xmlns:a16="http://schemas.microsoft.com/office/drawing/2014/main" val="11005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1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4"/>
                  </a:ext>
                </a:extLst>
              </a:tr>
            </a:tbl>
          </a:graphicData>
        </a:graphic>
      </p:graphicFrame>
      <p:pic>
        <p:nvPicPr>
          <p:cNvPr id="14350" name="yt_image_14350_skip" title="H_21.9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338" y="3854790"/>
            <a:ext cx="2893512" cy="27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017656">
            <a:extLst>
              <a:ext uri="{FF2B5EF4-FFF2-40B4-BE49-F238E27FC236}">
                <a16:creationId xmlns:a16="http://schemas.microsoft.com/office/drawing/2014/main" id="{6E53FE9E-E568-22EB-1C32-0DFBD2DFB7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D49002-7FE6-720B-E1FE-1C3333625524}"/>
              </a:ext>
            </a:extLst>
          </p:cNvPr>
          <p:cNvSpPr txBox="1"/>
          <p:nvPr/>
        </p:nvSpPr>
        <p:spPr>
          <a:xfrm>
            <a:off x="5058621" y="332403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25" name="yt_shape_14425"/>
              <p:cNvSpPr txBox="1"/>
              <p:nvPr/>
            </p:nvSpPr>
            <p:spPr>
              <a:xfrm>
                <a:off x="540119" y="900000"/>
                <a:ext cx="11492915" cy="37050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上从左向右或从右向左运动时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试判断线段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32db3"/>
                  </a:rPr>
                  <a:t>的长度是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否发生变化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请求出线段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如果变化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的长度不发生变化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97ccc"/>
                  </a:rPr>
                  <a:t>×</a:t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25" name="yt_shape_14425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05053"/>
              </a:xfrm>
              <a:prstGeom prst="rect">
                <a:avLst/>
              </a:prstGeom>
              <a:blipFill>
                <a:blip r:embed="rId2"/>
                <a:stretch>
                  <a:fillRect l="-1645" t="-1483" b="-42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28" name="yt_image_14428" title="H_21.1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18603" y="2011799"/>
            <a:ext cx="2433396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609DDE-B1CE-99E6-692D-BA5FB823046C}"/>
              </a:ext>
            </a:extLst>
          </p:cNvPr>
          <p:cNvSpPr txBox="1"/>
          <p:nvPr/>
        </p:nvSpPr>
        <p:spPr>
          <a:xfrm>
            <a:off x="450108" y="1804170"/>
            <a:ext cx="5218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的长度不发生变化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DEF67E-F847-4ABC-6C82-D7AF6B1D389F}"/>
              </a:ext>
            </a:extLst>
          </p:cNvPr>
          <p:cNvSpPr txBox="1"/>
          <p:nvPr/>
        </p:nvSpPr>
        <p:spPr>
          <a:xfrm>
            <a:off x="450108" y="2279658"/>
            <a:ext cx="5995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DB76A0E-9DA5-5AB9-4289-8CDDDA3246D8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42043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}">
                <a:extLst>
                  <a:ext uri="{FF2B5EF4-FFF2-40B4-BE49-F238E27FC236}">
                    <a16:creationId xmlns:a16="http://schemas.microsoft.com/office/drawing/2014/main" id="{FDB76A0E-9DA5-5AB9-4289-8CDDDA3246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4204398" cy="765061"/>
              </a:xfrm>
              <a:prstGeom prst="rect">
                <a:avLst/>
              </a:prstGeom>
              <a:blipFill>
                <a:blip r:embed="rId4"/>
                <a:stretch>
                  <a:fillRect l="-2319" r="-29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AE52C0D-DD4A-DCCF-FFD8-64EDDC051691}"/>
                  </a:ext>
                </a:extLst>
              </p:cNvPr>
              <p:cNvSpPr txBox="1"/>
              <p:nvPr/>
            </p:nvSpPr>
            <p:spPr>
              <a:xfrm>
                <a:off x="450108" y="3426595"/>
                <a:ext cx="1108614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97ccc"/>
                  </a:rPr>
                  <a:t>×</a:t>
                </a:r>
                <a:b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}">
                <a:extLst>
                  <a:ext uri="{FF2B5EF4-FFF2-40B4-BE49-F238E27FC236}">
                    <a16:creationId xmlns:a16="http://schemas.microsoft.com/office/drawing/2014/main" id="{DAE52C0D-DD4A-DCCF-FFD8-64EDDC0516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6595"/>
                <a:ext cx="11086147" cy="765061"/>
              </a:xfrm>
              <a:prstGeom prst="rect">
                <a:avLst/>
              </a:prstGeom>
              <a:blipFill>
                <a:blip r:embed="rId5"/>
                <a:stretch>
                  <a:fillRect l="-880" t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F4537A3-CCE6-805F-C7CB-1C2474E68DD2}"/>
              </a:ext>
            </a:extLst>
          </p:cNvPr>
          <p:cNvSpPr txBox="1"/>
          <p:nvPr/>
        </p:nvSpPr>
        <p:spPr>
          <a:xfrm>
            <a:off x="450108" y="4098044"/>
            <a:ext cx="3142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0" name="yt_shape_1443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南阳三中单元卷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内部有顺次的四条射线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5cf0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433" name="yt_image_14433" title="H_92.4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0594" y="2621767"/>
            <a:ext cx="2012724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DEA0E32-AA22-7F99-9FD3-25FD06991A63}"/>
              </a:ext>
            </a:extLst>
          </p:cNvPr>
          <p:cNvSpPr txBox="1"/>
          <p:nvPr/>
        </p:nvSpPr>
        <p:spPr>
          <a:xfrm>
            <a:off x="8965457" y="180417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435" name="yt_shape_14435"/>
              <p:cNvSpPr txBox="1"/>
              <p:nvPr/>
            </p:nvSpPr>
            <p:spPr>
              <a:xfrm>
                <a:off x="540119" y="2420888"/>
                <a:ext cx="11492915" cy="34227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3a962"/>
                  </a:rPr>
                  <a:t> </a:t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c3680"/>
                  </a:rPr>
                  <a:t> </a:t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435" name="yt_shape_144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20888"/>
                <a:ext cx="11492915" cy="3422796"/>
              </a:xfrm>
              <a:prstGeom prst="rect">
                <a:avLst/>
              </a:prstGeom>
              <a:blipFill>
                <a:blip r:embed="rId3"/>
                <a:stretch>
                  <a:fillRect l="-1645" t="-1423" b="-4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3273B30-F44F-EF85-72E7-7562E5AE1596}"/>
              </a:ext>
            </a:extLst>
          </p:cNvPr>
          <p:cNvSpPr txBox="1"/>
          <p:nvPr/>
        </p:nvSpPr>
        <p:spPr>
          <a:xfrm>
            <a:off x="450108" y="2849570"/>
            <a:ext cx="7030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59041DB-FBAE-738B-803B-343D6D578367}"/>
                  </a:ext>
                </a:extLst>
              </p:cNvPr>
              <p:cNvSpPr txBox="1"/>
              <p:nvPr/>
            </p:nvSpPr>
            <p:spPr>
              <a:xfrm>
                <a:off x="450108" y="3325058"/>
                <a:ext cx="64538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59041DB-FBAE-738B-803B-343D6D5783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25058"/>
                <a:ext cx="6453886" cy="765061"/>
              </a:xfrm>
              <a:prstGeom prst="rect">
                <a:avLst/>
              </a:prstGeom>
              <a:blipFill>
                <a:blip r:embed="rId4"/>
                <a:stretch>
                  <a:fillRect l="-1511" r="-18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F759AAE-21F3-440C-1EEC-3CB34E187FAC}"/>
                  </a:ext>
                </a:extLst>
              </p:cNvPr>
              <p:cNvSpPr txBox="1"/>
              <p:nvPr/>
            </p:nvSpPr>
            <p:spPr>
              <a:xfrm>
                <a:off x="450108" y="3996507"/>
                <a:ext cx="1079722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3a962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F759AAE-21F3-440C-1EEC-3CB34E187F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96507"/>
                <a:ext cx="10797222" cy="765061"/>
              </a:xfrm>
              <a:prstGeom prst="rect">
                <a:avLst/>
              </a:prstGeom>
              <a:blipFill>
                <a:blip r:embed="rId5"/>
                <a:stretch>
                  <a:fillRect l="-903" t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8B448A-9A8E-BF17-0686-D0087E346A3C}"/>
                  </a:ext>
                </a:extLst>
              </p:cNvPr>
              <p:cNvSpPr txBox="1"/>
              <p:nvPr/>
            </p:nvSpPr>
            <p:spPr>
              <a:xfrm>
                <a:off x="450108" y="4667956"/>
                <a:ext cx="110972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c3680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8B448A-9A8E-BF17-0686-D0087E346A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67956"/>
                <a:ext cx="11097261" cy="765061"/>
              </a:xfrm>
              <a:prstGeom prst="rect">
                <a:avLst/>
              </a:prstGeom>
              <a:blipFill>
                <a:blip r:embed="rId6"/>
                <a:stretch>
                  <a:fillRect l="-879" t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1887E837-9090-905D-F523-3F8DBC6A93FF}"/>
              </a:ext>
            </a:extLst>
          </p:cNvPr>
          <p:cNvSpPr txBox="1"/>
          <p:nvPr/>
        </p:nvSpPr>
        <p:spPr>
          <a:xfrm>
            <a:off x="450108" y="5339405"/>
            <a:ext cx="1562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40" name="yt_shape_14440"/>
              <p:cNvSpPr txBox="1"/>
              <p:nvPr/>
            </p:nvSpPr>
            <p:spPr>
              <a:xfrm>
                <a:off x="540119" y="900000"/>
                <a:ext cx="11492915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）、（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你能看出什么规律吗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内部有顺次的四条射线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5e6fd"/>
                  </a:rPr>
                  <a:t> </a:t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40" name="yt_shape_14440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79287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43" name="yt_image_14443" title="H_92.4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04312" y="2583295"/>
            <a:ext cx="2012724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841233-A18D-DB3B-2148-0D106B4ADB6F}"/>
              </a:ext>
            </a:extLst>
          </p:cNvPr>
          <p:cNvSpPr txBox="1"/>
          <p:nvPr/>
        </p:nvSpPr>
        <p:spPr>
          <a:xfrm>
            <a:off x="450108" y="1328682"/>
            <a:ext cx="109908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内部有顺次的四条射线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5e6fd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4FDB48-5008-2C04-A878-33A01B2A8898}"/>
              </a:ext>
            </a:extLst>
          </p:cNvPr>
          <p:cNvSpPr txBox="1"/>
          <p:nvPr/>
        </p:nvSpPr>
        <p:spPr>
          <a:xfrm>
            <a:off x="450108" y="1804170"/>
            <a:ext cx="358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242E4D8-0772-B7C6-468C-695C0B0A1D03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51092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}">
                <a:extLst>
                  <a:ext uri="{FF2B5EF4-FFF2-40B4-BE49-F238E27FC236}">
                    <a16:creationId xmlns:a16="http://schemas.microsoft.com/office/drawing/2014/main" id="{C242E4D8-0772-B7C6-468C-695C0B0A1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5109273" cy="726326"/>
              </a:xfrm>
              <a:prstGeom prst="rect">
                <a:avLst/>
              </a:prstGeom>
              <a:blipFill>
                <a:blip r:embed="rId4"/>
                <a:stretch>
                  <a:fillRect l="-1909" r="-179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3" name="yt_shape_1435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对折后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76c5,isEnd"/>
              </a:rPr>
              <a:t>比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357" name="yt_shape_14357"/>
          <p:cNvSpPr txBox="1"/>
          <p:nvPr/>
        </p:nvSpPr>
        <p:spPr>
          <a:xfrm>
            <a:off x="540000" y="386750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54" name="yt_shape_14354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3985" y="2011799"/>
            <a:ext cx="1524029" cy="1805319"/>
            <a:chOff x="0" y="0"/>
            <a:chExt cx="1524029" cy="1805319"/>
          </a:xfrm>
        </p:grpSpPr>
        <p:pic>
          <p:nvPicPr>
            <p:cNvPr id="2" name="yt_image_1435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4029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56" name="yt_shape_14356" descr="{&quot;rangeId&quot;:0,&quot;IgnoreLineSpacing&quot;:1}"/>
            <p:cNvSpPr txBox="1"/>
            <p:nvPr/>
          </p:nvSpPr>
          <p:spPr>
            <a:xfrm>
              <a:off x="228733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4403995-4F41-3D93-1A3E-58FC049E0DBC}"/>
              </a:ext>
            </a:extLst>
          </p:cNvPr>
          <p:cNvSpPr txBox="1"/>
          <p:nvPr/>
        </p:nvSpPr>
        <p:spPr>
          <a:xfrm>
            <a:off x="5430096" y="13286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8" name="yt_shape_14358"/>
          <p:cNvSpPr txBox="1"/>
          <p:nvPr/>
        </p:nvSpPr>
        <p:spPr>
          <a:xfrm>
            <a:off x="540000" y="900000"/>
            <a:ext cx="418383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分类讨论思想的应用</a:t>
            </a:r>
          </a:p>
        </p:txBody>
      </p:sp>
      <p:sp>
        <p:nvSpPr>
          <p:cNvPr id="14359" name="yt_shape_14359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89eb"/>
              </a:rPr>
              <a:t>的度数为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60" name="yt_table_1436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2069050"/>
              </p:ext>
            </p:extLst>
          </p:nvPr>
        </p:nvGraphicFramePr>
        <p:xfrm>
          <a:off x="540056" y="2359000"/>
          <a:ext cx="6199506" cy="950976"/>
        </p:xfrm>
        <a:graphic>
          <a:graphicData uri="http://schemas.openxmlformats.org/drawingml/2006/table">
            <a:tbl>
              <a:tblPr/>
              <a:tblGrid>
                <a:gridCol w="3565843">
                  <a:extLst>
                    <a:ext uri="{9D8B030D-6E8A-4147-A177-3AD203B41FA5}">
                      <a16:colId xmlns:a16="http://schemas.microsoft.com/office/drawing/2014/main" val="11007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10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362" name="yt_shape_14362"/>
              <p:cNvSpPr txBox="1"/>
              <p:nvPr/>
            </p:nvSpPr>
            <p:spPr>
              <a:xfrm>
                <a:off x="540119" y="3360554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平顶山市期末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新定义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三个点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a185,isEnd"/>
                  </a:rPr>
                  <a:t>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称点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半距点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三个点在同一条直线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d527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半距点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362" name="yt_shape_143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60554"/>
                <a:ext cx="11492915" cy="1586653"/>
              </a:xfrm>
              <a:prstGeom prst="rect">
                <a:avLst/>
              </a:prstGeom>
              <a:blipFill>
                <a:blip r:embed="rId2"/>
                <a:stretch>
                  <a:fillRect l="-164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67" name="yt_shape_14367"/>
          <p:cNvSpPr txBox="1"/>
          <p:nvPr/>
        </p:nvSpPr>
        <p:spPr>
          <a:xfrm>
            <a:off x="540000" y="59033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64" name="yt_shape_14364" title="H_55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2232" y="5150359"/>
            <a:ext cx="2047534" cy="702324"/>
            <a:chOff x="0" y="0"/>
            <a:chExt cx="2047534" cy="702324"/>
          </a:xfrm>
        </p:grpSpPr>
        <p:pic>
          <p:nvPicPr>
            <p:cNvPr id="2" name="yt_image_14364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47534" cy="3063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66" name="yt_shape_14366" descr="{&quot;rangeId&quot;:0,&quot;IgnoreLineSpacing&quot;:1}"/>
            <p:cNvSpPr txBox="1"/>
            <p:nvPr/>
          </p:nvSpPr>
          <p:spPr>
            <a:xfrm>
              <a:off x="490486" y="3423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4" name="yt_shape_1722071017724">
            <a:extLst>
              <a:ext uri="{FF2B5EF4-FFF2-40B4-BE49-F238E27FC236}">
                <a16:creationId xmlns:a16="http://schemas.microsoft.com/office/drawing/2014/main" id="{C7453757-1AA3-372E-5AAA-7721D04AC6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24B4B0E-B647-8450-F5C1-5EDE7287A072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24E9AAA-82EE-1CF2-DDDA-6B4FFB152501}"/>
              </a:ext>
            </a:extLst>
          </p:cNvPr>
          <p:cNvSpPr txBox="1"/>
          <p:nvPr/>
        </p:nvSpPr>
        <p:spPr>
          <a:xfrm>
            <a:off x="9238507" y="446068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8" name="yt_shape_14368"/>
          <p:cNvSpPr txBox="1"/>
          <p:nvPr/>
        </p:nvSpPr>
        <p:spPr>
          <a:xfrm>
            <a:off x="540000" y="900000"/>
            <a:ext cx="837569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的三等分点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为靠近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的三等分点时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①.</a:t>
            </a:r>
          </a:p>
        </p:txBody>
      </p:sp>
      <p:sp>
        <p:nvSpPr>
          <p:cNvPr id="14371" name="yt_shape_14371"/>
          <p:cNvSpPr txBox="1"/>
          <p:nvPr/>
        </p:nvSpPr>
        <p:spPr>
          <a:xfrm>
            <a:off x="540000" y="2010970"/>
            <a:ext cx="3430234" cy="6753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750" b="0" i="0" u="none" spc="-3750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  <a:r>
              <a:rPr lang="en-US" altLang="zh-CN" sz="3750" b="0" i="0" u="none" spc="25811">
                <a:solidFill>
                  <a:srgbClr val="1EE3CF"/>
                </a:solidFill>
                <a:effectLst/>
                <a:latin typeface="Times New Roman" pitchFamily="38"/>
                <a:ea typeface="宋体" pitchFamily="38"/>
              </a:rPr>
              <a:t> </a:t>
            </a:r>
          </a:p>
        </p:txBody>
      </p:sp>
      <p:pic>
        <p:nvPicPr>
          <p:cNvPr id="14370" name="yt_image_14370" title="H_59.14401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0970"/>
            <a:ext cx="3394710" cy="751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73" name="yt_shape_14373"/>
              <p:cNvSpPr txBox="1"/>
              <p:nvPr/>
            </p:nvSpPr>
            <p:spPr>
              <a:xfrm>
                <a:off x="540000" y="2812721"/>
                <a:ext cx="5432577" cy="11089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为靠近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的三等分点时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73" name="yt_shape_14373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2721"/>
                <a:ext cx="5432577" cy="1108958"/>
              </a:xfrm>
              <a:prstGeom prst="rect">
                <a:avLst/>
              </a:prstGeom>
              <a:blipFill>
                <a:blip r:embed="rId3"/>
                <a:stretch>
                  <a:fillRect l="-3479" r="-2357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77" name="yt_shape_14377"/>
          <p:cNvSpPr txBox="1"/>
          <p:nvPr/>
        </p:nvSpPr>
        <p:spPr>
          <a:xfrm>
            <a:off x="540000" y="4136377"/>
            <a:ext cx="3131114" cy="52232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900" b="0" i="0" u="none" spc="-2900">
                <a:solidFill>
                  <a:srgbClr val="1EE3CF"/>
                </a:solidFill>
                <a:effectLst/>
                <a:latin typeface="Times New Roman" pitchFamily="29"/>
                <a:ea typeface="宋体" pitchFamily="29"/>
              </a:rPr>
              <a:t> </a:t>
            </a:r>
            <a:r>
              <a:rPr lang="en-US" altLang="zh-CN" sz="2900" b="0" i="0" u="none" spc="23691">
                <a:solidFill>
                  <a:srgbClr val="1EE3CF"/>
                </a:solidFill>
                <a:effectLst/>
                <a:latin typeface="Times New Roman" pitchFamily="29"/>
                <a:ea typeface="宋体" pitchFamily="29"/>
              </a:rPr>
              <a:t> </a:t>
            </a:r>
          </a:p>
        </p:txBody>
      </p:sp>
      <p:pic>
        <p:nvPicPr>
          <p:cNvPr id="14376" name="yt_image_14376" title="H_45.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136377"/>
            <a:ext cx="3100127" cy="582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79" name="yt_shape_14379"/>
              <p:cNvSpPr txBox="1"/>
              <p:nvPr/>
            </p:nvSpPr>
            <p:spPr>
              <a:xfrm>
                <a:off x="540000" y="4769966"/>
                <a:ext cx="5148845" cy="11099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79" name="yt_shape_14379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69966"/>
                <a:ext cx="5148845" cy="1109984"/>
              </a:xfrm>
              <a:prstGeom prst="rect">
                <a:avLst/>
              </a:prstGeom>
              <a:blipFill>
                <a:blip r:embed="rId5"/>
                <a:stretch>
                  <a:fillRect l="-3673" r="-2607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EDC5124-5B17-AD61-D7D2-B338FAFC6E4E}"/>
              </a:ext>
            </a:extLst>
          </p:cNvPr>
          <p:cNvSpPr txBox="1"/>
          <p:nvPr/>
        </p:nvSpPr>
        <p:spPr>
          <a:xfrm>
            <a:off x="449989" y="1328682"/>
            <a:ext cx="5839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为靠近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的三等分点时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DAEDA5-B003-8C7B-A0DF-A40BBBFC1152}"/>
                  </a:ext>
                </a:extLst>
              </p:cNvPr>
              <p:cNvSpPr txBox="1"/>
              <p:nvPr/>
            </p:nvSpPr>
            <p:spPr>
              <a:xfrm>
                <a:off x="449989" y="2765915"/>
                <a:ext cx="55601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mathAnswerShape': 1}">
                <a:extLst>
                  <a:ext uri="{FF2B5EF4-FFF2-40B4-BE49-F238E27FC236}">
                    <a16:creationId xmlns:a16="http://schemas.microsoft.com/office/drawing/2014/main" id="{CCDAEDA5-B003-8C7B-A0DF-A40BBBFC11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5915"/>
                <a:ext cx="5560123" cy="767474"/>
              </a:xfrm>
              <a:prstGeom prst="rect">
                <a:avLst/>
              </a:prstGeom>
              <a:blipFill>
                <a:blip r:embed="rId6"/>
                <a:stretch>
                  <a:fillRect l="-1754" r="-164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160048D-7C1A-CEE5-0208-6CC40F497E28}"/>
              </a:ext>
            </a:extLst>
          </p:cNvPr>
          <p:cNvSpPr txBox="1"/>
          <p:nvPr/>
        </p:nvSpPr>
        <p:spPr>
          <a:xfrm>
            <a:off x="449989" y="3439777"/>
            <a:ext cx="5382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为靠近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的三等分点时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21B6F33-E156-C539-83AA-C5C0B48382C0}"/>
                  </a:ext>
                </a:extLst>
              </p:cNvPr>
              <p:cNvSpPr txBox="1"/>
              <p:nvPr/>
            </p:nvSpPr>
            <p:spPr>
              <a:xfrm>
                <a:off x="449989" y="4723160"/>
                <a:ext cx="52791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mathAnswerShape': 1}">
                <a:extLst>
                  <a:ext uri="{FF2B5EF4-FFF2-40B4-BE49-F238E27FC236}">
                    <a16:creationId xmlns:a16="http://schemas.microsoft.com/office/drawing/2014/main" id="{621B6F33-E156-C539-83AA-C5C0B4838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23160"/>
                <a:ext cx="5279136" cy="768490"/>
              </a:xfrm>
              <a:prstGeom prst="rect">
                <a:avLst/>
              </a:prstGeom>
              <a:blipFill>
                <a:blip r:embed="rId7"/>
                <a:stretch>
                  <a:fillRect l="-1848" r="-17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0628933-1AC8-AB6D-5C57-0F3CF63758AA}"/>
              </a:ext>
            </a:extLst>
          </p:cNvPr>
          <p:cNvSpPr txBox="1"/>
          <p:nvPr/>
        </p:nvSpPr>
        <p:spPr>
          <a:xfrm>
            <a:off x="449989" y="5398038"/>
            <a:ext cx="3694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2" name="yt_shape_1438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ed1f"/>
              </a:rPr>
              <a:t>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分两种情况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落在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的内部时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①.</a:t>
            </a:r>
          </a:p>
        </p:txBody>
      </p:sp>
      <p:sp>
        <p:nvSpPr>
          <p:cNvPr id="14386" name="yt_shape_14386"/>
          <p:cNvSpPr txBox="1"/>
          <p:nvPr/>
        </p:nvSpPr>
        <p:spPr>
          <a:xfrm>
            <a:off x="540000" y="2953926"/>
            <a:ext cx="1727974" cy="161191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950" b="0" i="0" u="none" spc="-8950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</a:rPr>
              <a:t> </a:t>
            </a:r>
            <a:r>
              <a:rPr lang="en-US" altLang="zh-CN" sz="8950" b="0" i="0" u="none" spc="11237">
                <a:solidFill>
                  <a:srgbClr val="1EE3CF"/>
                </a:solidFill>
                <a:effectLst/>
                <a:latin typeface="Times New Roman" pitchFamily="90"/>
                <a:ea typeface="宋体" pitchFamily="90"/>
              </a:rPr>
              <a:t> </a:t>
            </a:r>
          </a:p>
        </p:txBody>
      </p:sp>
      <p:pic>
        <p:nvPicPr>
          <p:cNvPr id="14385" name="yt_image_14385" title="H_140.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1807268"/>
            <a:ext cx="1709353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88" name="yt_shape_14388"/>
              <p:cNvSpPr txBox="1"/>
              <p:nvPr/>
            </p:nvSpPr>
            <p:spPr>
              <a:xfrm>
                <a:off x="540000" y="2827734"/>
                <a:ext cx="4871526" cy="17845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388" name="yt_shape_143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27734"/>
                <a:ext cx="4871526" cy="1784527"/>
              </a:xfrm>
              <a:prstGeom prst="rect">
                <a:avLst/>
              </a:prstGeom>
              <a:blipFill>
                <a:blip r:embed="rId3"/>
                <a:stretch>
                  <a:fillRect l="-3880" r="-2753" b="-9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F65766A-F68E-69E3-6C9D-BD22ABFE68B5}"/>
              </a:ext>
            </a:extLst>
          </p:cNvPr>
          <p:cNvSpPr txBox="1"/>
          <p:nvPr/>
        </p:nvSpPr>
        <p:spPr>
          <a:xfrm>
            <a:off x="450108" y="180417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分两种情况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02482B-6698-C7D6-AFFA-87D3A995E390}"/>
              </a:ext>
            </a:extLst>
          </p:cNvPr>
          <p:cNvSpPr txBox="1"/>
          <p:nvPr/>
        </p:nvSpPr>
        <p:spPr>
          <a:xfrm>
            <a:off x="450108" y="2279658"/>
            <a:ext cx="5958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落在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的内部时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B79D637-763F-2A73-510F-655A2745DA1E}"/>
                  </a:ext>
                </a:extLst>
              </p:cNvPr>
              <p:cNvSpPr txBox="1"/>
              <p:nvPr/>
            </p:nvSpPr>
            <p:spPr>
              <a:xfrm>
                <a:off x="449989" y="2780928"/>
                <a:ext cx="39805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B79D637-763F-2A73-510F-655A2745DA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0928"/>
                <a:ext cx="3980561" cy="765061"/>
              </a:xfrm>
              <a:prstGeom prst="rect">
                <a:avLst/>
              </a:prstGeom>
              <a:blipFill>
                <a:blip r:embed="rId4"/>
                <a:stretch>
                  <a:fillRect l="-2450" r="-229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E66497-3003-D171-84A7-DF6FB1029AE2}"/>
                  </a:ext>
                </a:extLst>
              </p:cNvPr>
              <p:cNvSpPr txBox="1"/>
              <p:nvPr/>
            </p:nvSpPr>
            <p:spPr>
              <a:xfrm>
                <a:off x="449989" y="3452377"/>
                <a:ext cx="39472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E66497-3003-D171-84A7-DF6FB1029A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2377"/>
                <a:ext cx="3947223" cy="765061"/>
              </a:xfrm>
              <a:prstGeom prst="rect">
                <a:avLst/>
              </a:prstGeom>
              <a:blipFill>
                <a:blip r:embed="rId5"/>
                <a:stretch>
                  <a:fillRect l="-2473" r="-247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6FEA6FE-D630-E026-80EF-0B5B2E505ECD}"/>
              </a:ext>
            </a:extLst>
          </p:cNvPr>
          <p:cNvSpPr txBox="1"/>
          <p:nvPr/>
        </p:nvSpPr>
        <p:spPr>
          <a:xfrm>
            <a:off x="449989" y="4123826"/>
            <a:ext cx="5004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3" name="yt_shape_14393"/>
          <p:cNvSpPr txBox="1"/>
          <p:nvPr/>
        </p:nvSpPr>
        <p:spPr>
          <a:xfrm>
            <a:off x="540000" y="900000"/>
            <a:ext cx="55271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的外部时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②.</a:t>
            </a:r>
          </a:p>
        </p:txBody>
      </p:sp>
      <p:sp>
        <p:nvSpPr>
          <p:cNvPr id="14395" name="yt_shape_14395"/>
          <p:cNvSpPr txBox="1"/>
          <p:nvPr/>
        </p:nvSpPr>
        <p:spPr>
          <a:xfrm>
            <a:off x="540000" y="1531667"/>
            <a:ext cx="2123851" cy="13056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50" b="0" i="0" u="none" spc="-72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  <a:r>
              <a:rPr lang="en-US" altLang="zh-CN" sz="7250" b="0" i="0" u="none" spc="14749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</a:p>
        </p:txBody>
      </p:sp>
      <p:pic>
        <p:nvPicPr>
          <p:cNvPr id="14394" name="yt_image_14394" title="H_114.0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1795306"/>
            <a:ext cx="2101228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97" name="yt_shape_14397"/>
              <p:cNvSpPr txBox="1"/>
              <p:nvPr/>
            </p:nvSpPr>
            <p:spPr>
              <a:xfrm>
                <a:off x="540000" y="1459582"/>
                <a:ext cx="5551200" cy="22646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综上所述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的度数为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397" name="yt_shape_143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59582"/>
                <a:ext cx="5551200" cy="2264659"/>
              </a:xfrm>
              <a:prstGeom prst="rect">
                <a:avLst/>
              </a:prstGeom>
              <a:blipFill>
                <a:blip r:embed="rId3"/>
                <a:stretch>
                  <a:fillRect l="-3407" r="-2418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B0287BA-753D-F1DB-BEA0-BB858F97636E}"/>
              </a:ext>
            </a:extLst>
          </p:cNvPr>
          <p:cNvSpPr txBox="1"/>
          <p:nvPr/>
        </p:nvSpPr>
        <p:spPr>
          <a:xfrm>
            <a:off x="449989" y="853194"/>
            <a:ext cx="5653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的外部时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6F5549E-920F-EFD1-3F7B-D949F4390196}"/>
                  </a:ext>
                </a:extLst>
              </p:cNvPr>
              <p:cNvSpPr txBox="1"/>
              <p:nvPr/>
            </p:nvSpPr>
            <p:spPr>
              <a:xfrm>
                <a:off x="449989" y="1412776"/>
                <a:ext cx="39805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6F5549E-920F-EFD1-3F7B-D949F43901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12776"/>
                <a:ext cx="3980561" cy="765061"/>
              </a:xfrm>
              <a:prstGeom prst="rect">
                <a:avLst/>
              </a:prstGeom>
              <a:blipFill>
                <a:blip r:embed="rId4"/>
                <a:stretch>
                  <a:fillRect l="-2450" r="-229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92CB047-0002-D6A6-BEEE-555C2E113704}"/>
                  </a:ext>
                </a:extLst>
              </p:cNvPr>
              <p:cNvSpPr txBox="1"/>
              <p:nvPr/>
            </p:nvSpPr>
            <p:spPr>
              <a:xfrm>
                <a:off x="449989" y="2084225"/>
                <a:ext cx="39472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92CB047-0002-D6A6-BEEE-555C2E1137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84225"/>
                <a:ext cx="3947223" cy="765061"/>
              </a:xfrm>
              <a:prstGeom prst="rect">
                <a:avLst/>
              </a:prstGeom>
              <a:blipFill>
                <a:blip r:embed="rId5"/>
                <a:stretch>
                  <a:fillRect l="-2473" r="-247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49727C1-2BF7-2F93-EB9B-33ACA2938104}"/>
              </a:ext>
            </a:extLst>
          </p:cNvPr>
          <p:cNvSpPr txBox="1"/>
          <p:nvPr/>
        </p:nvSpPr>
        <p:spPr>
          <a:xfrm>
            <a:off x="449989" y="2755674"/>
            <a:ext cx="500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35CF32-3524-DC30-7CFA-B8AB84F130F0}"/>
              </a:ext>
            </a:extLst>
          </p:cNvPr>
          <p:cNvSpPr txBox="1"/>
          <p:nvPr/>
        </p:nvSpPr>
        <p:spPr>
          <a:xfrm>
            <a:off x="449989" y="3231162"/>
            <a:ext cx="5677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3" name="yt_shape_14403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整体思想的应用</a:t>
            </a:r>
          </a:p>
        </p:txBody>
      </p:sp>
      <p:sp>
        <p:nvSpPr>
          <p:cNvPr id="14404" name="yt_shape_14404"/>
          <p:cNvSpPr txBox="1"/>
          <p:nvPr/>
        </p:nvSpPr>
        <p:spPr>
          <a:xfrm>
            <a:off x="540119" y="139956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分别是线段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90e1"/>
              </a:rPr>
              <a:t> </a:t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405" name="yt_shape_14405"/>
          <p:cNvSpPr txBox="1"/>
          <p:nvPr/>
        </p:nvSpPr>
        <p:spPr>
          <a:xfrm>
            <a:off x="540000" y="2342520"/>
            <a:ext cx="31402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406"/>
              <p:cNvSpPr txBox="1"/>
              <p:nvPr/>
            </p:nvSpPr>
            <p:spPr>
              <a:xfrm>
                <a:off x="540119" y="2974187"/>
                <a:ext cx="8830051" cy="22646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f3fc1"/>
                  </a:rPr>
                  <a:t>4</a:t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4406" descr="{&quot;rangeId&quot;:1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74187"/>
                <a:ext cx="8830051" cy="2264659"/>
              </a:xfrm>
              <a:prstGeom prst="rect">
                <a:avLst/>
              </a:prstGeom>
              <a:blipFill>
                <a:blip r:embed="rId2"/>
                <a:stretch>
                  <a:fillRect l="-2141" t="-2426" b="-7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08" name="yt_image_1440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25135" y="2974187"/>
            <a:ext cx="2626864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2071017826">
            <a:extLst>
              <a:ext uri="{FF2B5EF4-FFF2-40B4-BE49-F238E27FC236}">
                <a16:creationId xmlns:a16="http://schemas.microsoft.com/office/drawing/2014/main" id="{ACCA27AF-F455-C1C5-E460-583EE8D55B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165B7A4-5DEE-1406-18D1-92A7661DF598}"/>
              </a:ext>
            </a:extLst>
          </p:cNvPr>
          <p:cNvSpPr txBox="1"/>
          <p:nvPr/>
        </p:nvSpPr>
        <p:spPr>
          <a:xfrm>
            <a:off x="450108" y="2927381"/>
            <a:ext cx="713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DA8E0C2-AF86-C7EF-DF3B-84643531279A}"/>
                  </a:ext>
                </a:extLst>
              </p:cNvPr>
              <p:cNvSpPr txBox="1"/>
              <p:nvPr/>
            </p:nvSpPr>
            <p:spPr>
              <a:xfrm>
                <a:off x="450108" y="3402869"/>
                <a:ext cx="44202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10}">
                <a:extLst>
                  <a:ext uri="{FF2B5EF4-FFF2-40B4-BE49-F238E27FC236}">
                    <a16:creationId xmlns:a16="http://schemas.microsoft.com/office/drawing/2014/main" id="{6DA8E0C2-AF86-C7EF-DF3B-8464353127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02869"/>
                <a:ext cx="4420298" cy="765061"/>
              </a:xfrm>
              <a:prstGeom prst="rect">
                <a:avLst/>
              </a:prstGeom>
              <a:blipFill>
                <a:blip r:embed="rId5"/>
                <a:stretch>
                  <a:fillRect l="-2207" r="-206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B107490-F740-79E1-5360-4BEAF3A0A59E}"/>
                  </a:ext>
                </a:extLst>
              </p:cNvPr>
              <p:cNvSpPr txBox="1"/>
              <p:nvPr/>
            </p:nvSpPr>
            <p:spPr>
              <a:xfrm>
                <a:off x="450108" y="4074318"/>
                <a:ext cx="844772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sym typeface="_⨹_1_f3fc1"/>
                  </a:rPr>
                  <a:t>4</a:t>
                </a:r>
                <a:b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10}">
                <a:extLst>
                  <a:ext uri="{FF2B5EF4-FFF2-40B4-BE49-F238E27FC236}">
                    <a16:creationId xmlns:a16="http://schemas.microsoft.com/office/drawing/2014/main" id="{6B107490-F740-79E1-5360-4BEAF3A0A5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74318"/>
                <a:ext cx="8447722" cy="765061"/>
              </a:xfrm>
              <a:prstGeom prst="rect">
                <a:avLst/>
              </a:prstGeom>
              <a:blipFill>
                <a:blip r:embed="rId6"/>
                <a:stretch>
                  <a:fillRect l="-1154" t="-5556" r="-1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D1721C1-1A66-C600-C38F-876EE192BD21}"/>
              </a:ext>
            </a:extLst>
          </p:cNvPr>
          <p:cNvSpPr txBox="1"/>
          <p:nvPr/>
        </p:nvSpPr>
        <p:spPr>
          <a:xfrm>
            <a:off x="450108" y="474576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0" name="yt_shape_1441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若题中的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0847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请你画出图形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画出的图形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412" name="yt_image_14412" title="H_23.7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25135" y="2011799"/>
            <a:ext cx="2626864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15" name="yt_shape_14415"/>
          <p:cNvSpPr txBox="1"/>
          <p:nvPr/>
        </p:nvSpPr>
        <p:spPr>
          <a:xfrm>
            <a:off x="540000" y="2643371"/>
            <a:ext cx="3252493" cy="22512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50" b="0" i="0" u="none" spc="25050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</a:rPr>
              <a:t> </a:t>
            </a:r>
          </a:p>
        </p:txBody>
      </p:sp>
      <p:pic>
        <p:nvPicPr>
          <p:cNvPr id="14414" name="yt_image_14414" title="H_13.66716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21258"/>
            <a:ext cx="3218688" cy="173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417" name="yt_shape_14417"/>
              <p:cNvSpPr txBox="1"/>
              <p:nvPr/>
            </p:nvSpPr>
            <p:spPr>
              <a:xfrm>
                <a:off x="540000" y="2945563"/>
                <a:ext cx="8848576" cy="17970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17" name="yt_shape_14417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45563"/>
                <a:ext cx="8848576" cy="1797030"/>
              </a:xfrm>
              <a:prstGeom prst="rect">
                <a:avLst/>
              </a:prstGeom>
              <a:blipFill>
                <a:blip r:embed="rId4"/>
                <a:stretch>
                  <a:fillRect l="-2136" t="-2712" r="-1103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B93DABD-7C2C-ADED-7561-E470FA619F16}"/>
              </a:ext>
            </a:extLst>
          </p:cNvPr>
          <p:cNvSpPr txBox="1"/>
          <p:nvPr/>
        </p:nvSpPr>
        <p:spPr>
          <a:xfrm>
            <a:off x="450108" y="1804170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画出的图形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6C94C0-8EBE-BE78-6C30-80EA38157CD5}"/>
              </a:ext>
            </a:extLst>
          </p:cNvPr>
          <p:cNvSpPr txBox="1"/>
          <p:nvPr/>
        </p:nvSpPr>
        <p:spPr>
          <a:xfrm>
            <a:off x="449989" y="2898757"/>
            <a:ext cx="5760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905FFCE-0700-0050-1EB2-849DA1836089}"/>
                  </a:ext>
                </a:extLst>
              </p:cNvPr>
              <p:cNvSpPr txBox="1"/>
              <p:nvPr/>
            </p:nvSpPr>
            <p:spPr>
              <a:xfrm>
                <a:off x="449989" y="3374245"/>
                <a:ext cx="44202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mathAnswerShape': 1}">
                <a:extLst>
                  <a:ext uri="{FF2B5EF4-FFF2-40B4-BE49-F238E27FC236}">
                    <a16:creationId xmlns:a16="http://schemas.microsoft.com/office/drawing/2014/main" id="{8905FFCE-0700-0050-1EB2-849DA18360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74245"/>
                <a:ext cx="4420298" cy="765061"/>
              </a:xfrm>
              <a:prstGeom prst="rect">
                <a:avLst/>
              </a:prstGeom>
              <a:blipFill>
                <a:blip r:embed="rId5"/>
                <a:stretch>
                  <a:fillRect l="-2207" r="-206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284B2DB-94FC-22FB-D0F2-9B1441639463}"/>
                  </a:ext>
                </a:extLst>
              </p:cNvPr>
              <p:cNvSpPr txBox="1"/>
              <p:nvPr/>
            </p:nvSpPr>
            <p:spPr>
              <a:xfrm>
                <a:off x="449989" y="4045694"/>
                <a:ext cx="894308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mathAnswerShape': 1}">
                <a:extLst>
                  <a:ext uri="{FF2B5EF4-FFF2-40B4-BE49-F238E27FC236}">
                    <a16:creationId xmlns:a16="http://schemas.microsoft.com/office/drawing/2014/main" id="{B284B2DB-94FC-22FB-D0F2-9B14416394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45694"/>
                <a:ext cx="8943087" cy="726326"/>
              </a:xfrm>
              <a:prstGeom prst="rect">
                <a:avLst/>
              </a:prstGeom>
              <a:blipFill>
                <a:blip r:embed="rId6"/>
                <a:stretch>
                  <a:fillRect l="-1091" r="-102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19" name="yt_shape_14419"/>
              <p:cNvSpPr txBox="1"/>
              <p:nvPr/>
            </p:nvSpPr>
            <p:spPr>
              <a:xfrm>
                <a:off x="540119" y="900000"/>
                <a:ext cx="11492915" cy="42128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动点问题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893f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19" name="yt_shape_14419" descr="{&quot;rangeId&quot;:1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212885"/>
              </a:xfrm>
              <a:prstGeom prst="rect">
                <a:avLst/>
              </a:prstGeom>
              <a:blipFill>
                <a:blip r:embed="rId2"/>
                <a:stretch>
                  <a:fillRect l="-1645" t="-1302" b="-14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23" name="yt_image_14423" title="H_21.1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18603" y="2491102"/>
            <a:ext cx="2433396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2A3478-AB12-F6FF-02AE-0789D676C1A4}"/>
              </a:ext>
            </a:extLst>
          </p:cNvPr>
          <p:cNvSpPr txBox="1"/>
          <p:nvPr/>
        </p:nvSpPr>
        <p:spPr>
          <a:xfrm>
            <a:off x="450108" y="2279658"/>
            <a:ext cx="543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93A4FF-7112-CAE0-6A35-501FD12A3397}"/>
              </a:ext>
            </a:extLst>
          </p:cNvPr>
          <p:cNvSpPr txBox="1"/>
          <p:nvPr/>
        </p:nvSpPr>
        <p:spPr>
          <a:xfrm>
            <a:off x="450108" y="2755146"/>
            <a:ext cx="6790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B386C9-E86A-8292-C625-894AA148B1D4}"/>
              </a:ext>
            </a:extLst>
          </p:cNvPr>
          <p:cNvSpPr txBox="1"/>
          <p:nvPr/>
        </p:nvSpPr>
        <p:spPr>
          <a:xfrm>
            <a:off x="450108" y="3230634"/>
            <a:ext cx="5995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8AD5836-189B-4A0B-D02B-CF32835B02B2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598081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hasSerialNum': 1, 'pageBreak': True}">
                <a:extLst>
                  <a:ext uri="{FF2B5EF4-FFF2-40B4-BE49-F238E27FC236}">
                    <a16:creationId xmlns:a16="http://schemas.microsoft.com/office/drawing/2014/main" id="{58AD5836-189B-4A0B-D02B-CF32835B02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5980811" cy="772808"/>
              </a:xfrm>
              <a:prstGeom prst="rect">
                <a:avLst/>
              </a:prstGeom>
              <a:blipFill>
                <a:blip r:embed="rId4"/>
                <a:stretch>
                  <a:fillRect l="-1631" r="-132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A7AE878-71AC-2D99-0EEB-C8A01C5CB86C}"/>
                  </a:ext>
                </a:extLst>
              </p:cNvPr>
              <p:cNvSpPr txBox="1"/>
              <p:nvPr/>
            </p:nvSpPr>
            <p:spPr>
              <a:xfrm>
                <a:off x="450108" y="4385318"/>
                <a:ext cx="6780912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, 'hasSerialNum': 1, 'pageBreak': True}">
                <a:extLst>
                  <a:ext uri="{FF2B5EF4-FFF2-40B4-BE49-F238E27FC236}">
                    <a16:creationId xmlns:a16="http://schemas.microsoft.com/office/drawing/2014/main" id="{FA7AE878-71AC-2D99-0EEB-C8A01C5CB8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85318"/>
                <a:ext cx="6780912" cy="733629"/>
              </a:xfrm>
              <a:prstGeom prst="rect">
                <a:avLst/>
              </a:prstGeom>
              <a:blipFill>
                <a:blip r:embed="rId5"/>
                <a:stretch>
                  <a:fillRect l="-1439" r="-1259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2006</Words>
  <Application>Microsoft Office PowerPoint</Application>
  <PresentationFormat>宽屏</PresentationFormat>
  <Paragraphs>122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2024-07-27T14:20:25Z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