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67" r:id="rId6"/>
    <p:sldId id="368" r:id="rId7"/>
    <p:sldId id="369" r:id="rId8"/>
    <p:sldId id="375" r:id="rId9"/>
    <p:sldId id="379" r:id="rId10"/>
    <p:sldId id="382" r:id="rId11"/>
    <p:sldId id="384" r:id="rId12"/>
    <p:sldId id="387" r:id="rId13"/>
    <p:sldId id="389" r:id="rId14"/>
    <p:sldId id="391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1" d="100"/>
          <a:sy n="51" d="100"/>
        </p:scale>
        <p:origin x="64" y="7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4" name="yt_shape_11624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623" name="yt_image_11623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26" name="yt_shape_11626"/>
          <p:cNvSpPr txBox="1"/>
          <p:nvPr/>
        </p:nvSpPr>
        <p:spPr>
          <a:xfrm>
            <a:off x="540119" y="1597583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把一个绝对值大于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的数表示成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33de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为正整数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这种记数法称为科学记数法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indent="609523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确定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是整数部分只有一位的数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indent="609523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确定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为正整数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等于原数的整数位数减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388C294-A102-7C6A-8371-25A3A28BE2B4}"/>
              </a:ext>
            </a:extLst>
          </p:cNvPr>
          <p:cNvSpPr txBox="1"/>
          <p:nvPr/>
        </p:nvSpPr>
        <p:spPr>
          <a:xfrm>
            <a:off x="5679333" y="1550777"/>
            <a:ext cx="14596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3" name="yt_shape_11683"/>
          <p:cNvSpPr txBox="1"/>
          <p:nvPr/>
        </p:nvSpPr>
        <p:spPr>
          <a:xfrm>
            <a:off x="540119" y="900000"/>
            <a:ext cx="11492915" cy="425308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比较大小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在横线上填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532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001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衡阳市中考改编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据共青团中央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35487,isEnd"/>
              </a:rPr>
              <a:t>日发布的中国共青团团内统计公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截至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全国共有共青团员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cce17,isEnd"/>
              </a:rPr>
              <a:t>可表示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79D71A2-92B7-A5D7-50AD-8B2B2AA7D04C}"/>
              </a:ext>
            </a:extLst>
          </p:cNvPr>
          <p:cNvSpPr txBox="1"/>
          <p:nvPr/>
        </p:nvSpPr>
        <p:spPr>
          <a:xfrm>
            <a:off x="3091708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C44A37F-D5CC-E4B9-717E-8BA9B27DE085}"/>
              </a:ext>
            </a:extLst>
          </p:cNvPr>
          <p:cNvSpPr txBox="1"/>
          <p:nvPr/>
        </p:nvSpPr>
        <p:spPr>
          <a:xfrm>
            <a:off x="3142508" y="180417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A264006-3070-A5BF-26B8-D2BADEB802EE}"/>
              </a:ext>
            </a:extLst>
          </p:cNvPr>
          <p:cNvSpPr txBox="1"/>
          <p:nvPr/>
        </p:nvSpPr>
        <p:spPr>
          <a:xfrm>
            <a:off x="1059708" y="323063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7358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8" name="yt_shape_11688"/>
          <p:cNvSpPr txBox="1"/>
          <p:nvPr/>
        </p:nvSpPr>
        <p:spPr>
          <a:xfrm>
            <a:off x="540000" y="2627799"/>
            <a:ext cx="6668492" cy="185243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天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259200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秒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259200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403200000000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0450944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0450944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所以这台计算机能满足发射载人飞船的计算要求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022E178-C4A0-3DCB-DED7-6DDE3D6F7E84}"/>
              </a:ext>
            </a:extLst>
          </p:cNvPr>
          <p:cNvSpPr txBox="1"/>
          <p:nvPr/>
        </p:nvSpPr>
        <p:spPr>
          <a:xfrm>
            <a:off x="449989" y="2580993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259200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67FAFFB-DD0C-E038-EA91-64D59F7C2D6C}"/>
              </a:ext>
            </a:extLst>
          </p:cNvPr>
          <p:cNvSpPr txBox="1"/>
          <p:nvPr/>
        </p:nvSpPr>
        <p:spPr>
          <a:xfrm>
            <a:off x="449989" y="3056481"/>
            <a:ext cx="6784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259200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403200000000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0450944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48A41EA-6255-23E5-C0D0-4929B6BA34C3}"/>
              </a:ext>
            </a:extLst>
          </p:cNvPr>
          <p:cNvSpPr txBox="1"/>
          <p:nvPr/>
        </p:nvSpPr>
        <p:spPr>
          <a:xfrm>
            <a:off x="449989" y="3531969"/>
            <a:ext cx="454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0450944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09F58DC-3BB2-C6CB-9419-99E26D6E809C}"/>
              </a:ext>
            </a:extLst>
          </p:cNvPr>
          <p:cNvSpPr txBox="1"/>
          <p:nvPr/>
        </p:nvSpPr>
        <p:spPr>
          <a:xfrm>
            <a:off x="449989" y="4007457"/>
            <a:ext cx="6733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所以这台计算机能满足发射载人飞船的计算要求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F3B41E2-06C2-0071-E9AC-B7DF1974E676}"/>
              </a:ext>
            </a:extLst>
          </p:cNvPr>
          <p:cNvSpPr txBox="1"/>
          <p:nvPr/>
        </p:nvSpPr>
        <p:spPr>
          <a:xfrm>
            <a:off x="449989" y="1040835"/>
            <a:ext cx="11460656" cy="1464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我国最新研制的巨型计算机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曙光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3000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超级服务器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0_f20a9,isEnd"/>
              </a:rPr>
              <a:t>它的最大运算速度为每</a:t>
            </a:r>
            <a:b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秒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403200000000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次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我国的载人飞船要在发射前后的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天内完成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次运算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2_39e09,isEnd"/>
              </a:rPr>
              <a:t>问这</a:t>
            </a:r>
            <a:b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台计算机能否满足发射载人飞船的计算要求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,isEnd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0" name="yt_shape_11690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689" name="yt_image_11689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92" name="yt_shape_11692"/>
          <p:cNvSpPr txBox="1"/>
          <p:nvPr/>
        </p:nvSpPr>
        <p:spPr>
          <a:xfrm>
            <a:off x="540119" y="1597583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向月球发射的无线电波到达月球并返回地面共需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159e5,isEnd"/>
              </a:rPr>
              <a:t>.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无线电波的传播速度是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则月球与地球之间的距离为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3c5f,isEnd"/>
              </a:rPr>
              <a:t>.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用科学记数法表示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0F40A71-49D5-BF87-B154-82F696AD613A}"/>
              </a:ext>
            </a:extLst>
          </p:cNvPr>
          <p:cNvSpPr txBox="1"/>
          <p:nvPr/>
        </p:nvSpPr>
        <p:spPr>
          <a:xfrm>
            <a:off x="9144846" y="2026265"/>
            <a:ext cx="180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4" name="yt_shape_11694"/>
          <p:cNvSpPr txBox="1"/>
          <p:nvPr/>
        </p:nvSpPr>
        <p:spPr>
          <a:xfrm>
            <a:off x="540119" y="900000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1693" name="yt_image_11693" title="H_29.79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94939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696" name="yt_shape_11696"/>
              <p:cNvSpPr txBox="1"/>
              <p:nvPr/>
            </p:nvSpPr>
            <p:spPr>
              <a:xfrm>
                <a:off x="540119" y="1857728"/>
                <a:ext cx="11492915" cy="399032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ctr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阅读理解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黑体" pitchFamily="24"/>
                    <a:ea typeface="黑体" pitchFamily="24"/>
                  </a:rPr>
                  <a:t>——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用科学记数法表示绝对值较小的数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如果规定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001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你能用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的负指数的形式表示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0001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00001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0001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00001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你能将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001768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表示成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1500" b="0" i="1" u="none" spc="150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 spc="150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的形式吗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？（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｜＜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14b91"/>
                  </a:rPr>
                  <a:t>为</a:t>
                </a:r>
                <a:b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负整数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001768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768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696" name="yt_shape_11696" descr="{&quot;rangeId&quot;:2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57728"/>
                <a:ext cx="11492915" cy="3990323"/>
              </a:xfrm>
              <a:prstGeom prst="rect">
                <a:avLst/>
              </a:prstGeom>
              <a:blipFill>
                <a:blip r:embed="rId3"/>
                <a:stretch>
                  <a:fillRect l="-1645" t="-1376" b="-38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3B3B7DA-41AD-7A1D-F905-9DF600D21302}"/>
              </a:ext>
            </a:extLst>
          </p:cNvPr>
          <p:cNvSpPr txBox="1"/>
          <p:nvPr/>
        </p:nvSpPr>
        <p:spPr>
          <a:xfrm>
            <a:off x="450108" y="3436332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0001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C863A42-7829-42B0-A60F-6BC9A67B0CCB}"/>
              </a:ext>
            </a:extLst>
          </p:cNvPr>
          <p:cNvSpPr txBox="1"/>
          <p:nvPr/>
        </p:nvSpPr>
        <p:spPr>
          <a:xfrm>
            <a:off x="450108" y="3911820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00001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8C00E5B-E908-28E7-9D92-2FB2094BED20}"/>
              </a:ext>
            </a:extLst>
          </p:cNvPr>
          <p:cNvSpPr txBox="1"/>
          <p:nvPr/>
        </p:nvSpPr>
        <p:spPr>
          <a:xfrm>
            <a:off x="450108" y="5338284"/>
            <a:ext cx="4904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001768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768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0" name="yt_shape_11630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629" name="yt_image_1162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32" name="yt_shape_11632"/>
          <p:cNvSpPr txBox="1"/>
          <p:nvPr/>
        </p:nvSpPr>
        <p:spPr>
          <a:xfrm>
            <a:off x="540000" y="1603297"/>
            <a:ext cx="6213239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用科学记数法表示绝对值较大的数</a:t>
            </a:r>
          </a:p>
        </p:txBody>
      </p:sp>
      <p:sp>
        <p:nvSpPr>
          <p:cNvPr id="11633" name="yt_shape_11633"/>
          <p:cNvSpPr txBox="1"/>
          <p:nvPr/>
        </p:nvSpPr>
        <p:spPr>
          <a:xfrm>
            <a:off x="540119" y="2102862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河南省中考模拟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原子钟是以原子的规则振动为基础的各种守时装置的统称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ad44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其中氢脉泽钟的精度达到了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1700000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年误差不超过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1700000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7fb3a"/>
              </a:rPr>
              <a:t>用科学记数法表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34" name="yt_table_1163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666402"/>
              </p:ext>
            </p:extLst>
          </p:nvPr>
        </p:nvGraphicFramePr>
        <p:xfrm>
          <a:off x="540056" y="3542428"/>
          <a:ext cx="5420043" cy="950976"/>
        </p:xfrm>
        <a:graphic>
          <a:graphicData uri="http://schemas.openxmlformats.org/drawingml/2006/table">
            <a:tbl>
              <a:tblPr/>
              <a:tblGrid>
                <a:gridCol w="3243580">
                  <a:extLst>
                    <a:ext uri="{9D8B030D-6E8A-4147-A177-3AD203B41FA5}">
                      <a16:colId xmlns:a16="http://schemas.microsoft.com/office/drawing/2014/main" val="10397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3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0"/>
                  </a:ext>
                </a:extLst>
              </a:tr>
            </a:tbl>
          </a:graphicData>
        </a:graphic>
      </p:graphicFrame>
      <p:pic>
        <p:nvPicPr>
          <p:cNvPr id="3" name="yt_shape_1722070719784">
            <a:extLst>
              <a:ext uri="{FF2B5EF4-FFF2-40B4-BE49-F238E27FC236}">
                <a16:creationId xmlns:a16="http://schemas.microsoft.com/office/drawing/2014/main" id="{AAA22546-0D5E-82EF-B431-DB5DC2360F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00973C1-A985-17A6-3A6C-36AE87843BC4}"/>
              </a:ext>
            </a:extLst>
          </p:cNvPr>
          <p:cNvSpPr txBox="1"/>
          <p:nvPr/>
        </p:nvSpPr>
        <p:spPr>
          <a:xfrm>
            <a:off x="1669308" y="300703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6" name="yt_shape_11636"/>
          <p:cNvSpPr txBox="1"/>
          <p:nvPr/>
        </p:nvSpPr>
        <p:spPr>
          <a:xfrm>
            <a:off x="540120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湖南省中考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光明日报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日报道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截至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8ee7d"/>
              </a:rPr>
              <a:t>我国境内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有效发明专利量达到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高价值发明专利占比超过四成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964d3"/>
              </a:rPr>
              <a:t>成为世界上首个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境内有效发明专利数量突破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万件的国家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4015000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65c02"/>
              </a:rPr>
              <a:t>用科学记数法表示应为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37" name="yt_table_1163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4903414"/>
              </p:ext>
            </p:extLst>
          </p:nvPr>
        </p:nvGraphicFramePr>
        <p:xfrm>
          <a:off x="540056" y="2819698"/>
          <a:ext cx="6047106" cy="950976"/>
        </p:xfrm>
        <a:graphic>
          <a:graphicData uri="http://schemas.openxmlformats.org/drawingml/2006/table">
            <a:tbl>
              <a:tblPr/>
              <a:tblGrid>
                <a:gridCol w="3565843">
                  <a:extLst>
                    <a:ext uri="{9D8B030D-6E8A-4147-A177-3AD203B41FA5}">
                      <a16:colId xmlns:a16="http://schemas.microsoft.com/office/drawing/2014/main" val="10399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4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4015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015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015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5EE11771-2915-0AF6-3CC9-C8E67C6CE1C8}"/>
              </a:ext>
            </a:extLst>
          </p:cNvPr>
          <p:cNvSpPr txBox="1"/>
          <p:nvPr/>
        </p:nvSpPr>
        <p:spPr>
          <a:xfrm>
            <a:off x="1059709" y="227965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9" name="yt_shape_11639"/>
          <p:cNvSpPr txBox="1"/>
          <p:nvPr/>
        </p:nvSpPr>
        <p:spPr>
          <a:xfrm>
            <a:off x="540120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遂宁市中考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中国某汽车公司坚持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技术为王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创新为本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的发展理念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95b5"/>
              </a:rPr>
              <a:t>凭借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研发实力和创新的发展模式在电池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电子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乘用车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b68d9"/>
              </a:rPr>
              <a:t>商用车和轨道交通等多个领域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发挥着举足轻重的作用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年第一季度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该公司以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59a92"/>
              </a:rPr>
              <a:t>万辆的销售成绩稳居新能源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汽车销量榜榜首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市场占有率高达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2fa9a"/>
              </a:rPr>
              <a:t>将销售数据用科学记数法表示为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40" name="yt_table_1164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5886148"/>
              </p:ext>
            </p:extLst>
          </p:nvPr>
        </p:nvGraphicFramePr>
        <p:xfrm>
          <a:off x="540056" y="3299829"/>
          <a:ext cx="5420043" cy="950976"/>
        </p:xfrm>
        <a:graphic>
          <a:graphicData uri="http://schemas.openxmlformats.org/drawingml/2006/table">
            <a:tbl>
              <a:tblPr/>
              <a:tblGrid>
                <a:gridCol w="3261043">
                  <a:extLst>
                    <a:ext uri="{9D8B030D-6E8A-4147-A177-3AD203B41FA5}">
                      <a16:colId xmlns:a16="http://schemas.microsoft.com/office/drawing/2014/main" val="10401"/>
                    </a:ext>
                  </a:extLst>
                </a:gridCol>
                <a:gridCol w="2159000">
                  <a:extLst>
                    <a:ext uri="{9D8B030D-6E8A-4147-A177-3AD203B41FA5}">
                      <a16:colId xmlns:a16="http://schemas.microsoft.com/office/drawing/2014/main" val="104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2EE7071-85F1-AF18-D857-AAF5AF13BB43}"/>
              </a:ext>
            </a:extLst>
          </p:cNvPr>
          <p:cNvSpPr txBox="1"/>
          <p:nvPr/>
        </p:nvSpPr>
        <p:spPr>
          <a:xfrm>
            <a:off x="1059709" y="275514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2" name="yt_shape_11642"/>
          <p:cNvSpPr txBox="1"/>
          <p:nvPr/>
        </p:nvSpPr>
        <p:spPr>
          <a:xfrm>
            <a:off x="540120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长白山脉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粉雪静风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滑雪爱好者驰骋雪浪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查干湖畔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冰湖腾鱼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1240c"/>
              </a:rPr>
              <a:t>八方来客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熙熙攘攘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这个雪季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吉林省冰雪旅游异常火热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数据显示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年春运期间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5a12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吉林省接待国内游客约为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20500000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20500000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40fb1"/>
              </a:rPr>
              <a:t>这个数用科学记数法表示为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43" name="yt_table_1164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9302604"/>
              </p:ext>
            </p:extLst>
          </p:nvPr>
        </p:nvGraphicFramePr>
        <p:xfrm>
          <a:off x="540056" y="2819698"/>
          <a:ext cx="5589906" cy="950976"/>
        </p:xfrm>
        <a:graphic>
          <a:graphicData uri="http://schemas.openxmlformats.org/drawingml/2006/table">
            <a:tbl>
              <a:tblPr/>
              <a:tblGrid>
                <a:gridCol w="3261043">
                  <a:extLst>
                    <a:ext uri="{9D8B030D-6E8A-4147-A177-3AD203B41FA5}">
                      <a16:colId xmlns:a16="http://schemas.microsoft.com/office/drawing/2014/main" val="10403"/>
                    </a:ext>
                  </a:extLst>
                </a:gridCol>
                <a:gridCol w="2328863">
                  <a:extLst>
                    <a:ext uri="{9D8B030D-6E8A-4147-A177-3AD203B41FA5}">
                      <a16:colId xmlns:a16="http://schemas.microsoft.com/office/drawing/2014/main" val="104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062504A-1B89-78A4-9963-8DEEB5D7C076}"/>
              </a:ext>
            </a:extLst>
          </p:cNvPr>
          <p:cNvSpPr txBox="1"/>
          <p:nvPr/>
        </p:nvSpPr>
        <p:spPr>
          <a:xfrm>
            <a:off x="1059709" y="227965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5" name="yt_shape_11645"/>
          <p:cNvSpPr txBox="1"/>
          <p:nvPr/>
        </p:nvSpPr>
        <p:spPr>
          <a:xfrm>
            <a:off x="540119" y="900000"/>
            <a:ext cx="11492915" cy="570996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用科学记数法将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1205000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据统计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年无锡马拉松报名人数将近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266000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d2744,isEnd"/>
              </a:rPr>
              <a:t>这个数据用科学记数法可记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常泰长江大桥为目前在建世界最大跨度公路和铁路两用斜拉桥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大桥全长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a9824,isEnd"/>
              </a:rPr>
              <a:t>10030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将数据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用科学记数法表示为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用科学记数法表示下列各数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28490000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28490000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849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1057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1057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0578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万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C56FB10-8EB0-F7BA-3226-36E45BBA5E97}"/>
              </a:ext>
            </a:extLst>
          </p:cNvPr>
          <p:cNvSpPr txBox="1"/>
          <p:nvPr/>
        </p:nvSpPr>
        <p:spPr>
          <a:xfrm>
            <a:off x="7949457" y="85319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23F12C5-321B-B4D2-F7E5-6E102CE15535}"/>
              </a:ext>
            </a:extLst>
          </p:cNvPr>
          <p:cNvSpPr txBox="1"/>
          <p:nvPr/>
        </p:nvSpPr>
        <p:spPr>
          <a:xfrm>
            <a:off x="1059708" y="1804170"/>
            <a:ext cx="180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26F48AD-3C5F-C724-2FBF-80C50C2328F8}"/>
              </a:ext>
            </a:extLst>
          </p:cNvPr>
          <p:cNvSpPr txBox="1"/>
          <p:nvPr/>
        </p:nvSpPr>
        <p:spPr>
          <a:xfrm>
            <a:off x="5784108" y="2755146"/>
            <a:ext cx="195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003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B98F9EB-D763-D524-1F31-C9081DBA2C35}"/>
              </a:ext>
            </a:extLst>
          </p:cNvPr>
          <p:cNvSpPr txBox="1"/>
          <p:nvPr/>
        </p:nvSpPr>
        <p:spPr>
          <a:xfrm>
            <a:off x="450108" y="4181610"/>
            <a:ext cx="393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28490000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849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2F8D947-32B1-D608-0435-42CD659152AC}"/>
              </a:ext>
            </a:extLst>
          </p:cNvPr>
          <p:cNvSpPr txBox="1"/>
          <p:nvPr/>
        </p:nvSpPr>
        <p:spPr>
          <a:xfrm>
            <a:off x="450108" y="5132586"/>
            <a:ext cx="378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1057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0578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EF9C54D-95F2-D07A-330A-5EC5DFC88758}"/>
              </a:ext>
            </a:extLst>
          </p:cNvPr>
          <p:cNvSpPr txBox="1"/>
          <p:nvPr/>
        </p:nvSpPr>
        <p:spPr>
          <a:xfrm>
            <a:off x="450108" y="6083562"/>
            <a:ext cx="348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5" name="yt_shape_11655"/>
          <p:cNvSpPr txBox="1"/>
          <p:nvPr/>
        </p:nvSpPr>
        <p:spPr>
          <a:xfrm>
            <a:off x="540000" y="900000"/>
            <a:ext cx="528991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还原用科学记数法表示的数</a:t>
            </a:r>
          </a:p>
        </p:txBody>
      </p:sp>
      <p:sp>
        <p:nvSpPr>
          <p:cNvPr id="11656" name="yt_shape_11656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一个整数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815550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用科学记数法表示为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1555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116b"/>
              </a:rPr>
              <a:t>则原数中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的个数为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57" name="yt_table_1165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1722922"/>
              </p:ext>
            </p:extLst>
          </p:nvPr>
        </p:nvGraphicFramePr>
        <p:xfrm>
          <a:off x="540056" y="2359000"/>
          <a:ext cx="90290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405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406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407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4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7"/>
                  </a:ext>
                </a:extLst>
              </a:tr>
            </a:tbl>
          </a:graphicData>
        </a:graphic>
      </p:graphicFrame>
      <p:sp>
        <p:nvSpPr>
          <p:cNvPr id="11659" name="yt_shape_11659"/>
          <p:cNvSpPr txBox="1"/>
          <p:nvPr/>
        </p:nvSpPr>
        <p:spPr>
          <a:xfrm>
            <a:off x="540000" y="2885171"/>
            <a:ext cx="548066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的整数位数是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60" name="yt_table_1166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5344031"/>
              </p:ext>
            </p:extLst>
          </p:nvPr>
        </p:nvGraphicFramePr>
        <p:xfrm>
          <a:off x="540056" y="3364474"/>
          <a:ext cx="93338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409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410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411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4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2022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2023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8"/>
                  </a:ext>
                </a:extLst>
              </a:tr>
            </a:tbl>
          </a:graphicData>
        </a:graphic>
      </p:graphicFrame>
      <p:sp>
        <p:nvSpPr>
          <p:cNvPr id="11662" name="yt_shape_11662"/>
          <p:cNvSpPr txBox="1"/>
          <p:nvPr/>
        </p:nvSpPr>
        <p:spPr>
          <a:xfrm>
            <a:off x="540000" y="3890645"/>
            <a:ext cx="82216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下列各数是用科学记数法表示的数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原来分别是什么数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1663" name="yt_shape_11663"/>
          <p:cNvSpPr txBox="1"/>
          <p:nvPr/>
        </p:nvSpPr>
        <p:spPr>
          <a:xfrm>
            <a:off x="540000" y="4369948"/>
            <a:ext cx="39497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1664" name="yt_shape_11664"/>
          <p:cNvSpPr txBox="1"/>
          <p:nvPr/>
        </p:nvSpPr>
        <p:spPr>
          <a:xfrm>
            <a:off x="540000" y="4849251"/>
            <a:ext cx="39497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1665" name="yt_shape_11665"/>
          <p:cNvSpPr txBox="1"/>
          <p:nvPr/>
        </p:nvSpPr>
        <p:spPr>
          <a:xfrm>
            <a:off x="540000" y="5328554"/>
            <a:ext cx="425757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1666" name="yt_shape_11666"/>
          <p:cNvSpPr txBox="1"/>
          <p:nvPr/>
        </p:nvSpPr>
        <p:spPr>
          <a:xfrm>
            <a:off x="540000" y="5807857"/>
            <a:ext cx="51809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702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070719873">
            <a:extLst>
              <a:ext uri="{FF2B5EF4-FFF2-40B4-BE49-F238E27FC236}">
                <a16:creationId xmlns:a16="http://schemas.microsoft.com/office/drawing/2014/main" id="{6443EBF8-A607-E507-60B8-ED53A51FC1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A4A4940-7EDB-C7EA-69E0-6B0D3D3558F7}"/>
              </a:ext>
            </a:extLst>
          </p:cNvPr>
          <p:cNvSpPr txBox="1"/>
          <p:nvPr/>
        </p:nvSpPr>
        <p:spPr>
          <a:xfrm>
            <a:off x="33457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83FEE54-BEF6-77D7-F506-9BD8E721143F}"/>
              </a:ext>
            </a:extLst>
          </p:cNvPr>
          <p:cNvSpPr txBox="1"/>
          <p:nvPr/>
        </p:nvSpPr>
        <p:spPr>
          <a:xfrm>
            <a:off x="5047389" y="283836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CB3153E-A1CE-8E0E-751D-495ED77EE47D}"/>
              </a:ext>
            </a:extLst>
          </p:cNvPr>
          <p:cNvSpPr txBox="1"/>
          <p:nvPr/>
        </p:nvSpPr>
        <p:spPr>
          <a:xfrm>
            <a:off x="2685189" y="4323142"/>
            <a:ext cx="1551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1000000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DBD6F0B-AB78-FA54-6390-B080B9DF49A2}"/>
              </a:ext>
            </a:extLst>
          </p:cNvPr>
          <p:cNvSpPr txBox="1"/>
          <p:nvPr/>
        </p:nvSpPr>
        <p:spPr>
          <a:xfrm>
            <a:off x="2989989" y="4802445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A6DC19C-5C1D-00DB-F0A4-5B7141B95E51}"/>
              </a:ext>
            </a:extLst>
          </p:cNvPr>
          <p:cNvSpPr txBox="1"/>
          <p:nvPr/>
        </p:nvSpPr>
        <p:spPr>
          <a:xfrm>
            <a:off x="3142389" y="5281748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578000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A04C507-BCA9-AD83-B07E-B500AFE7DED6}"/>
              </a:ext>
            </a:extLst>
          </p:cNvPr>
          <p:cNvSpPr txBox="1"/>
          <p:nvPr/>
        </p:nvSpPr>
        <p:spPr>
          <a:xfrm>
            <a:off x="3599589" y="5761051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17020000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8" name="yt_shape_11668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667" name="yt_image_11667" title="H_50.4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70" name="yt_shape_11670"/>
          <p:cNvSpPr txBox="1"/>
          <p:nvPr/>
        </p:nvSpPr>
        <p:spPr>
          <a:xfrm>
            <a:off x="540120" y="1591869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成都市中考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db505"/>
              </a:rPr>
              <a:t>我国在西昌卫星发射中心成功发射第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五十六颗北斗导航卫星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北斗系统作为国家重要基础设施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90ff5"/>
              </a:rPr>
              <a:t>深刻改变着人们的生产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生活方式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目前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某地图软件调用的北斗卫星日定位量超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将数据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9e28"/>
              </a:rPr>
              <a:t>亿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用科学记数法表示为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71" name="yt_table_1167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3375960"/>
              </p:ext>
            </p:extLst>
          </p:nvPr>
        </p:nvGraphicFramePr>
        <p:xfrm>
          <a:off x="540056" y="3511567"/>
          <a:ext cx="5150930" cy="950976"/>
        </p:xfrm>
        <a:graphic>
          <a:graphicData uri="http://schemas.openxmlformats.org/drawingml/2006/table">
            <a:tbl>
              <a:tblPr/>
              <a:tblGrid>
                <a:gridCol w="3185224">
                  <a:extLst>
                    <a:ext uri="{9D8B030D-6E8A-4147-A177-3AD203B41FA5}">
                      <a16:colId xmlns:a16="http://schemas.microsoft.com/office/drawing/2014/main" val="10413"/>
                    </a:ext>
                  </a:extLst>
                </a:gridCol>
                <a:gridCol w="1965706">
                  <a:extLst>
                    <a:ext uri="{9D8B030D-6E8A-4147-A177-3AD203B41FA5}">
                      <a16:colId xmlns:a16="http://schemas.microsoft.com/office/drawing/2014/main" val="104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0"/>
                  </a:ext>
                </a:extLst>
              </a:tr>
            </a:tbl>
          </a:graphicData>
        </a:graphic>
      </p:graphicFrame>
      <p:sp>
        <p:nvSpPr>
          <p:cNvPr id="11673" name="yt_shape_11673"/>
          <p:cNvSpPr txBox="1"/>
          <p:nvPr/>
        </p:nvSpPr>
        <p:spPr>
          <a:xfrm>
            <a:off x="540119" y="451312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年全国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政府工作报告中指出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b3602"/>
              </a:rPr>
              <a:t>我国粮食产量连年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稳定在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万亿斤以上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其中数据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用科学记数法可表示为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74" name="yt_table_1167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5661151"/>
              </p:ext>
            </p:extLst>
          </p:nvPr>
        </p:nvGraphicFramePr>
        <p:xfrm>
          <a:off x="540056" y="5472556"/>
          <a:ext cx="5463287" cy="950976"/>
        </p:xfrm>
        <a:graphic>
          <a:graphicData uri="http://schemas.openxmlformats.org/drawingml/2006/table">
            <a:tbl>
              <a:tblPr/>
              <a:tblGrid>
                <a:gridCol w="3185224">
                  <a:extLst>
                    <a:ext uri="{9D8B030D-6E8A-4147-A177-3AD203B41FA5}">
                      <a16:colId xmlns:a16="http://schemas.microsoft.com/office/drawing/2014/main" val="10415"/>
                    </a:ext>
                  </a:extLst>
                </a:gridCol>
                <a:gridCol w="2278063">
                  <a:extLst>
                    <a:ext uri="{9D8B030D-6E8A-4147-A177-3AD203B41FA5}">
                      <a16:colId xmlns:a16="http://schemas.microsoft.com/office/drawing/2014/main" val="104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3A7A20B0-BB58-2530-48D7-E3C83E98D241}"/>
              </a:ext>
            </a:extLst>
          </p:cNvPr>
          <p:cNvSpPr txBox="1"/>
          <p:nvPr/>
        </p:nvSpPr>
        <p:spPr>
          <a:xfrm>
            <a:off x="3802909" y="297152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02EAB3E-4F21-09D0-990A-E31D7B3BA24B}"/>
              </a:ext>
            </a:extLst>
          </p:cNvPr>
          <p:cNvSpPr txBox="1"/>
          <p:nvPr/>
        </p:nvSpPr>
        <p:spPr>
          <a:xfrm>
            <a:off x="10203707" y="494180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6" name="yt_shape_1167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已知光速为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光经过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秒传播的距离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35215"/>
              </a:rPr>
              <a:t>用科学记数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法表示为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77" name="yt_table_1167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7853301"/>
              </p:ext>
            </p:extLst>
          </p:nvPr>
        </p:nvGraphicFramePr>
        <p:xfrm>
          <a:off x="540056" y="1859435"/>
          <a:ext cx="79622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417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418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419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4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3"/>
                  </a:ext>
                </a:extLst>
              </a:tr>
            </a:tbl>
          </a:graphicData>
        </a:graphic>
      </p:graphicFrame>
      <p:sp>
        <p:nvSpPr>
          <p:cNvPr id="11679" name="yt_shape_11679"/>
          <p:cNvSpPr txBox="1"/>
          <p:nvPr/>
        </p:nvSpPr>
        <p:spPr>
          <a:xfrm>
            <a:off x="540119" y="2385606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为原点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分别表示仙女座星系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72bb"/>
              </a:rPr>
              <a:t>、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M87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黑洞与地球的距离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光年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下列选项中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9df65"/>
              </a:rPr>
              <a:t>表示的数最为接近的是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81" name="yt_table_11681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4358306"/>
              </p:ext>
            </p:extLst>
          </p:nvPr>
        </p:nvGraphicFramePr>
        <p:xfrm>
          <a:off x="540056" y="3825172"/>
          <a:ext cx="5633086" cy="950976"/>
        </p:xfrm>
        <a:graphic>
          <a:graphicData uri="http://schemas.openxmlformats.org/drawingml/2006/table">
            <a:tbl>
              <a:tblPr/>
              <a:tblGrid>
                <a:gridCol w="4218623">
                  <a:extLst>
                    <a:ext uri="{9D8B030D-6E8A-4147-A177-3AD203B41FA5}">
                      <a16:colId xmlns:a16="http://schemas.microsoft.com/office/drawing/2014/main" val="10421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4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5"/>
                  </a:ext>
                </a:extLst>
              </a:tr>
            </a:tbl>
          </a:graphicData>
        </a:graphic>
      </p:graphicFrame>
      <p:pic>
        <p:nvPicPr>
          <p:cNvPr id="11680" name="yt_image_11680_skip" title="H_36.27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9850" y="3825172"/>
            <a:ext cx="4500624" cy="460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5C69899-4F2D-4803-EB7B-760FB4963100}"/>
              </a:ext>
            </a:extLst>
          </p:cNvPr>
          <p:cNvSpPr txBox="1"/>
          <p:nvPr/>
        </p:nvSpPr>
        <p:spPr>
          <a:xfrm>
            <a:off x="59873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301A90B-6D19-BFCC-8761-A72D87EF0A0E}"/>
              </a:ext>
            </a:extLst>
          </p:cNvPr>
          <p:cNvSpPr txBox="1"/>
          <p:nvPr/>
        </p:nvSpPr>
        <p:spPr>
          <a:xfrm>
            <a:off x="1059708" y="328977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1501</Words>
  <Application>Microsoft Office PowerPoint</Application>
  <PresentationFormat>宽屏</PresentationFormat>
  <Paragraphs>129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10</cp:revision>
  <dcterms:created xsi:type="dcterms:W3CDTF">2024-07-27T08:54:53Z</dcterms:created>
  <dcterms:modified xsi:type="dcterms:W3CDTF">2024-07-27T12:54:21Z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