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0" r:id="rId6"/>
    <p:sldId id="371" r:id="rId7"/>
    <p:sldId id="372" r:id="rId8"/>
    <p:sldId id="373" r:id="rId9"/>
    <p:sldId id="375" r:id="rId10"/>
    <p:sldId id="376" r:id="rId11"/>
    <p:sldId id="377" r:id="rId12"/>
    <p:sldId id="379" r:id="rId13"/>
    <p:sldId id="380" r:id="rId14"/>
    <p:sldId id="381" r:id="rId15"/>
    <p:sldId id="404" r:id="rId16"/>
    <p:sldId id="382" r:id="rId17"/>
    <p:sldId id="384" r:id="rId18"/>
    <p:sldId id="392" r:id="rId19"/>
    <p:sldId id="394" r:id="rId20"/>
    <p:sldId id="395" r:id="rId21"/>
    <p:sldId id="397" r:id="rId22"/>
    <p:sldId id="400" r:id="rId23"/>
    <p:sldId id="401" r:id="rId24"/>
    <p:sldId id="403" r:id="rId25"/>
    <p:sldId id="256" r:id="rId2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bin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bin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5" name="yt_shape_15455"/>
          <p:cNvSpPr txBox="1"/>
          <p:nvPr/>
        </p:nvSpPr>
        <p:spPr>
          <a:xfrm>
            <a:off x="540000" y="900000"/>
            <a:ext cx="2382768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76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454" name="yt_image_15454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766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57" name="yt_shape_15457"/>
          <p:cNvSpPr txBox="1"/>
          <p:nvPr/>
        </p:nvSpPr>
        <p:spPr>
          <a:xfrm>
            <a:off x="540000" y="1597583"/>
            <a:ext cx="356507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相交线与对顶角</a:t>
            </a:r>
          </a:p>
        </p:txBody>
      </p:sp>
      <p:sp>
        <p:nvSpPr>
          <p:cNvPr id="15458" name="yt_shape_15458"/>
          <p:cNvSpPr txBox="1"/>
          <p:nvPr/>
        </p:nvSpPr>
        <p:spPr>
          <a:xfrm>
            <a:off x="540000" y="2097148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下列各组角中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互为对顶角的是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62" name="yt_table_1546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574709"/>
              </p:ext>
            </p:extLst>
          </p:nvPr>
        </p:nvGraphicFramePr>
        <p:xfrm>
          <a:off x="540056" y="2576451"/>
          <a:ext cx="7842886" cy="950976"/>
        </p:xfrm>
        <a:graphic>
          <a:graphicData uri="http://schemas.openxmlformats.org/drawingml/2006/table">
            <a:tbl>
              <a:tblPr/>
              <a:tblGrid>
                <a:gridCol w="5590223">
                  <a:extLst>
                    <a:ext uri="{9D8B030D-6E8A-4147-A177-3AD203B41FA5}">
                      <a16:colId xmlns:a16="http://schemas.microsoft.com/office/drawing/2014/main" val="11148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11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2"/>
                  </a:ext>
                </a:extLst>
              </a:tr>
            </a:tbl>
          </a:graphicData>
        </a:graphic>
      </p:graphicFrame>
      <p:grpSp>
        <p:nvGrpSpPr>
          <p:cNvPr id="15459" name="yt_shape_15459_skip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05996" y="2576451"/>
            <a:ext cx="1443805" cy="1564146"/>
            <a:chOff x="0" y="0"/>
            <a:chExt cx="1443805" cy="1564146"/>
          </a:xfrm>
        </p:grpSpPr>
        <p:pic>
          <p:nvPicPr>
            <p:cNvPr id="3" name="yt_image_1545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43805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61" name="yt_shape_15461" descr="{&quot;rangeId&quot;:0,&quot;IgnoreLineSpacing&quot;:1}"/>
            <p:cNvSpPr txBox="1"/>
            <p:nvPr/>
          </p:nvSpPr>
          <p:spPr>
            <a:xfrm>
              <a:off x="188621" y="120414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sp>
        <p:nvSpPr>
          <p:cNvPr id="15464" name="yt_shape_15464"/>
          <p:cNvSpPr txBox="1"/>
          <p:nvPr/>
        </p:nvSpPr>
        <p:spPr>
          <a:xfrm>
            <a:off x="540119" y="419104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68" name="yt_table_1546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355319"/>
              </p:ext>
            </p:extLst>
          </p:nvPr>
        </p:nvGraphicFramePr>
        <p:xfrm>
          <a:off x="540056" y="5861608"/>
          <a:ext cx="102482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1150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1151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1152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11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3"/>
                  </a:ext>
                </a:extLst>
              </a:tr>
            </a:tbl>
          </a:graphicData>
        </a:graphic>
      </p:graphicFrame>
      <p:grpSp>
        <p:nvGrpSpPr>
          <p:cNvPr id="15465" name="yt_shape_15465_skip" title="H_93.8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8099" y="4670343"/>
            <a:ext cx="1653717" cy="1191528"/>
            <a:chOff x="0" y="0"/>
            <a:chExt cx="1653717" cy="1191528"/>
          </a:xfrm>
        </p:grpSpPr>
        <p:pic>
          <p:nvPicPr>
            <p:cNvPr id="2" name="yt_image_1546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53717" cy="7955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67" name="yt_shape_15467" descr="{&quot;rangeId&quot;:0,&quot;IgnoreLineSpacing&quot;:1}"/>
            <p:cNvSpPr txBox="1"/>
            <p:nvPr/>
          </p:nvSpPr>
          <p:spPr>
            <a:xfrm>
              <a:off x="293577" y="8315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pic>
        <p:nvPicPr>
          <p:cNvPr id="5" name="yt_shape_1722071123540">
            <a:extLst>
              <a:ext uri="{FF2B5EF4-FFF2-40B4-BE49-F238E27FC236}">
                <a16:creationId xmlns:a16="http://schemas.microsoft.com/office/drawing/2014/main" id="{46B5A324-D89A-AF80-53F2-ABE15587F16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0495"/>
            <a:ext cx="1092392" cy="33861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63A43F5-8DCD-DCB6-EC65-4086E61068A4}"/>
              </a:ext>
            </a:extLst>
          </p:cNvPr>
          <p:cNvSpPr txBox="1"/>
          <p:nvPr/>
        </p:nvSpPr>
        <p:spPr>
          <a:xfrm>
            <a:off x="6622189" y="2050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E3F9E3-ECB0-0A0E-CDB7-ACCDD9DC84B6}"/>
              </a:ext>
            </a:extLst>
          </p:cNvPr>
          <p:cNvSpPr txBox="1"/>
          <p:nvPr/>
        </p:nvSpPr>
        <p:spPr>
          <a:xfrm>
            <a:off x="10743457" y="414423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8" name="yt_shape_15518"/>
          <p:cNvSpPr txBox="1"/>
          <p:nvPr/>
        </p:nvSpPr>
        <p:spPr>
          <a:xfrm>
            <a:off x="540000" y="900000"/>
            <a:ext cx="233397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</a:t>
            </a:r>
          </a:p>
        </p:txBody>
      </p:sp>
      <p:sp>
        <p:nvSpPr>
          <p:cNvPr id="15519" name="yt_shape_15519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北京市人大附中调研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已知四条直线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2804"/>
              </a:rPr>
              <a:t>中的一条与挡板另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一侧的直线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借助直尺判断该直线是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523" name="yt_table_1552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48025"/>
              </p:ext>
            </p:extLst>
          </p:nvPr>
        </p:nvGraphicFramePr>
        <p:xfrm>
          <a:off x="540056" y="2359000"/>
          <a:ext cx="7449504" cy="475488"/>
        </p:xfrm>
        <a:graphic>
          <a:graphicData uri="http://schemas.openxmlformats.org/drawingml/2006/table">
            <a:tbl>
              <a:tblPr/>
              <a:tblGrid>
                <a:gridCol w="2108518">
                  <a:extLst>
                    <a:ext uri="{9D8B030D-6E8A-4147-A177-3AD203B41FA5}">
                      <a16:colId xmlns:a16="http://schemas.microsoft.com/office/drawing/2014/main" val="11162"/>
                    </a:ext>
                  </a:extLst>
                </a:gridCol>
                <a:gridCol w="2091055">
                  <a:extLst>
                    <a:ext uri="{9D8B030D-6E8A-4147-A177-3AD203B41FA5}">
                      <a16:colId xmlns:a16="http://schemas.microsoft.com/office/drawing/2014/main" val="11163"/>
                    </a:ext>
                  </a:extLst>
                </a:gridCol>
                <a:gridCol w="2073593">
                  <a:extLst>
                    <a:ext uri="{9D8B030D-6E8A-4147-A177-3AD203B41FA5}">
                      <a16:colId xmlns:a16="http://schemas.microsoft.com/office/drawing/2014/main" val="11164"/>
                    </a:ext>
                  </a:extLst>
                </a:gridCol>
                <a:gridCol w="1176338">
                  <a:extLst>
                    <a:ext uri="{9D8B030D-6E8A-4147-A177-3AD203B41FA5}">
                      <a16:colId xmlns:a16="http://schemas.microsoft.com/office/drawing/2014/main" val="111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9"/>
                  </a:ext>
                </a:extLst>
              </a:tr>
            </a:tbl>
          </a:graphicData>
        </a:graphic>
      </p:graphicFrame>
      <p:grpSp>
        <p:nvGrpSpPr>
          <p:cNvPr id="15520" name="yt_shape_15520_skip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0910" y="2359000"/>
            <a:ext cx="1498903" cy="1821321"/>
            <a:chOff x="0" y="0"/>
            <a:chExt cx="1498903" cy="1821321"/>
          </a:xfrm>
        </p:grpSpPr>
        <p:pic>
          <p:nvPicPr>
            <p:cNvPr id="2" name="yt_image_1552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8903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22" name="yt_shape_15522" descr="{&quot;rangeId&quot;:0,&quot;IgnoreLineSpacing&quot;:1}"/>
            <p:cNvSpPr txBox="1"/>
            <p:nvPr/>
          </p:nvSpPr>
          <p:spPr>
            <a:xfrm>
              <a:off x="139987" y="14613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pic>
        <p:nvPicPr>
          <p:cNvPr id="4" name="yt_shape_1722071123794">
            <a:extLst>
              <a:ext uri="{FF2B5EF4-FFF2-40B4-BE49-F238E27FC236}">
                <a16:creationId xmlns:a16="http://schemas.microsoft.com/office/drawing/2014/main" id="{835DF293-ADDF-26AA-2E64-2C487BB39A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D0F9A80-7802-C27B-CCD5-3C7218D8F69B}"/>
              </a:ext>
            </a:extLst>
          </p:cNvPr>
          <p:cNvSpPr txBox="1"/>
          <p:nvPr/>
        </p:nvSpPr>
        <p:spPr>
          <a:xfrm>
            <a:off x="6862021" y="18282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5" name="yt_shape_1552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常州市期末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观察如图所示的长方体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“∥”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“⊥”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f998,isEnd"/>
              </a:rPr>
              <a:t>表示下列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各组棱的位置关系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529" name="yt_shape_15529"/>
          <p:cNvSpPr txBox="1"/>
          <p:nvPr/>
        </p:nvSpPr>
        <p:spPr>
          <a:xfrm>
            <a:off x="540000" y="37246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526" name="yt_shape_15526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7084" y="2011799"/>
            <a:ext cx="1877830" cy="1662444"/>
            <a:chOff x="0" y="0"/>
            <a:chExt cx="1877830" cy="1662444"/>
          </a:xfrm>
        </p:grpSpPr>
        <p:pic>
          <p:nvPicPr>
            <p:cNvPr id="2" name="yt_image_1552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7830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28" name="yt_shape_15528" descr="{&quot;rangeId&quot;:0,&quot;IgnoreLineSpacing&quot;:1}"/>
            <p:cNvSpPr txBox="1"/>
            <p:nvPr/>
          </p:nvSpPr>
          <p:spPr>
            <a:xfrm>
              <a:off x="329451" y="130244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1A19BF5-1B1F-CB21-7332-AFEC72E3E540}"/>
              </a:ext>
            </a:extLst>
          </p:cNvPr>
          <p:cNvSpPr txBox="1"/>
          <p:nvPr/>
        </p:nvSpPr>
        <p:spPr>
          <a:xfrm>
            <a:off x="399975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643BBE-6CB1-FD34-D614-946244168AAD}"/>
              </a:ext>
            </a:extLst>
          </p:cNvPr>
          <p:cNvSpPr txBox="1"/>
          <p:nvPr/>
        </p:nvSpPr>
        <p:spPr>
          <a:xfrm>
            <a:off x="6169871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649135-22B7-DB3A-3EB1-1F8C335B5B71}"/>
              </a:ext>
            </a:extLst>
          </p:cNvPr>
          <p:cNvSpPr txBox="1"/>
          <p:nvPr/>
        </p:nvSpPr>
        <p:spPr>
          <a:xfrm>
            <a:off x="8376496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0" name="yt_shape_15530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数学应用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表示一条河的两岸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338c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为河岸上直线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现在准备过点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修一条与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平行的公路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fb08"/>
              </a:rPr>
              <a:t>则只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需要公路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你能说明其中的道理吗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5531" name="yt_image_15531" title="H_107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9930" y="2491930"/>
            <a:ext cx="1852138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33" name="yt_shape_15533"/>
          <p:cNvSpPr txBox="1"/>
          <p:nvPr/>
        </p:nvSpPr>
        <p:spPr>
          <a:xfrm>
            <a:off x="540000" y="3908301"/>
            <a:ext cx="10618291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道理为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如果两条直线都和第三条直线平行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那么这两条直线也互相平行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5C4CA8-8B30-C0FF-1E20-70FA7C4CD118}"/>
              </a:ext>
            </a:extLst>
          </p:cNvPr>
          <p:cNvSpPr txBox="1"/>
          <p:nvPr/>
        </p:nvSpPr>
        <p:spPr>
          <a:xfrm>
            <a:off x="449989" y="3861495"/>
            <a:ext cx="106956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道理为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如果两条直线都和第三条直线平行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那么这两条直线也互相平行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4" name="yt_shape_15534"/>
          <p:cNvSpPr txBox="1"/>
          <p:nvPr/>
        </p:nvSpPr>
        <p:spPr>
          <a:xfrm>
            <a:off x="540000" y="900000"/>
            <a:ext cx="1017906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如图是由相同边长的小正方形组成的网格图形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都在格点上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的平行线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即为所求作的平行线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537" name="yt_image_15537" title="H_81.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2482" y="2010970"/>
            <a:ext cx="2309517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40" name="yt_shape_15540"/>
          <p:cNvSpPr txBox="1"/>
          <p:nvPr/>
        </p:nvSpPr>
        <p:spPr>
          <a:xfrm>
            <a:off x="540000" y="3244880"/>
            <a:ext cx="2340321" cy="9274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50" b="0" i="0" u="none" spc="-515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  <a:r>
              <a:rPr lang="en-US" altLang="zh-CN" sz="5150" b="0" i="0" u="none" spc="16962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</a:rPr>
              <a:t> </a:t>
            </a:r>
          </a:p>
        </p:txBody>
      </p:sp>
      <p:pic>
        <p:nvPicPr>
          <p:cNvPr id="15539" name="yt_image_15539" title="H_81.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4272" y="4280592"/>
            <a:ext cx="2903199" cy="1292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42" name="yt_shape_15542"/>
          <p:cNvSpPr txBox="1"/>
          <p:nvPr/>
        </p:nvSpPr>
        <p:spPr>
          <a:xfrm>
            <a:off x="540000" y="2432935"/>
            <a:ext cx="702115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即为所求作的垂直平分线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85C166C-EBF7-842B-80F9-BFD38541940E}"/>
              </a:ext>
            </a:extLst>
          </p:cNvPr>
          <p:cNvSpPr txBox="1"/>
          <p:nvPr/>
        </p:nvSpPr>
        <p:spPr>
          <a:xfrm>
            <a:off x="449989" y="1804170"/>
            <a:ext cx="6490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即为所求作的平行线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EE45C6A-5147-DD66-8C41-DA92F4D52BCB}"/>
              </a:ext>
            </a:extLst>
          </p:cNvPr>
          <p:cNvSpPr txBox="1"/>
          <p:nvPr/>
        </p:nvSpPr>
        <p:spPr>
          <a:xfrm>
            <a:off x="449989" y="2861617"/>
            <a:ext cx="71333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即为所求作的垂直平分线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208505-52F8-DF4E-576A-8B16FC7FFA80}"/>
              </a:ext>
            </a:extLst>
          </p:cNvPr>
          <p:cNvSpPr txBox="1"/>
          <p:nvPr/>
        </p:nvSpPr>
        <p:spPr>
          <a:xfrm>
            <a:off x="407368" y="3315555"/>
            <a:ext cx="11377264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过点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画直线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的垂线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并注明垂足为点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过点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画直线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的垂线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交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99ea6,isEnd"/>
              </a:rPr>
              <a:t> </a:t>
            </a:r>
            <a:b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于点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4F826C-8128-08A2-AD81-E0DFF3DB9B0B}"/>
              </a:ext>
            </a:extLst>
          </p:cNvPr>
          <p:cNvSpPr txBox="1"/>
          <p:nvPr/>
        </p:nvSpPr>
        <p:spPr>
          <a:xfrm>
            <a:off x="449989" y="4296649"/>
            <a:ext cx="69745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即为所求作的垂线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6" name="yt_shape_15546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的长度是点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2bcdb,isEnd"/>
              </a:rPr>
              <a:t>），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AH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即为所求作的垂线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550" name="yt_image_15550" title="H_81.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2769382"/>
            <a:ext cx="2309517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DAFD33-4E6A-A3E8-CA71-A72D13841925}"/>
              </a:ext>
            </a:extLst>
          </p:cNvPr>
          <p:cNvSpPr txBox="1"/>
          <p:nvPr/>
        </p:nvSpPr>
        <p:spPr>
          <a:xfrm>
            <a:off x="4199783" y="828804"/>
            <a:ext cx="753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D17270-D584-565E-1546-73313401560E}"/>
              </a:ext>
            </a:extLst>
          </p:cNvPr>
          <p:cNvSpPr txBox="1"/>
          <p:nvPr/>
        </p:nvSpPr>
        <p:spPr>
          <a:xfrm>
            <a:off x="6039696" y="828804"/>
            <a:ext cx="90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DF9456-D2E6-2188-013B-A96A19CF8130}"/>
              </a:ext>
            </a:extLst>
          </p:cNvPr>
          <p:cNvSpPr txBox="1"/>
          <p:nvPr/>
        </p:nvSpPr>
        <p:spPr>
          <a:xfrm>
            <a:off x="6069858" y="130429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46D7AB-8628-AEEA-1448-6E8372A6D111}"/>
              </a:ext>
            </a:extLst>
          </p:cNvPr>
          <p:cNvSpPr txBox="1"/>
          <p:nvPr/>
        </p:nvSpPr>
        <p:spPr>
          <a:xfrm>
            <a:off x="1745508" y="177978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垂线段最短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2" name="yt_shape_15552"/>
          <p:cNvSpPr txBox="1"/>
          <p:nvPr/>
        </p:nvSpPr>
        <p:spPr>
          <a:xfrm>
            <a:off x="540000" y="900000"/>
            <a:ext cx="418063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平行线的判定与性质</a:t>
            </a:r>
          </a:p>
        </p:txBody>
      </p:sp>
      <p:sp>
        <p:nvSpPr>
          <p:cNvPr id="15553" name="yt_shape_15553"/>
          <p:cNvSpPr txBox="1"/>
          <p:nvPr/>
        </p:nvSpPr>
        <p:spPr>
          <a:xfrm>
            <a:off x="540119" y="13995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数学课上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老师要求同学们利用三角板画两条平行线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小明的画法如下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1292"/>
              </a:rPr>
              <a:t>将含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角的三角尺的最长边与直线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另一块三角尺最长边与含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3510"/>
              </a:rPr>
              <a:t>角的三角尺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的最短边紧贴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角的三角尺沿贴合边平移一段距离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9a8e3"/>
              </a:rPr>
              <a:t>画出最长边所在直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小明这样画图的依据是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555" name="yt_table_1555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86459"/>
              </p:ext>
            </p:extLst>
          </p:nvPr>
        </p:nvGraphicFramePr>
        <p:xfrm>
          <a:off x="540056" y="3319263"/>
          <a:ext cx="4673600" cy="1901952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111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同位角相等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内错角相等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同旁内角互补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同位角相等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3"/>
                  </a:ext>
                </a:extLst>
              </a:tr>
            </a:tbl>
          </a:graphicData>
        </a:graphic>
      </p:graphicFrame>
      <p:pic>
        <p:nvPicPr>
          <p:cNvPr id="15554" name="yt_image_15554_skip" title="H_95.0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6100" y="3319263"/>
            <a:ext cx="4874457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123890">
            <a:extLst>
              <a:ext uri="{FF2B5EF4-FFF2-40B4-BE49-F238E27FC236}">
                <a16:creationId xmlns:a16="http://schemas.microsoft.com/office/drawing/2014/main" id="{7CD36BC6-FAE6-ABB1-50FC-CAEAC0A222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301B4E-B4C4-553D-E25D-0D774343D160}"/>
              </a:ext>
            </a:extLst>
          </p:cNvPr>
          <p:cNvSpPr txBox="1"/>
          <p:nvPr/>
        </p:nvSpPr>
        <p:spPr>
          <a:xfrm>
            <a:off x="6374658" y="27792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7" name="yt_shape_15557"/>
          <p:cNvSpPr txBox="1"/>
          <p:nvPr/>
        </p:nvSpPr>
        <p:spPr>
          <a:xfrm>
            <a:off x="540000" y="900000"/>
            <a:ext cx="84750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能推出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5558" name="yt_image_15558" title="H_110.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7405" y="1638663"/>
            <a:ext cx="1917190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9655AD-3722-233E-7160-B6077B46E7BB}"/>
              </a:ext>
            </a:extLst>
          </p:cNvPr>
          <p:cNvSpPr txBox="1"/>
          <p:nvPr/>
        </p:nvSpPr>
        <p:spPr>
          <a:xfrm>
            <a:off x="8030301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560" name="yt_shape_15560"/>
          <p:cNvSpPr txBox="1"/>
          <p:nvPr/>
        </p:nvSpPr>
        <p:spPr>
          <a:xfrm>
            <a:off x="539944" y="3085997"/>
            <a:ext cx="663002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5564" name="yt_table_1556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709196"/>
              </p:ext>
            </p:extLst>
          </p:nvPr>
        </p:nvGraphicFramePr>
        <p:xfrm>
          <a:off x="540000" y="500320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16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16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16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1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6" name="yt_shape_15566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趣味数学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某人在广场上练习驾驶汽车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两次拐弯后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cd7d"/>
              </a:rPr>
              <a:t>行驶方向与原来相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则这两次拐弯的角度可能是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567" name="yt_table_1556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046163"/>
              </p:ext>
            </p:extLst>
          </p:nvPr>
        </p:nvGraphicFramePr>
        <p:xfrm>
          <a:off x="540056" y="1859435"/>
          <a:ext cx="5834063" cy="1901952"/>
        </p:xfrm>
        <a:graphic>
          <a:graphicData uri="http://schemas.openxmlformats.org/drawingml/2006/table">
            <a:tbl>
              <a:tblPr/>
              <a:tblGrid>
                <a:gridCol w="5834063">
                  <a:extLst>
                    <a:ext uri="{9D8B030D-6E8A-4147-A177-3AD203B41FA5}">
                      <a16:colId xmlns:a16="http://schemas.microsoft.com/office/drawing/2014/main" val="111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第一次左拐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第二次右拐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第一次右拐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第二次左拐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第一次右拐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第二次右拐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第一次左拐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第二次左拐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8"/>
                  </a:ext>
                </a:extLst>
              </a:tr>
            </a:tbl>
          </a:graphicData>
        </a:graphic>
      </p:graphicFrame>
      <p:sp>
        <p:nvSpPr>
          <p:cNvPr id="15569" name="yt_shape_15569"/>
          <p:cNvSpPr txBox="1"/>
          <p:nvPr/>
        </p:nvSpPr>
        <p:spPr>
          <a:xfrm>
            <a:off x="540120" y="381175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一大门栏杆的平面示意图如图所示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垂直地面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d48d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平行于地面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570" name="yt_image_15570" title="H_101.8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0360" y="4923554"/>
            <a:ext cx="1931279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38FAE4-5CCC-E2D0-924E-1FF33595DFA4}"/>
              </a:ext>
            </a:extLst>
          </p:cNvPr>
          <p:cNvSpPr txBox="1"/>
          <p:nvPr/>
        </p:nvSpPr>
        <p:spPr>
          <a:xfrm>
            <a:off x="53269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EB0993-AE1F-5F4C-FBB7-B49D8C10A6D7}"/>
              </a:ext>
            </a:extLst>
          </p:cNvPr>
          <p:cNvSpPr txBox="1"/>
          <p:nvPr/>
        </p:nvSpPr>
        <p:spPr>
          <a:xfrm>
            <a:off x="7716096" y="424043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2" name="yt_shape_15572"/>
          <p:cNvSpPr txBox="1"/>
          <p:nvPr/>
        </p:nvSpPr>
        <p:spPr>
          <a:xfrm>
            <a:off x="540000" y="900000"/>
            <a:ext cx="96420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573" name="yt_image_15573" title="H_82.4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754" y="1531667"/>
            <a:ext cx="1540490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75" name="yt_shape_15575"/>
          <p:cNvSpPr txBox="1"/>
          <p:nvPr/>
        </p:nvSpPr>
        <p:spPr>
          <a:xfrm>
            <a:off x="540000" y="2629212"/>
            <a:ext cx="4791376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0B77C6-EBAD-6A66-D993-01C2DBEDC3AD}"/>
              </a:ext>
            </a:extLst>
          </p:cNvPr>
          <p:cNvSpPr txBox="1"/>
          <p:nvPr/>
        </p:nvSpPr>
        <p:spPr>
          <a:xfrm>
            <a:off x="449989" y="2582406"/>
            <a:ext cx="268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7C7592-C7B2-B051-9111-E357077A2C4C}"/>
              </a:ext>
            </a:extLst>
          </p:cNvPr>
          <p:cNvSpPr txBox="1"/>
          <p:nvPr/>
        </p:nvSpPr>
        <p:spPr>
          <a:xfrm>
            <a:off x="449989" y="3057894"/>
            <a:ext cx="344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5CA842-F949-D4AE-B654-29047B730450}"/>
              </a:ext>
            </a:extLst>
          </p:cNvPr>
          <p:cNvSpPr txBox="1"/>
          <p:nvPr/>
        </p:nvSpPr>
        <p:spPr>
          <a:xfrm>
            <a:off x="449989" y="3533382"/>
            <a:ext cx="3705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6142BE-931A-C5D6-8D8B-3CB0E588C556}"/>
              </a:ext>
            </a:extLst>
          </p:cNvPr>
          <p:cNvSpPr txBox="1"/>
          <p:nvPr/>
        </p:nvSpPr>
        <p:spPr>
          <a:xfrm>
            <a:off x="449989" y="4008870"/>
            <a:ext cx="287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AA1D17B-7238-481C-9199-4285DA7CDA31}"/>
              </a:ext>
            </a:extLst>
          </p:cNvPr>
          <p:cNvSpPr txBox="1"/>
          <p:nvPr/>
        </p:nvSpPr>
        <p:spPr>
          <a:xfrm>
            <a:off x="449989" y="4484358"/>
            <a:ext cx="4128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F416CDE-BF38-B247-31B0-DE2C09EFBA76}"/>
              </a:ext>
            </a:extLst>
          </p:cNvPr>
          <p:cNvSpPr txBox="1"/>
          <p:nvPr/>
        </p:nvSpPr>
        <p:spPr>
          <a:xfrm>
            <a:off x="449989" y="4959846"/>
            <a:ext cx="492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1FEEB57-A078-EAFB-2537-EA751A20E067}"/>
              </a:ext>
            </a:extLst>
          </p:cNvPr>
          <p:cNvSpPr txBox="1"/>
          <p:nvPr/>
        </p:nvSpPr>
        <p:spPr>
          <a:xfrm>
            <a:off x="449989" y="5435335"/>
            <a:ext cx="3323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7" name="yt_shape_15577"/>
          <p:cNvSpPr txBox="1"/>
          <p:nvPr/>
        </p:nvSpPr>
        <p:spPr>
          <a:xfrm>
            <a:off x="540000" y="900000"/>
            <a:ext cx="2410596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576" name="yt_image_15576" title="H_50.0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85183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79" name="yt_shape_15579"/>
          <p:cNvSpPr txBox="1"/>
          <p:nvPr/>
        </p:nvSpPr>
        <p:spPr>
          <a:xfrm>
            <a:off x="540119" y="1535367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先阅读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然后解答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两条不重合的直线将平面分成几部分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两条直线平行时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它们将平面分成三部分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a8823"/>
              </a:rPr>
              <a:t>两条直线不平行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它们将平面分成四部分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582" name="yt_image_15582" title="H_102.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2485" y="3572813"/>
            <a:ext cx="3967029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84" name="yt_shape_15584"/>
          <p:cNvSpPr txBox="1"/>
          <p:nvPr/>
        </p:nvSpPr>
        <p:spPr>
          <a:xfrm>
            <a:off x="540119" y="492290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上面问题的解题过程应用了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的数学思想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0165,isEnd"/>
              </a:rPr>
              <a:t>分类讨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整体处理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三条两两不重合的直线将平面分成几部分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四或六或七部分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D8CBD0-CB10-4AF9-2C68-3A6EC95F8D41}"/>
              </a:ext>
            </a:extLst>
          </p:cNvPr>
          <p:cNvSpPr txBox="1"/>
          <p:nvPr/>
        </p:nvSpPr>
        <p:spPr>
          <a:xfrm>
            <a:off x="5174508" y="487609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分类讨论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5D9636-0AC4-6E21-8E9E-BB9AB7E52F71}"/>
              </a:ext>
            </a:extLst>
          </p:cNvPr>
          <p:cNvSpPr txBox="1"/>
          <p:nvPr/>
        </p:nvSpPr>
        <p:spPr>
          <a:xfrm>
            <a:off x="450108" y="6302563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四或六或七部分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0" name="yt_shape_15470"/>
          <p:cNvSpPr txBox="1"/>
          <p:nvPr/>
        </p:nvSpPr>
        <p:spPr>
          <a:xfrm>
            <a:off x="540000" y="900000"/>
            <a:ext cx="418063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垂线与垂线段</a:t>
            </a:r>
          </a:p>
        </p:txBody>
      </p:sp>
      <p:sp>
        <p:nvSpPr>
          <p:cNvPr id="15471" name="yt_shape_15471"/>
          <p:cNvSpPr txBox="1"/>
          <p:nvPr/>
        </p:nvSpPr>
        <p:spPr>
          <a:xfrm>
            <a:off x="540000" y="1399565"/>
            <a:ext cx="105734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的长表示点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5472" name="yt_image_15472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1232"/>
            <a:ext cx="5015174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74" name="yt_shape_15474"/>
          <p:cNvSpPr txBox="1"/>
          <p:nvPr/>
        </p:nvSpPr>
        <p:spPr>
          <a:xfrm>
            <a:off x="540000" y="3371039"/>
            <a:ext cx="66700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78" name="yt_table_1547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274266"/>
              </p:ext>
            </p:extLst>
          </p:nvPr>
        </p:nvGraphicFramePr>
        <p:xfrm>
          <a:off x="540056" y="3850342"/>
          <a:ext cx="6199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1154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11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5"/>
                  </a:ext>
                </a:extLst>
              </a:tr>
            </a:tbl>
          </a:graphicData>
        </a:graphic>
      </p:graphicFrame>
      <p:grpSp>
        <p:nvGrpSpPr>
          <p:cNvPr id="15475" name="yt_shape_15475_skip" title="H_120.10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13103" y="3850342"/>
            <a:ext cx="1836784" cy="1525284"/>
            <a:chOff x="0" y="0"/>
            <a:chExt cx="1836784" cy="1525284"/>
          </a:xfrm>
        </p:grpSpPr>
        <p:pic>
          <p:nvPicPr>
            <p:cNvPr id="2" name="yt_image_1547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36784" cy="1129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77" name="yt_shape_15477" descr="{&quot;rangeId&quot;:0,&quot;IgnoreLineSpacing&quot;:1}"/>
            <p:cNvSpPr txBox="1"/>
            <p:nvPr/>
          </p:nvSpPr>
          <p:spPr>
            <a:xfrm>
              <a:off x="385111" y="11652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4" name="yt_shape_1722071123622">
            <a:extLst>
              <a:ext uri="{FF2B5EF4-FFF2-40B4-BE49-F238E27FC236}">
                <a16:creationId xmlns:a16="http://schemas.microsoft.com/office/drawing/2014/main" id="{E82ACEAB-BE57-AD7A-6DBB-079C72E13E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A47D593-2B76-1C19-D9AC-767A226D49CD}"/>
              </a:ext>
            </a:extLst>
          </p:cNvPr>
          <p:cNvSpPr txBox="1"/>
          <p:nvPr/>
        </p:nvSpPr>
        <p:spPr>
          <a:xfrm>
            <a:off x="10090876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88FCEE-35FB-D589-A135-ADCC9AD418AA}"/>
              </a:ext>
            </a:extLst>
          </p:cNvPr>
          <p:cNvSpPr txBox="1"/>
          <p:nvPr/>
        </p:nvSpPr>
        <p:spPr>
          <a:xfrm>
            <a:off x="6242777" y="332423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7" name="yt_shape_15587"/>
          <p:cNvSpPr txBox="1"/>
          <p:nvPr/>
        </p:nvSpPr>
        <p:spPr>
          <a:xfrm>
            <a:off x="540000" y="900000"/>
            <a:ext cx="1061187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课题学习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平行线的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等角转化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功能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阅读理解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590" name="yt_image_15590" title="H_218.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158" y="2473794"/>
            <a:ext cx="2183682" cy="2777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92" name="yt_shape_15592"/>
          <p:cNvSpPr txBox="1"/>
          <p:nvPr/>
        </p:nvSpPr>
        <p:spPr>
          <a:xfrm>
            <a:off x="540119" y="900000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阅读并补充下面的推理过程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解题反思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从上面的推理过程中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我们发现平行线具有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等角转化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的功能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93fe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得出角之间的关系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使问题得以解决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99480E1-74E0-EB29-867B-086E663F9F46}"/>
              </a:ext>
            </a:extLst>
          </p:cNvPr>
          <p:cNvSpPr txBox="1"/>
          <p:nvPr/>
        </p:nvSpPr>
        <p:spPr>
          <a:xfrm>
            <a:off x="7825632" y="1328682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0" name="yt_shape_15600"/>
          <p:cNvSpPr txBox="1"/>
          <p:nvPr/>
        </p:nvSpPr>
        <p:spPr>
          <a:xfrm>
            <a:off x="540120" y="132158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ab0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5601" name="yt_image_15601" title="H_164.6998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804740"/>
            <a:ext cx="1637679" cy="209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04" name="yt_shape_15604"/>
          <p:cNvSpPr txBox="1"/>
          <p:nvPr/>
        </p:nvSpPr>
        <p:spPr>
          <a:xfrm>
            <a:off x="540000" y="2385222"/>
            <a:ext cx="563936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向右作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15606" name="yt_shape_15606"/>
          <p:cNvSpPr txBox="1"/>
          <p:nvPr/>
        </p:nvSpPr>
        <p:spPr>
          <a:xfrm>
            <a:off x="540000" y="5417546"/>
            <a:ext cx="1733231" cy="14678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50" b="0" i="0" u="none" spc="-815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  <a:r>
              <a:rPr lang="en-US" altLang="zh-CN" sz="8150" b="0" i="0" u="none" spc="11478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</a:rPr>
              <a:t> </a:t>
            </a:r>
          </a:p>
        </p:txBody>
      </p:sp>
      <p:pic>
        <p:nvPicPr>
          <p:cNvPr id="15605" name="yt_image_15605" title="H_127.931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1676" y="3350112"/>
            <a:ext cx="1714500" cy="162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F6F5FC-6A42-4D9B-29D4-E2612F92FFEB}"/>
              </a:ext>
            </a:extLst>
          </p:cNvPr>
          <p:cNvSpPr txBox="1"/>
          <p:nvPr/>
        </p:nvSpPr>
        <p:spPr>
          <a:xfrm>
            <a:off x="449989" y="2338416"/>
            <a:ext cx="4858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向右作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9F387F-93BA-CA9F-FC44-B1978566189F}"/>
              </a:ext>
            </a:extLst>
          </p:cNvPr>
          <p:cNvSpPr txBox="1"/>
          <p:nvPr/>
        </p:nvSpPr>
        <p:spPr>
          <a:xfrm>
            <a:off x="449989" y="2813904"/>
            <a:ext cx="236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6AB0F4-0628-FAEA-1786-9FE5F3937893}"/>
              </a:ext>
            </a:extLst>
          </p:cNvPr>
          <p:cNvSpPr txBox="1"/>
          <p:nvPr/>
        </p:nvSpPr>
        <p:spPr>
          <a:xfrm>
            <a:off x="449989" y="3289392"/>
            <a:ext cx="515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599890-57E7-0499-4D0F-83D2DD8825B7}"/>
              </a:ext>
            </a:extLst>
          </p:cNvPr>
          <p:cNvSpPr txBox="1"/>
          <p:nvPr/>
        </p:nvSpPr>
        <p:spPr>
          <a:xfrm>
            <a:off x="449989" y="3764880"/>
            <a:ext cx="5053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3215BB-BC6B-1A14-4012-8D88FC30B728}"/>
              </a:ext>
            </a:extLst>
          </p:cNvPr>
          <p:cNvSpPr txBox="1"/>
          <p:nvPr/>
        </p:nvSpPr>
        <p:spPr>
          <a:xfrm>
            <a:off x="449989" y="4240368"/>
            <a:ext cx="576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395CB9C-DDFD-7C03-5D81-1BE446B6E23E}"/>
              </a:ext>
            </a:extLst>
          </p:cNvPr>
          <p:cNvSpPr txBox="1"/>
          <p:nvPr/>
        </p:nvSpPr>
        <p:spPr>
          <a:xfrm>
            <a:off x="449989" y="4715856"/>
            <a:ext cx="4834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11A9E67-A1DD-6AB4-4A4C-7868703F7121}"/>
              </a:ext>
            </a:extLst>
          </p:cNvPr>
          <p:cNvSpPr txBox="1"/>
          <p:nvPr/>
        </p:nvSpPr>
        <p:spPr>
          <a:xfrm>
            <a:off x="540000" y="795261"/>
            <a:ext cx="6093912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+mn-cs"/>
              </a:rPr>
              <a:t>方法运用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8" name="yt_shape_15608"/>
          <p:cNvSpPr txBox="1"/>
          <p:nvPr/>
        </p:nvSpPr>
        <p:spPr>
          <a:xfrm>
            <a:off x="540120" y="125043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的右侧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ba2e"/>
              </a:rPr>
              <a:t>的左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d4fe"/>
              </a:rPr>
              <a:t>所在的直线交于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两条平行线之间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609" name="yt_image_15609" title="H_180.8998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721" y="2842362"/>
            <a:ext cx="2182557" cy="2297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11" name="yt_shape_15611"/>
          <p:cNvSpPr txBox="1"/>
          <p:nvPr/>
        </p:nvSpPr>
        <p:spPr>
          <a:xfrm>
            <a:off x="540000" y="5190071"/>
            <a:ext cx="68432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提示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向左作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8874C4-AD75-126E-0CE7-55D1B05FC6CF}"/>
              </a:ext>
            </a:extLst>
          </p:cNvPr>
          <p:cNvSpPr txBox="1"/>
          <p:nvPr/>
        </p:nvSpPr>
        <p:spPr>
          <a:xfrm>
            <a:off x="449989" y="5143265"/>
            <a:ext cx="6957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提示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向左作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603" name="yt_shape_15603"/>
          <p:cNvSpPr txBox="1"/>
          <p:nvPr/>
        </p:nvSpPr>
        <p:spPr>
          <a:xfrm>
            <a:off x="540000" y="755379"/>
            <a:ext cx="153888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深化拓展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0" name="yt_shape_1548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4622"/>
              </a:rPr>
              <a:t>的度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484" name="yt_table_1548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133187"/>
              </p:ext>
            </p:extLst>
          </p:nvPr>
        </p:nvGraphicFramePr>
        <p:xfrm>
          <a:off x="540056" y="3335244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156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57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1158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1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6"/>
                  </a:ext>
                </a:extLst>
              </a:tr>
            </a:tbl>
          </a:graphicData>
        </a:graphic>
      </p:graphicFrame>
      <p:grpSp>
        <p:nvGrpSpPr>
          <p:cNvPr id="15481" name="yt_shape_15481_skip" title="H_116.2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0484" y="1859435"/>
            <a:ext cx="1929006" cy="1476135"/>
            <a:chOff x="0" y="0"/>
            <a:chExt cx="1929006" cy="1476135"/>
          </a:xfrm>
        </p:grpSpPr>
        <p:pic>
          <p:nvPicPr>
            <p:cNvPr id="2" name="yt_image_1548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9006" cy="1080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83" name="yt_shape_15483" descr="{&quot;rangeId&quot;:0,&quot;IgnoreLineSpacing&quot;:1}"/>
            <p:cNvSpPr txBox="1"/>
            <p:nvPr/>
          </p:nvSpPr>
          <p:spPr>
            <a:xfrm>
              <a:off x="431222" y="111613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69602D2-76E7-09E6-E9C9-3DB2963DBF70}"/>
              </a:ext>
            </a:extLst>
          </p:cNvPr>
          <p:cNvSpPr txBox="1"/>
          <p:nvPr/>
        </p:nvSpPr>
        <p:spPr>
          <a:xfrm>
            <a:off x="16693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6" name="yt_shape_15486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bbfb,isEnd"/>
              </a:rPr>
              <a:t>第一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个空填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“∥”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“⊥”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5490" name="yt_shape_15490"/>
          <p:cNvSpPr txBox="1"/>
          <p:nvPr/>
        </p:nvSpPr>
        <p:spPr>
          <a:xfrm>
            <a:off x="540000" y="380188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87" name="yt_shape_15487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2778" y="1995319"/>
            <a:ext cx="1526443" cy="1756170"/>
            <a:chOff x="0" y="0"/>
            <a:chExt cx="1526443" cy="1756170"/>
          </a:xfrm>
        </p:grpSpPr>
        <p:pic>
          <p:nvPicPr>
            <p:cNvPr id="2" name="yt_image_1548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6443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89" name="yt_shape_15489" descr="{&quot;rangeId&quot;:0,&quot;IgnoreLineSpacing&quot;:1}"/>
            <p:cNvSpPr txBox="1"/>
            <p:nvPr/>
          </p:nvSpPr>
          <p:spPr>
            <a:xfrm>
              <a:off x="229940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97A0F7B-114E-3BE1-3FF3-F59E753DB115}"/>
              </a:ext>
            </a:extLst>
          </p:cNvPr>
          <p:cNvSpPr txBox="1"/>
          <p:nvPr/>
        </p:nvSpPr>
        <p:spPr>
          <a:xfrm>
            <a:off x="6855671" y="85319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656BB4-F8AD-709E-3A5C-8AB2E981931F}"/>
              </a:ext>
            </a:extLst>
          </p:cNvPr>
          <p:cNvSpPr txBox="1"/>
          <p:nvPr/>
        </p:nvSpPr>
        <p:spPr>
          <a:xfrm>
            <a:off x="9465521" y="853194"/>
            <a:ext cx="97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1" name="yt_shape_1549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将一张长方形的白纸做如图形式的折叠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7f07,isEnd"/>
              </a:rPr>
              <a:t>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495" name="yt_shape_15495"/>
          <p:cNvSpPr txBox="1"/>
          <p:nvPr/>
        </p:nvSpPr>
        <p:spPr>
          <a:xfrm>
            <a:off x="540000" y="376923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92" name="yt_shape_15492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3485" y="2011799"/>
            <a:ext cx="1565029" cy="1707021"/>
            <a:chOff x="0" y="0"/>
            <a:chExt cx="1565029" cy="1707021"/>
          </a:xfrm>
        </p:grpSpPr>
        <p:pic>
          <p:nvPicPr>
            <p:cNvPr id="2" name="yt_image_1549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5029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94" name="yt_shape_15494" descr="{&quot;rangeId&quot;:0,&quot;IgnoreLineSpacing&quot;:1}"/>
            <p:cNvSpPr txBox="1"/>
            <p:nvPr/>
          </p:nvSpPr>
          <p:spPr>
            <a:xfrm>
              <a:off x="249233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4B06AA1-1CE1-E8D2-A97A-1AB909CA90F6}"/>
              </a:ext>
            </a:extLst>
          </p:cNvPr>
          <p:cNvSpPr txBox="1"/>
          <p:nvPr/>
        </p:nvSpPr>
        <p:spPr>
          <a:xfrm>
            <a:off x="6325446" y="1328682"/>
            <a:ext cx="1692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96" name="yt_shape_15496"/>
          <p:cNvSpPr txBox="1"/>
          <p:nvPr/>
        </p:nvSpPr>
        <p:spPr>
          <a:xfrm>
            <a:off x="540120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在河岸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的同侧有一个村庄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和自来水处理厂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9871"/>
              </a:rPr>
              <a:t>现在要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在河岸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上建一个抽水站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将河中的水输送到自来水处理厂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处理后再送往村庄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4bf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为了节省资金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所铺设的水管应尽可能短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则抽水站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应建在何处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a27b"/>
              </a:rPr>
              <a:t>沿怎样的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路线铺设水管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在图中画出来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497" name="yt_image_15497" title="H_16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3911118"/>
            <a:ext cx="1758745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99" name="yt_shape_15499"/>
          <p:cNvSpPr txBox="1"/>
          <p:nvPr/>
        </p:nvSpPr>
        <p:spPr>
          <a:xfrm>
            <a:off x="542241" y="279931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的垂线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则垂足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为抽水站的位置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e891d"/>
              </a:rPr>
              <a:t> </a:t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→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的路线铺设水管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可使铺设的水管最短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501" name="yt_shape_15501"/>
          <p:cNvSpPr txBox="1"/>
          <p:nvPr/>
        </p:nvSpPr>
        <p:spPr>
          <a:xfrm>
            <a:off x="542122" y="3911118"/>
            <a:ext cx="1726370" cy="17469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700" b="0" i="0" u="none" spc="-9700">
                <a:solidFill>
                  <a:srgbClr val="1EE3CF"/>
                </a:solidFill>
                <a:effectLst/>
                <a:latin typeface="Times New Roman" pitchFamily="97"/>
                <a:ea typeface="宋体" pitchFamily="97"/>
              </a:rPr>
              <a:t> </a:t>
            </a:r>
            <a:r>
              <a:rPr lang="en-US" altLang="zh-CN" sz="9700" b="0" i="0" u="none" spc="11037">
                <a:solidFill>
                  <a:srgbClr val="1EE3CF"/>
                </a:solidFill>
                <a:effectLst/>
                <a:latin typeface="Times New Roman" pitchFamily="97"/>
                <a:ea typeface="宋体" pitchFamily="97"/>
              </a:rPr>
              <a:t> </a:t>
            </a:r>
          </a:p>
        </p:txBody>
      </p:sp>
      <p:pic>
        <p:nvPicPr>
          <p:cNvPr id="15500" name="yt_image_15500" title="H_152.0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5694" y="4037991"/>
            <a:ext cx="1709348" cy="193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9F5933-7696-5D81-DFAD-D003C4A4B809}"/>
              </a:ext>
            </a:extLst>
          </p:cNvPr>
          <p:cNvSpPr txBox="1"/>
          <p:nvPr/>
        </p:nvSpPr>
        <p:spPr>
          <a:xfrm>
            <a:off x="452230" y="2752513"/>
            <a:ext cx="1105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的垂线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则垂足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为抽水站的位置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→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e891d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BE22DE-6BD8-4EDF-73D4-672717EA745F}"/>
              </a:ext>
            </a:extLst>
          </p:cNvPr>
          <p:cNvSpPr txBox="1"/>
          <p:nvPr/>
        </p:nvSpPr>
        <p:spPr>
          <a:xfrm>
            <a:off x="452230" y="3228001"/>
            <a:ext cx="6099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→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的路线铺设水管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可使铺设的水管最短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03" name="yt_shape_15503"/>
          <p:cNvSpPr txBox="1"/>
          <p:nvPr/>
        </p:nvSpPr>
        <p:spPr>
          <a:xfrm>
            <a:off x="540000" y="900000"/>
            <a:ext cx="51039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同位角、内错角和同旁内角</a:t>
            </a:r>
          </a:p>
        </p:txBody>
      </p:sp>
      <p:sp>
        <p:nvSpPr>
          <p:cNvPr id="15504" name="yt_shape_15504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的同位角和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d377"/>
              </a:rPr>
              <a:t>的内错角分别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508" name="yt_table_1550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735546"/>
              </p:ext>
            </p:extLst>
          </p:nvPr>
        </p:nvGraphicFramePr>
        <p:xfrm>
          <a:off x="540056" y="2359000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1160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11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18"/>
                  </a:ext>
                </a:extLst>
              </a:tr>
            </a:tbl>
          </a:graphicData>
        </a:graphic>
      </p:graphicFrame>
      <p:grpSp>
        <p:nvGrpSpPr>
          <p:cNvPr id="15505" name="yt_shape_15505_skip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2675" y="2359000"/>
            <a:ext cx="1977244" cy="1777887"/>
            <a:chOff x="0" y="0"/>
            <a:chExt cx="1977244" cy="1777887"/>
          </a:xfrm>
        </p:grpSpPr>
        <p:pic>
          <p:nvPicPr>
            <p:cNvPr id="2" name="yt_image_1550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7244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07" name="yt_shape_15507" descr="{&quot;rangeId&quot;:0,&quot;IgnoreLineSpacing&quot;:1}"/>
            <p:cNvSpPr txBox="1"/>
            <p:nvPr/>
          </p:nvSpPr>
          <p:spPr>
            <a:xfrm>
              <a:off x="455341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pic>
        <p:nvPicPr>
          <p:cNvPr id="4" name="yt_shape_1722071123715">
            <a:extLst>
              <a:ext uri="{FF2B5EF4-FFF2-40B4-BE49-F238E27FC236}">
                <a16:creationId xmlns:a16="http://schemas.microsoft.com/office/drawing/2014/main" id="{2326F3C8-CA19-621B-29DF-B43A658105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6451EF7-8DCF-970B-9D74-20322255D867}"/>
              </a:ext>
            </a:extLst>
          </p:cNvPr>
          <p:cNvSpPr txBox="1"/>
          <p:nvPr/>
        </p:nvSpPr>
        <p:spPr>
          <a:xfrm>
            <a:off x="13645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0" name="yt_shape_1551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0e74,isEnd"/>
              </a:rPr>
              <a:t>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同旁内角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是内错角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其中错误的是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514" name="yt_shape_15514"/>
          <p:cNvSpPr txBox="1"/>
          <p:nvPr/>
        </p:nvSpPr>
        <p:spPr>
          <a:xfrm>
            <a:off x="540000" y="376923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511" name="yt_shape_15511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5092" y="2011799"/>
            <a:ext cx="1501815" cy="1707021"/>
            <a:chOff x="0" y="0"/>
            <a:chExt cx="1501815" cy="1707021"/>
          </a:xfrm>
        </p:grpSpPr>
        <p:pic>
          <p:nvPicPr>
            <p:cNvPr id="2" name="yt_image_1551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1815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513" name="yt_shape_15513" descr="{&quot;rangeId&quot;:0,&quot;IgnoreLineSpacing&quot;:1}"/>
            <p:cNvSpPr txBox="1"/>
            <p:nvPr/>
          </p:nvSpPr>
          <p:spPr>
            <a:xfrm>
              <a:off x="141443" y="13470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6910491-0530-3FF9-1A83-47795463A61C}"/>
              </a:ext>
            </a:extLst>
          </p:cNvPr>
          <p:cNvSpPr txBox="1"/>
          <p:nvPr/>
        </p:nvSpPr>
        <p:spPr>
          <a:xfrm>
            <a:off x="7155707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15" name="yt_shape_15515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同位角是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内错角是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同旁内角是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4961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516" name="yt_image_15516" title="H_101.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1478" y="2491930"/>
            <a:ext cx="1769043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A087FF-F218-F80B-EB66-21DEA6E41D10}"/>
              </a:ext>
            </a:extLst>
          </p:cNvPr>
          <p:cNvSpPr txBox="1"/>
          <p:nvPr/>
        </p:nvSpPr>
        <p:spPr>
          <a:xfrm>
            <a:off x="8720793" y="853194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32343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0E69AD-994C-38B9-A8EE-6574565D6315}"/>
              </a:ext>
            </a:extLst>
          </p:cNvPr>
          <p:cNvSpPr txBox="1"/>
          <p:nvPr/>
        </p:nvSpPr>
        <p:spPr>
          <a:xfrm>
            <a:off x="450109" y="1328682"/>
            <a:ext cx="71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CC7FEE-FFB5-F644-7F0B-80156CBA2625}"/>
              </a:ext>
            </a:extLst>
          </p:cNvPr>
          <p:cNvSpPr txBox="1"/>
          <p:nvPr/>
        </p:nvSpPr>
        <p:spPr>
          <a:xfrm>
            <a:off x="2817072" y="1328682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7D119C-97BB-A11D-A538-64BEDB5746AE}"/>
              </a:ext>
            </a:extLst>
          </p:cNvPr>
          <p:cNvSpPr txBox="1"/>
          <p:nvPr/>
        </p:nvSpPr>
        <p:spPr>
          <a:xfrm>
            <a:off x="7998671" y="1328682"/>
            <a:ext cx="376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b1834"/>
              </a:rPr>
              <a:t>3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845801-4EBF-8BA2-2FBB-620812D1648C}"/>
              </a:ext>
            </a:extLst>
          </p:cNvPr>
          <p:cNvSpPr txBox="1"/>
          <p:nvPr/>
        </p:nvSpPr>
        <p:spPr>
          <a:xfrm>
            <a:off x="450109" y="1804170"/>
            <a:ext cx="3028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2439</Words>
  <Application>Microsoft Office PowerPoint</Application>
  <PresentationFormat>宽屏</PresentationFormat>
  <Paragraphs>178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2024-07-27T14:51:00Z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