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70" r:id="rId7"/>
    <p:sldId id="371" r:id="rId8"/>
    <p:sldId id="373" r:id="rId9"/>
    <p:sldId id="375" r:id="rId10"/>
    <p:sldId id="377" r:id="rId11"/>
    <p:sldId id="394" r:id="rId12"/>
    <p:sldId id="387" r:id="rId13"/>
    <p:sldId id="381" r:id="rId14"/>
    <p:sldId id="389" r:id="rId15"/>
    <p:sldId id="382" r:id="rId16"/>
    <p:sldId id="390" r:id="rId17"/>
    <p:sldId id="391" r:id="rId18"/>
    <p:sldId id="393" r:id="rId19"/>
    <p:sldId id="384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8" name="yt_shape_1470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07" name="yt_image_1470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0" name="yt_shape_14710"/>
          <p:cNvSpPr txBox="1"/>
          <p:nvPr/>
        </p:nvSpPr>
        <p:spPr>
          <a:xfrm>
            <a:off x="540119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垂线段是指直线外一点与垂足为两端点的线段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93a29,isEnd"/>
              </a:rPr>
              <a:t>在连结直线外一点与直线上的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所有点的连线中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垂线段最短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简称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3AC593-EB16-2293-5206-43953146BA69}"/>
              </a:ext>
            </a:extLst>
          </p:cNvPr>
          <p:cNvSpPr txBox="1"/>
          <p:nvPr/>
        </p:nvSpPr>
        <p:spPr>
          <a:xfrm>
            <a:off x="5631708" y="202626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5" name="yt_shape_1475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759" name="yt_image_14759" title="H_187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77858" y="1765925"/>
            <a:ext cx="2374023" cy="238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70" name="yt_image_14770" title="H_168.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3443" y="1863139"/>
            <a:ext cx="2183262" cy="218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1" name="yt_shape_14761"/>
          <p:cNvSpPr txBox="1"/>
          <p:nvPr/>
        </p:nvSpPr>
        <p:spPr>
          <a:xfrm>
            <a:off x="540119" y="1903750"/>
            <a:ext cx="51680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4765" name="yt_shape_14765"/>
          <p:cNvSpPr txBox="1"/>
          <p:nvPr/>
        </p:nvSpPr>
        <p:spPr>
          <a:xfrm>
            <a:off x="540119" y="2445021"/>
            <a:ext cx="57531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22829260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6" name="yt_shape_1476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2790,isEnd"/>
              </a:rPr>
              <a:t>到直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因为直线外一点与直线上各点连接的所有线段中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垂线段最短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2405,isEnd"/>
              </a:rPr>
              <a:t>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这三条线段的大小关系是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403a,isEnd"/>
              </a:rPr>
              <a:t>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768" name="yt_image_14768" title="H_187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2430" y="2852936"/>
            <a:ext cx="2374023" cy="238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2DAE5A-AA78-5AD2-5B48-8F367642B633}"/>
              </a:ext>
            </a:extLst>
          </p:cNvPr>
          <p:cNvSpPr txBox="1"/>
          <p:nvPr/>
        </p:nvSpPr>
        <p:spPr>
          <a:xfrm>
            <a:off x="5395171" y="853194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5401CD-DD68-4852-7F29-4A0549A89137}"/>
              </a:ext>
            </a:extLst>
          </p:cNvPr>
          <p:cNvSpPr txBox="1"/>
          <p:nvPr/>
        </p:nvSpPr>
        <p:spPr>
          <a:xfrm>
            <a:off x="7677996" y="853194"/>
            <a:ext cx="2493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的长度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9691B8-B781-CFBA-1593-57523C4981D7}"/>
              </a:ext>
            </a:extLst>
          </p:cNvPr>
          <p:cNvSpPr txBox="1"/>
          <p:nvPr/>
        </p:nvSpPr>
        <p:spPr>
          <a:xfrm>
            <a:off x="7184282" y="1804170"/>
            <a:ext cx="255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73" name="yt_shape_14773"/>
              <p:cNvSpPr txBox="1"/>
              <p:nvPr/>
            </p:nvSpPr>
            <p:spPr>
              <a:xfrm>
                <a:off x="540000" y="900000"/>
                <a:ext cx="10276659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73" name="yt_shape_14773" descr="{&quot;rangeId&quot;:21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276659" cy="3987310"/>
              </a:xfrm>
              <a:prstGeom prst="rect">
                <a:avLst/>
              </a:prstGeom>
              <a:blipFill>
                <a:blip r:embed="rId2"/>
                <a:stretch>
                  <a:fillRect l="-1840" t="-1376" r="-890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77" name="yt_image_14777" title="H_130.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3593" y="2010970"/>
            <a:ext cx="1858406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B4225B-9398-809C-B130-1F7DC158A925}"/>
              </a:ext>
            </a:extLst>
          </p:cNvPr>
          <p:cNvSpPr txBox="1"/>
          <p:nvPr/>
        </p:nvSpPr>
        <p:spPr>
          <a:xfrm>
            <a:off x="449989" y="1804170"/>
            <a:ext cx="485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4702316-7A8D-2EFB-B3EF-100A1BDD9971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3617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, 'pageBreak': True}">
                <a:extLst>
                  <a:ext uri="{FF2B5EF4-FFF2-40B4-BE49-F238E27FC236}">
                    <a16:creationId xmlns:a16="http://schemas.microsoft.com/office/drawing/2014/main" id="{E4702316-7A8D-2EFB-B3EF-100A1BDD99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3617023" cy="765061"/>
              </a:xfrm>
              <a:prstGeom prst="rect">
                <a:avLst/>
              </a:prstGeom>
              <a:blipFill>
                <a:blip r:embed="rId4"/>
                <a:stretch>
                  <a:fillRect l="-2698" r="-50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D64F87A-FE7F-3D75-459A-2005CD55671D}"/>
              </a:ext>
            </a:extLst>
          </p:cNvPr>
          <p:cNvSpPr txBox="1"/>
          <p:nvPr/>
        </p:nvSpPr>
        <p:spPr>
          <a:xfrm>
            <a:off x="449989" y="2951107"/>
            <a:ext cx="306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210A934-C3B6-DE5D-35C4-D8EE9A76938A}"/>
              </a:ext>
            </a:extLst>
          </p:cNvPr>
          <p:cNvSpPr txBox="1"/>
          <p:nvPr/>
        </p:nvSpPr>
        <p:spPr>
          <a:xfrm>
            <a:off x="449989" y="3426595"/>
            <a:ext cx="306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F5DE975-3AB7-6577-EF03-41ECB4993E33}"/>
              </a:ext>
            </a:extLst>
          </p:cNvPr>
          <p:cNvSpPr txBox="1"/>
          <p:nvPr/>
        </p:nvSpPr>
        <p:spPr>
          <a:xfrm>
            <a:off x="449989" y="3902083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D4EFA6-BB0B-52DA-C9A0-E7128480BA37}"/>
              </a:ext>
            </a:extLst>
          </p:cNvPr>
          <p:cNvSpPr txBox="1"/>
          <p:nvPr/>
        </p:nvSpPr>
        <p:spPr>
          <a:xfrm>
            <a:off x="449989" y="4377571"/>
            <a:ext cx="5017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79" name="yt_shape_14779"/>
              <p:cNvSpPr txBox="1"/>
              <p:nvPr/>
            </p:nvSpPr>
            <p:spPr>
              <a:xfrm>
                <a:off x="540119" y="900000"/>
                <a:ext cx="11492915" cy="3507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0ac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79" name="yt_shape_14779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07179"/>
              </a:xfrm>
              <a:prstGeom prst="rect">
                <a:avLst/>
              </a:prstGeom>
              <a:blipFill>
                <a:blip r:embed="rId2"/>
                <a:stretch>
                  <a:fillRect l="-1645" b="-4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82" name="yt_image_14782" title="H_130.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3593" y="2209673"/>
            <a:ext cx="1858406" cy="166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C84EF7-4F0B-DF21-92A0-98F6300221AF}"/>
              </a:ext>
            </a:extLst>
          </p:cNvPr>
          <p:cNvSpPr txBox="1"/>
          <p:nvPr/>
        </p:nvSpPr>
        <p:spPr>
          <a:xfrm>
            <a:off x="450108" y="2000131"/>
            <a:ext cx="669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66C487-EE8A-7029-A2B5-01485BDA5E97}"/>
              </a:ext>
            </a:extLst>
          </p:cNvPr>
          <p:cNvSpPr txBox="1"/>
          <p:nvPr/>
        </p:nvSpPr>
        <p:spPr>
          <a:xfrm>
            <a:off x="450108" y="2475619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C55CF7-4985-06BE-DBB6-322855AF5C33}"/>
              </a:ext>
            </a:extLst>
          </p:cNvPr>
          <p:cNvSpPr txBox="1"/>
          <p:nvPr/>
        </p:nvSpPr>
        <p:spPr>
          <a:xfrm>
            <a:off x="450108" y="2951107"/>
            <a:ext cx="6120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E3CF34-1BB2-B159-ACCD-E4BFD70B73D0}"/>
              </a:ext>
            </a:extLst>
          </p:cNvPr>
          <p:cNvSpPr txBox="1"/>
          <p:nvPr/>
        </p:nvSpPr>
        <p:spPr>
          <a:xfrm>
            <a:off x="450108" y="3426595"/>
            <a:ext cx="7838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5376AF-B93D-DA34-24A9-78A96FA205CE}"/>
              </a:ext>
            </a:extLst>
          </p:cNvPr>
          <p:cNvSpPr txBox="1"/>
          <p:nvPr/>
        </p:nvSpPr>
        <p:spPr>
          <a:xfrm>
            <a:off x="450108" y="3902083"/>
            <a:ext cx="10309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5" name="yt_shape_1478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84" name="yt_image_1478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87" name="yt_shape_14787"/>
          <p:cNvSpPr txBox="1"/>
          <p:nvPr/>
        </p:nvSpPr>
        <p:spPr>
          <a:xfrm>
            <a:off x="540119" y="154679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的两边分别和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b571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789" name="yt_image_14789" title="H_305.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208" y="2636912"/>
            <a:ext cx="1513863" cy="387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4800" title="H_283.95">
            <a:extLst>
              <a:ext uri="{FF2B5EF4-FFF2-40B4-BE49-F238E27FC236}">
                <a16:creationId xmlns:a16="http://schemas.microsoft.com/office/drawing/2014/main" id="{6F328009-5C7E-26E4-5FFF-9982BD72392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70042"/>
          <a:stretch/>
        </p:blipFill>
        <p:spPr bwMode="auto">
          <a:xfrm>
            <a:off x="4439816" y="2771214"/>
            <a:ext cx="1368152" cy="3606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1" name="yt_shape_1479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量一量图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它们之间的数量关系是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9A748E-7F20-419F-6BBC-BC9B75EED804}"/>
              </a:ext>
            </a:extLst>
          </p:cNvPr>
          <p:cNvSpPr txBox="1"/>
          <p:nvPr/>
        </p:nvSpPr>
        <p:spPr>
          <a:xfrm>
            <a:off x="8960696" y="853194"/>
            <a:ext cx="274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d074"/>
              </a:rPr>
              <a:t>°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E90A42-D948-B9E9-4FD0-E3768D3AF466}"/>
              </a:ext>
            </a:extLst>
          </p:cNvPr>
          <p:cNvSpPr txBox="1"/>
          <p:nvPr/>
        </p:nvSpPr>
        <p:spPr>
          <a:xfrm>
            <a:off x="450109" y="1328682"/>
            <a:ext cx="2137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3" name="yt_shape_14793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同样在图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8aab"/>
              </a:rPr>
              <a:t>的两边分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858a"/>
              </a:rPr>
              <a:t>不要求写出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794" name="yt_image_14794" title="H_287.549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21086" y="3240016"/>
            <a:ext cx="2448272" cy="301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96" name="yt_shape_14796"/>
          <p:cNvSpPr txBox="1"/>
          <p:nvPr/>
        </p:nvSpPr>
        <p:spPr>
          <a:xfrm>
            <a:off x="517589" y="2331369"/>
            <a:ext cx="595355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7A7227-F708-CCCB-9FFA-3A57FB16B9FF}"/>
              </a:ext>
            </a:extLst>
          </p:cNvPr>
          <p:cNvSpPr txBox="1"/>
          <p:nvPr/>
        </p:nvSpPr>
        <p:spPr>
          <a:xfrm>
            <a:off x="1646778" y="2284563"/>
            <a:ext cx="455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C32D5C-D541-3E01-F584-F72324F64DB4}"/>
              </a:ext>
            </a:extLst>
          </p:cNvPr>
          <p:cNvSpPr txBox="1"/>
          <p:nvPr/>
        </p:nvSpPr>
        <p:spPr>
          <a:xfrm>
            <a:off x="1646778" y="2760051"/>
            <a:ext cx="455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800" name="yt_image_14800" title="H_283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34688"/>
          <a:stretch/>
        </p:blipFill>
        <p:spPr bwMode="auto">
          <a:xfrm>
            <a:off x="6198839" y="3264885"/>
            <a:ext cx="2779629" cy="336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8" name="yt_shape_1479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由上述三种情形可以得到一个结论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46240,isEnd"/>
              </a:rPr>
              <a:t>如果一个角的两边分别和另一个角的两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那么这两个角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不要求写出理由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801" name="yt_shape_14801"/>
          <p:cNvSpPr txBox="1"/>
          <p:nvPr/>
        </p:nvSpPr>
        <p:spPr>
          <a:xfrm>
            <a:off x="540000" y="2474622"/>
            <a:ext cx="4612545" cy="32598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100" b="0" i="0" u="none" spc="-1810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8100" b="0" i="0" u="none" spc="31443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14E602-2CDA-4580-D939-0A17BB7EB870}"/>
              </a:ext>
            </a:extLst>
          </p:cNvPr>
          <p:cNvSpPr txBox="1"/>
          <p:nvPr/>
        </p:nvSpPr>
        <p:spPr>
          <a:xfrm>
            <a:off x="3802908" y="13286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相等或互补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04" name="yt_shape_14804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4803" name="yt_image_14803" title="H_29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06" name="yt_shape_14806"/>
          <p:cNvSpPr txBox="1"/>
          <p:nvPr/>
        </p:nvSpPr>
        <p:spPr>
          <a:xfrm>
            <a:off x="540119" y="1857728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作已知线段的垂直平分线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请你根据如图所示的作图痕迹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填写画线段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的垂直平分线的步骤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分别以点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以大于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一半的长度为半径画弧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6862,isEnd"/>
              </a:rPr>
              <a:t>两弧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的两侧分别相交于点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10" name="yt_image_14810" title="H_124.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0230" y="4653136"/>
            <a:ext cx="1511539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F4E516-E1AC-0B77-D73C-917365FB0B04}"/>
              </a:ext>
            </a:extLst>
          </p:cNvPr>
          <p:cNvSpPr txBox="1"/>
          <p:nvPr/>
        </p:nvSpPr>
        <p:spPr>
          <a:xfrm>
            <a:off x="3240933" y="2761898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B52479-4405-A28E-106F-66C5418DFDF4}"/>
              </a:ext>
            </a:extLst>
          </p:cNvPr>
          <p:cNvSpPr txBox="1"/>
          <p:nvPr/>
        </p:nvSpPr>
        <p:spPr>
          <a:xfrm>
            <a:off x="4436321" y="2761898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EB2753-A2DD-8A29-FAF6-6C75345C8890}"/>
              </a:ext>
            </a:extLst>
          </p:cNvPr>
          <p:cNvSpPr txBox="1"/>
          <p:nvPr/>
        </p:nvSpPr>
        <p:spPr>
          <a:xfrm>
            <a:off x="4317258" y="3237386"/>
            <a:ext cx="78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61A33E-3B01-4A03-5245-83DE9BE8F44A}"/>
              </a:ext>
            </a:extLst>
          </p:cNvPr>
          <p:cNvSpPr txBox="1"/>
          <p:nvPr/>
        </p:nvSpPr>
        <p:spPr>
          <a:xfrm>
            <a:off x="5885708" y="3237386"/>
            <a:ext cx="73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4074F2-CBCB-665C-14F2-C60C5179DA8E}"/>
              </a:ext>
            </a:extLst>
          </p:cNvPr>
          <p:cNvSpPr txBox="1"/>
          <p:nvPr/>
        </p:nvSpPr>
        <p:spPr>
          <a:xfrm>
            <a:off x="6022233" y="3712874"/>
            <a:ext cx="98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B98F44-F394-FADA-B20C-8BA53888D8E5}"/>
              </a:ext>
            </a:extLst>
          </p:cNvPr>
          <p:cNvSpPr txBox="1"/>
          <p:nvPr/>
        </p:nvSpPr>
        <p:spPr>
          <a:xfrm>
            <a:off x="9127382" y="371287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2" name="yt_shape_1471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11" name="yt_image_1471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14" name="yt_shape_14714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垂直的定义</a:t>
            </a:r>
          </a:p>
        </p:txBody>
      </p:sp>
      <p:sp>
        <p:nvSpPr>
          <p:cNvPr id="14715" name="yt_shape_14715"/>
          <p:cNvSpPr txBox="1"/>
          <p:nvPr/>
        </p:nvSpPr>
        <p:spPr>
          <a:xfrm>
            <a:off x="540000" y="2102862"/>
            <a:ext cx="86818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9" name="yt_table_147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627169"/>
              </p:ext>
            </p:extLst>
          </p:nvPr>
        </p:nvGraphicFramePr>
        <p:xfrm>
          <a:off x="540056" y="4161964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05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5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5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6"/>
                  </a:ext>
                </a:extLst>
              </a:tr>
            </a:tbl>
          </a:graphicData>
        </a:graphic>
      </p:graphicFrame>
      <p:grpSp>
        <p:nvGrpSpPr>
          <p:cNvPr id="14716" name="yt_shape_14716_skip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756" y="2582165"/>
            <a:ext cx="1720416" cy="1580148"/>
            <a:chOff x="0" y="0"/>
            <a:chExt cx="1720416" cy="1580148"/>
          </a:xfrm>
        </p:grpSpPr>
        <p:pic>
          <p:nvPicPr>
            <p:cNvPr id="2" name="yt_image_1471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0416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8" name="yt_shape_14718" descr="{&quot;rangeId&quot;:0,&quot;IgnoreLineSpacing&quot;:1}"/>
            <p:cNvSpPr txBox="1"/>
            <p:nvPr/>
          </p:nvSpPr>
          <p:spPr>
            <a:xfrm>
              <a:off x="326927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2071051102">
            <a:extLst>
              <a:ext uri="{FF2B5EF4-FFF2-40B4-BE49-F238E27FC236}">
                <a16:creationId xmlns:a16="http://schemas.microsoft.com/office/drawing/2014/main" id="{480F3C60-48A3-E671-92A2-A6934FDF0E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DB60706-3FAD-1F08-205D-EB188774F3A4}"/>
              </a:ext>
            </a:extLst>
          </p:cNvPr>
          <p:cNvSpPr txBox="1"/>
          <p:nvPr/>
        </p:nvSpPr>
        <p:spPr>
          <a:xfrm>
            <a:off x="82350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1" name="yt_shape_1472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6b3f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725" name="yt_shape_14725"/>
          <p:cNvSpPr txBox="1"/>
          <p:nvPr/>
        </p:nvSpPr>
        <p:spPr>
          <a:xfrm>
            <a:off x="540000" y="381836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22" name="yt_shape_14722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1555" y="2011799"/>
            <a:ext cx="1728889" cy="1756170"/>
            <a:chOff x="0" y="0"/>
            <a:chExt cx="1728889" cy="1756170"/>
          </a:xfrm>
        </p:grpSpPr>
        <p:pic>
          <p:nvPicPr>
            <p:cNvPr id="2" name="yt_image_1472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8889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24" name="yt_shape_14724" descr="{&quot;rangeId&quot;:0,&quot;IgnoreLineSpacing&quot;:1}"/>
            <p:cNvSpPr txBox="1"/>
            <p:nvPr/>
          </p:nvSpPr>
          <p:spPr>
            <a:xfrm>
              <a:off x="331163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64679ED-1E7A-AB88-C9F8-F7B286FE7529}"/>
              </a:ext>
            </a:extLst>
          </p:cNvPr>
          <p:cNvSpPr txBox="1"/>
          <p:nvPr/>
        </p:nvSpPr>
        <p:spPr>
          <a:xfrm>
            <a:off x="42855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AB41B9-D409-BD69-133E-4A6738F9FF6B}"/>
              </a:ext>
            </a:extLst>
          </p:cNvPr>
          <p:cNvSpPr txBox="1"/>
          <p:nvPr/>
        </p:nvSpPr>
        <p:spPr>
          <a:xfrm>
            <a:off x="7123957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6" name="yt_shape_14726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垂线的画法、基本性质及垂线段、中垂线</a:t>
            </a:r>
          </a:p>
        </p:txBody>
      </p:sp>
      <p:sp>
        <p:nvSpPr>
          <p:cNvPr id="14727" name="yt_shape_14727"/>
          <p:cNvSpPr txBox="1"/>
          <p:nvPr/>
        </p:nvSpPr>
        <p:spPr>
          <a:xfrm>
            <a:off x="540000" y="1399565"/>
            <a:ext cx="99626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三角尺放法正确的是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728" name="yt_image_147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80589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0" name="yt_shape_14730"/>
          <p:cNvSpPr txBox="1"/>
          <p:nvPr/>
        </p:nvSpPr>
        <p:spPr>
          <a:xfrm>
            <a:off x="540000" y="3420178"/>
            <a:ext cx="103329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其理由是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34" name="yt_table_1473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946857"/>
              </p:ext>
            </p:extLst>
          </p:nvPr>
        </p:nvGraphicFramePr>
        <p:xfrm>
          <a:off x="540056" y="3899481"/>
          <a:ext cx="6502400" cy="1901952"/>
        </p:xfrm>
        <a:graphic>
          <a:graphicData uri="http://schemas.openxmlformats.org/drawingml/2006/table">
            <a:tbl>
              <a:tblPr/>
              <a:tblGrid>
                <a:gridCol w="6502400">
                  <a:extLst>
                    <a:ext uri="{9D8B030D-6E8A-4147-A177-3AD203B41FA5}">
                      <a16:colId xmlns:a16="http://schemas.microsoft.com/office/drawing/2014/main" val="110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过两点只有一条直线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过一点只能作一条垂线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过一点有且只有一条直线与已知直线垂直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0"/>
                  </a:ext>
                </a:extLst>
              </a:tr>
            </a:tbl>
          </a:graphicData>
        </a:graphic>
      </p:graphicFrame>
      <p:grpSp>
        <p:nvGrpSpPr>
          <p:cNvPr id="14731" name="yt_shape_14731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5998" y="3899481"/>
            <a:ext cx="1353783" cy="1662444"/>
            <a:chOff x="0" y="0"/>
            <a:chExt cx="1353783" cy="1662444"/>
          </a:xfrm>
        </p:grpSpPr>
        <p:pic>
          <p:nvPicPr>
            <p:cNvPr id="2" name="yt_image_1473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53783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33" name="yt_shape_14733" descr="{&quot;rangeId&quot;:0,&quot;IgnoreLineSpacing&quot;:1}"/>
            <p:cNvSpPr txBox="1"/>
            <p:nvPr/>
          </p:nvSpPr>
          <p:spPr>
            <a:xfrm>
              <a:off x="143610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2071051176">
            <a:extLst>
              <a:ext uri="{FF2B5EF4-FFF2-40B4-BE49-F238E27FC236}">
                <a16:creationId xmlns:a16="http://schemas.microsoft.com/office/drawing/2014/main" id="{D0327309-B459-D580-4AC0-BCE572EE7B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9105137-1DDA-44B1-1255-D0652D688C01}"/>
              </a:ext>
            </a:extLst>
          </p:cNvPr>
          <p:cNvSpPr txBox="1"/>
          <p:nvPr/>
        </p:nvSpPr>
        <p:spPr>
          <a:xfrm>
            <a:off x="9503501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353436D-8B47-8F13-B501-FCCAEDBE5D97}"/>
              </a:ext>
            </a:extLst>
          </p:cNvPr>
          <p:cNvSpPr txBox="1"/>
          <p:nvPr/>
        </p:nvSpPr>
        <p:spPr>
          <a:xfrm>
            <a:off x="9870214" y="33733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6" name="yt_shape_1473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be1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740" name="yt_shape_14740"/>
          <p:cNvSpPr txBox="1"/>
          <p:nvPr/>
        </p:nvSpPr>
        <p:spPr>
          <a:xfrm>
            <a:off x="540000" y="388922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37" name="yt_shape_14737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3782" y="2011799"/>
            <a:ext cx="1864434" cy="1827036"/>
            <a:chOff x="0" y="0"/>
            <a:chExt cx="1864434" cy="1827036"/>
          </a:xfrm>
        </p:grpSpPr>
        <p:pic>
          <p:nvPicPr>
            <p:cNvPr id="2" name="yt_image_1473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4434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39" name="yt_shape_14739" descr="{&quot;rangeId&quot;:0,&quot;IgnoreLineSpacing&quot;:1}"/>
            <p:cNvSpPr txBox="1"/>
            <p:nvPr/>
          </p:nvSpPr>
          <p:spPr>
            <a:xfrm>
              <a:off x="398936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14E456-DE40-1E23-8B06-F718246C0792}"/>
              </a:ext>
            </a:extLst>
          </p:cNvPr>
          <p:cNvSpPr txBox="1"/>
          <p:nvPr/>
        </p:nvSpPr>
        <p:spPr>
          <a:xfrm>
            <a:off x="4523633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1" name="yt_shape_1474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点到直线的距离</a:t>
            </a:r>
          </a:p>
        </p:txBody>
      </p:sp>
      <p:sp>
        <p:nvSpPr>
          <p:cNvPr id="14742" name="yt_shape_14742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如图是小李同学在运动会跳远比赛中最好的一跳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086b,isEnd"/>
              </a:rPr>
              <a:t>丙三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名同学分别测得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202ce,isEnd"/>
              </a:rPr>
              <a:t>那么他的跳远成绩应该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743" name="yt_image_147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9681" y="2991495"/>
            <a:ext cx="2072637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51245">
            <a:extLst>
              <a:ext uri="{FF2B5EF4-FFF2-40B4-BE49-F238E27FC236}">
                <a16:creationId xmlns:a16="http://schemas.microsoft.com/office/drawing/2014/main" id="{892384C2-A490-E727-758D-52EA9193C6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279651-A55F-AA1D-AE2A-6C08E94C1158}"/>
              </a:ext>
            </a:extLst>
          </p:cNvPr>
          <p:cNvSpPr txBox="1"/>
          <p:nvPr/>
        </p:nvSpPr>
        <p:spPr>
          <a:xfrm>
            <a:off x="1059708" y="230373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" name="yt_shape_14745"/>
          <p:cNvSpPr txBox="1"/>
          <p:nvPr/>
        </p:nvSpPr>
        <p:spPr>
          <a:xfrm>
            <a:off x="540000" y="900000"/>
            <a:ext cx="867545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垂线段最短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及点到直线的距离理解不透而出错</a:t>
            </a:r>
          </a:p>
        </p:txBody>
      </p:sp>
      <p:sp>
        <p:nvSpPr>
          <p:cNvPr id="14746" name="yt_shape_1474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daa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47" name="yt_table_147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133430"/>
              </p:ext>
            </p:extLst>
          </p:nvPr>
        </p:nvGraphicFramePr>
        <p:xfrm>
          <a:off x="540056" y="2359000"/>
          <a:ext cx="5553393" cy="950976"/>
        </p:xfrm>
        <a:graphic>
          <a:graphicData uri="http://schemas.openxmlformats.org/drawingml/2006/table">
            <a:tbl>
              <a:tblPr/>
              <a:tblGrid>
                <a:gridCol w="3081655">
                  <a:extLst>
                    <a:ext uri="{9D8B030D-6E8A-4147-A177-3AD203B41FA5}">
                      <a16:colId xmlns:a16="http://schemas.microsoft.com/office/drawing/2014/main" val="11056"/>
                    </a:ext>
                  </a:extLst>
                </a:gridCol>
                <a:gridCol w="2471738">
                  <a:extLst>
                    <a:ext uri="{9D8B030D-6E8A-4147-A177-3AD203B41FA5}">
                      <a16:colId xmlns:a16="http://schemas.microsoft.com/office/drawing/2014/main" val="11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2"/>
                  </a:ext>
                </a:extLst>
              </a:tr>
            </a:tbl>
          </a:graphicData>
        </a:graphic>
      </p:graphicFrame>
      <p:pic>
        <p:nvPicPr>
          <p:cNvPr id="3" name="yt_shape_1722071051334">
            <a:extLst>
              <a:ext uri="{FF2B5EF4-FFF2-40B4-BE49-F238E27FC236}">
                <a16:creationId xmlns:a16="http://schemas.microsoft.com/office/drawing/2014/main" id="{F7561003-01FD-7EEA-3D72-4D598BE22F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F0240A-7EE6-C544-3E26-119DBEBEB7CC}"/>
              </a:ext>
            </a:extLst>
          </p:cNvPr>
          <p:cNvSpPr txBox="1"/>
          <p:nvPr/>
        </p:nvSpPr>
        <p:spPr>
          <a:xfrm>
            <a:off x="5969846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0" name="yt_shape_1475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749" name="yt_image_14749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52" name="yt_shape_14752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丁四人在判断时钟的分针与时针互相垂直的时刻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589c"/>
              </a:rPr>
              <a:t>说法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53" name="yt_table_1475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564921"/>
              </p:ext>
            </p:extLst>
          </p:nvPr>
        </p:nvGraphicFramePr>
        <p:xfrm>
          <a:off x="540056" y="2551304"/>
          <a:ext cx="4064000" cy="1901952"/>
        </p:xfrm>
        <a:graphic>
          <a:graphicData uri="http://schemas.openxmlformats.org/drawingml/2006/table">
            <a:tbl>
              <a:tblPr/>
              <a:tblGrid>
                <a:gridCol w="4064000">
                  <a:extLst>
                    <a:ext uri="{9D8B030D-6E8A-4147-A177-3AD203B41FA5}">
                      <a16:colId xmlns:a16="http://schemas.microsoft.com/office/drawing/2014/main" val="110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时整和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时整和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时整和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5338985-8A19-3BDA-7008-8D54F9D62B71}"/>
              </a:ext>
            </a:extLst>
          </p:cNvPr>
          <p:cNvSpPr txBox="1"/>
          <p:nvPr/>
        </p:nvSpPr>
        <p:spPr>
          <a:xfrm>
            <a:off x="2278908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5" name="yt_shape_1475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1fb7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401873-8E1A-BCAD-1215-3D9F2666657E}"/>
              </a:ext>
            </a:extLst>
          </p:cNvPr>
          <p:cNvSpPr txBox="1"/>
          <p:nvPr/>
        </p:nvSpPr>
        <p:spPr>
          <a:xfrm>
            <a:off x="2631333" y="1328682"/>
            <a:ext cx="2149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1536</Words>
  <Application>Microsoft Office PowerPoint</Application>
  <PresentationFormat>宽屏</PresentationFormat>
  <Paragraphs>113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2024-07-27T14:31:17Z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