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8" r:id="rId6"/>
    <p:sldId id="371" r:id="rId7"/>
    <p:sldId id="373" r:id="rId8"/>
    <p:sldId id="374" r:id="rId9"/>
    <p:sldId id="376" r:id="rId10"/>
    <p:sldId id="377" r:id="rId11"/>
    <p:sldId id="380" r:id="rId12"/>
    <p:sldId id="381" r:id="rId13"/>
    <p:sldId id="382" r:id="rId14"/>
    <p:sldId id="383" r:id="rId15"/>
    <p:sldId id="384" r:id="rId16"/>
    <p:sldId id="390" r:id="rId17"/>
    <p:sldId id="385" r:id="rId18"/>
    <p:sldId id="388" r:id="rId19"/>
    <p:sldId id="256" r:id="rId2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6" name="yt_shape_13986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85" name="yt_image_13985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88" name="yt_shape_13988"/>
          <p:cNvSpPr txBox="1"/>
          <p:nvPr/>
        </p:nvSpPr>
        <p:spPr>
          <a:xfrm>
            <a:off x="540000" y="1597583"/>
            <a:ext cx="553997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角度制及其换算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周角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1B057D-D672-9C72-E814-B8C21B73CB87}"/>
              </a:ext>
            </a:extLst>
          </p:cNvPr>
          <p:cNvSpPr txBox="1"/>
          <p:nvPr/>
        </p:nvSpPr>
        <p:spPr>
          <a:xfrm>
            <a:off x="1821589" y="202626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F8BCB2-0276-C467-4781-8D2F992978A9}"/>
              </a:ext>
            </a:extLst>
          </p:cNvPr>
          <p:cNvSpPr txBox="1"/>
          <p:nvPr/>
        </p:nvSpPr>
        <p:spPr>
          <a:xfrm>
            <a:off x="4564789" y="202626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DF9E8C-73D3-688F-F5B9-4E7C04D89A2E}"/>
              </a:ext>
            </a:extLst>
          </p:cNvPr>
          <p:cNvSpPr txBox="1"/>
          <p:nvPr/>
        </p:nvSpPr>
        <p:spPr>
          <a:xfrm>
            <a:off x="1516789" y="250175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1D5CDC-B012-FAD7-5D85-A8E30EC4BBB0}"/>
              </a:ext>
            </a:extLst>
          </p:cNvPr>
          <p:cNvSpPr txBox="1"/>
          <p:nvPr/>
        </p:nvSpPr>
        <p:spPr>
          <a:xfrm>
            <a:off x="3323364" y="250175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8" name="yt_shape_1404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c540"/>
              </a:rPr>
              <a:t>则下列结论正确的是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49" name="yt_table_1404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451164"/>
              </p:ext>
            </p:extLst>
          </p:nvPr>
        </p:nvGraphicFramePr>
        <p:xfrm>
          <a:off x="540056" y="1859435"/>
          <a:ext cx="63519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944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09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三个角互不相等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C4E8066-3CC8-5B17-8CA3-20CC5CB610C1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1" name="yt_shape_1405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如图是雷达屏幕在一次探测中发现的多个目标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其中对目标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812c"/>
              </a:rPr>
              <a:t>的位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置表述正确的是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53" name="yt_table_1405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873125"/>
              </p:ext>
            </p:extLst>
          </p:nvPr>
        </p:nvGraphicFramePr>
        <p:xfrm>
          <a:off x="540056" y="1859435"/>
          <a:ext cx="4318000" cy="1901952"/>
        </p:xfrm>
        <a:graphic>
          <a:graphicData uri="http://schemas.openxmlformats.org/drawingml/2006/table">
            <a:tbl>
              <a:tblPr/>
              <a:tblGrid>
                <a:gridCol w="4318000">
                  <a:extLst>
                    <a:ext uri="{9D8B030D-6E8A-4147-A177-3AD203B41FA5}">
                      <a16:colId xmlns:a16="http://schemas.microsoft.com/office/drawing/2014/main" val="109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5km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5km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5km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1"/>
                  </a:ext>
                </a:extLst>
              </a:tr>
            </a:tbl>
          </a:graphicData>
        </a:graphic>
      </p:graphicFrame>
      <p:pic>
        <p:nvPicPr>
          <p:cNvPr id="14052" name="yt_image_14052_skip" title="H_22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1234" y="1859435"/>
            <a:ext cx="3539028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0EFF6E-D127-AC7E-52AA-44B6EACA0D00}"/>
              </a:ext>
            </a:extLst>
          </p:cNvPr>
          <p:cNvSpPr txBox="1"/>
          <p:nvPr/>
        </p:nvSpPr>
        <p:spPr>
          <a:xfrm>
            <a:off x="31933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5" name="yt_shape_14055"/>
          <p:cNvSpPr txBox="1"/>
          <p:nvPr/>
        </p:nvSpPr>
        <p:spPr>
          <a:xfrm>
            <a:off x="540000" y="900000"/>
            <a:ext cx="71558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将图中的角用不同的方法表示出来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填在下表中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059" name="yt_shape_14059"/>
          <p:cNvSpPr txBox="1"/>
          <p:nvPr/>
        </p:nvSpPr>
        <p:spPr>
          <a:xfrm>
            <a:off x="540000" y="330509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56" name="yt_shape_14056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00040" y="1531667"/>
            <a:ext cx="2391919" cy="1723023"/>
            <a:chOff x="0" y="0"/>
            <a:chExt cx="2391919" cy="1723023"/>
          </a:xfrm>
        </p:grpSpPr>
        <p:pic>
          <p:nvPicPr>
            <p:cNvPr id="2" name="yt_image_14056">
              <a:extLst>
                <a:ext uri="">
  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91919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58" name="yt_shape_14058" descr="{&quot;rangeId&quot;:0,&quot;IgnoreLineSpacing&quot;:1}"/>
            <p:cNvSpPr txBox="1"/>
            <p:nvPr/>
          </p:nvSpPr>
          <p:spPr>
            <a:xfrm>
              <a:off x="586495" y="136302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第14题图</a:t>
              </a:r>
            </a:p>
          </p:txBody>
        </p:sp>
      </p:grpSp>
      <p:graphicFrame>
        <p:nvGraphicFramePr>
          <p:cNvPr id="14060" name="yt_table_14060" title="H_126.7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303724"/>
              </p:ext>
            </p:extLst>
          </p:nvPr>
        </p:nvGraphicFramePr>
        <p:xfrm>
          <a:off x="540000" y="3830902"/>
          <a:ext cx="11111998" cy="164896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80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9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81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77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757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  </a:t>
                      </a:r>
                      <a:r>
                        <a:rPr sz="12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α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FCE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b6edf,isEnd"/>
                        </a:rPr>
                        <a:t> </a:t>
                      </a:r>
                      <a:b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fbf93,isEnd"/>
                        </a:rPr>
                        <a:t> </a:t>
                      </a:r>
                      <a:b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BAE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           </a:t>
                      </a:r>
                      <a:r>
                        <a:rPr sz="1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f7608,isEnd"/>
                        </a:rPr>
                        <a:t> </a:t>
                      </a:r>
                      <a:b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          </a:t>
                      </a:r>
                      <a:r>
                        <a:rPr sz="1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ECCF8AFB-8D28-055F-3AFE-CA2C85AAEE25}"/>
              </a:ext>
            </a:extLst>
          </p:cNvPr>
          <p:cNvSpPr txBox="1"/>
          <p:nvPr/>
        </p:nvSpPr>
        <p:spPr>
          <a:xfrm>
            <a:off x="7629157" y="397073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862867-2EF8-7A7A-CEEF-7EFFCF9C7B17}"/>
              </a:ext>
            </a:extLst>
          </p:cNvPr>
          <p:cNvSpPr txBox="1"/>
          <p:nvPr/>
        </p:nvSpPr>
        <p:spPr>
          <a:xfrm>
            <a:off x="5231047" y="4766263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4C44D4-2982-2DD8-2D45-7A98286C9B6C}"/>
              </a:ext>
            </a:extLst>
          </p:cNvPr>
          <p:cNvSpPr txBox="1"/>
          <p:nvPr/>
        </p:nvSpPr>
        <p:spPr>
          <a:xfrm>
            <a:off x="9806940" y="4766263"/>
            <a:ext cx="1442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2" name="yt_shape_1406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三点分别代表邮局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医院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235a,isEnd"/>
              </a:rPr>
              <a:t>学校中的某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邮局和医院在学校的北偏西方向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邮局又在医院的北偏东方向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那么图中点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bd48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代表的是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代表的是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代表的是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066" name="yt_shape_14066"/>
          <p:cNvSpPr txBox="1"/>
          <p:nvPr/>
        </p:nvSpPr>
        <p:spPr>
          <a:xfrm>
            <a:off x="540000" y="439220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63" name="yt_shape_14063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9549" y="2491930"/>
            <a:ext cx="1412901" cy="1849896"/>
            <a:chOff x="0" y="0"/>
            <a:chExt cx="1412901" cy="1849896"/>
          </a:xfrm>
        </p:grpSpPr>
        <p:pic>
          <p:nvPicPr>
            <p:cNvPr id="2" name="yt_image_1406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12901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65" name="yt_shape_14065" descr="{&quot;rangeId&quot;:0,&quot;IgnoreLineSpacing&quot;:1}"/>
            <p:cNvSpPr txBox="1"/>
            <p:nvPr/>
          </p:nvSpPr>
          <p:spPr>
            <a:xfrm>
              <a:off x="96986" y="148989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第15题图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313CD46-EA20-3DAE-A08C-A26449A593D3}"/>
              </a:ext>
            </a:extLst>
          </p:cNvPr>
          <p:cNvSpPr txBox="1"/>
          <p:nvPr/>
        </p:nvSpPr>
        <p:spPr>
          <a:xfrm>
            <a:off x="2207471" y="1804170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邮局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AF2DC3-2CF9-F682-CF03-8F24A76E1458}"/>
              </a:ext>
            </a:extLst>
          </p:cNvPr>
          <p:cNvSpPr txBox="1"/>
          <p:nvPr/>
        </p:nvSpPr>
        <p:spPr>
          <a:xfrm>
            <a:off x="5536458" y="180417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医院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F318D5-66F3-B85B-08B8-63D1E3FDE608}"/>
              </a:ext>
            </a:extLst>
          </p:cNvPr>
          <p:cNvSpPr txBox="1"/>
          <p:nvPr/>
        </p:nvSpPr>
        <p:spPr>
          <a:xfrm>
            <a:off x="8882907" y="180417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学校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7" name="yt_shape_1406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的方向为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2a2f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的方向为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068" name="yt_image_14068" title="H_179.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7935" y="2011799"/>
            <a:ext cx="2336128" cy="2280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1DE235-493C-91DF-9B7A-70F71E6C8DE4}"/>
              </a:ext>
            </a:extLst>
          </p:cNvPr>
          <p:cNvSpPr txBox="1"/>
          <p:nvPr/>
        </p:nvSpPr>
        <p:spPr>
          <a:xfrm>
            <a:off x="9257558" y="85319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北偏东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8D6889D-D4D2-786E-826E-18AA3C974D3C}"/>
              </a:ext>
            </a:extLst>
          </p:cNvPr>
          <p:cNvSpPr txBox="1"/>
          <p:nvPr/>
        </p:nvSpPr>
        <p:spPr>
          <a:xfrm>
            <a:off x="3085359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西北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0" name="yt_shape_14070"/>
          <p:cNvSpPr txBox="1"/>
          <p:nvPr/>
        </p:nvSpPr>
        <p:spPr>
          <a:xfrm>
            <a:off x="540000" y="900000"/>
            <a:ext cx="943527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请在图中标出南偏西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方向的射线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东南方向的射线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073" name="yt_shape_14073"/>
          <p:cNvSpPr txBox="1"/>
          <p:nvPr/>
        </p:nvSpPr>
        <p:spPr>
          <a:xfrm>
            <a:off x="540000" y="2010970"/>
            <a:ext cx="2088392" cy="18730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400" b="0" i="0" u="none" spc="-10400">
                <a:solidFill>
                  <a:srgbClr val="1EE3CF"/>
                </a:solidFill>
                <a:effectLst/>
                <a:latin typeface="Times New Roman" pitchFamily="104"/>
                <a:ea typeface="宋体" pitchFamily="104"/>
              </a:rPr>
              <a:t> </a:t>
            </a:r>
            <a:r>
              <a:rPr lang="en-US" altLang="zh-CN" sz="10400" b="0" i="0" u="none" spc="13685">
                <a:solidFill>
                  <a:srgbClr val="1EE3CF"/>
                </a:solidFill>
                <a:effectLst/>
                <a:latin typeface="Times New Roman" pitchFamily="104"/>
                <a:ea typeface="宋体" pitchFamily="104"/>
              </a:rPr>
              <a:t> </a:t>
            </a:r>
          </a:p>
        </p:txBody>
      </p:sp>
      <p:pic>
        <p:nvPicPr>
          <p:cNvPr id="14072" name="yt_image_14072" title="H_162.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1033" y="2492896"/>
            <a:ext cx="2067687" cy="2067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37D841A-C48C-6435-6DE7-C8B718EEAB9F}"/>
              </a:ext>
            </a:extLst>
          </p:cNvPr>
          <p:cNvSpPr txBox="1"/>
          <p:nvPr/>
        </p:nvSpPr>
        <p:spPr>
          <a:xfrm>
            <a:off x="449989" y="1328682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yt_image_14068" title="H_179.55">
            <a:extLst>
              <a:ext uri="{FF2B5EF4-FFF2-40B4-BE49-F238E27FC236}">
                <a16:creationId xmlns:a16="http://schemas.microsoft.com/office/drawing/2014/main" id="{5443AAB4-DEF1-C058-3FE1-7492E53D2E11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256" y="2386596"/>
            <a:ext cx="2336128" cy="2280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6" name="yt_shape_14076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075" name="yt_image_14075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78" name="yt_shape_14078"/>
          <p:cNvSpPr txBox="1"/>
          <p:nvPr/>
        </p:nvSpPr>
        <p:spPr>
          <a:xfrm>
            <a:off x="540119" y="1597583"/>
            <a:ext cx="11492915" cy="30140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市场上称物体重量用的台秤的量程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即称量的最大值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23c7,isEnd"/>
              </a:rPr>
              <a:t>）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指示盘上的刻度是均匀的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即放上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重的物体时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指针旋转一周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b38c,isEnd"/>
              </a:rPr>
              <a:t>若把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蔬菜放到秤盘上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指针转了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若指针转了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28cc3,isEnd"/>
              </a:rPr>
              <a:t>则秤上蔬菜的重量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4E32C74-2E36-8550-17AD-A3AFABBE902C}"/>
                  </a:ext>
                </a:extLst>
              </p:cNvPr>
              <p:cNvSpPr txBox="1"/>
              <p:nvPr/>
            </p:nvSpPr>
            <p:spPr>
              <a:xfrm>
                <a:off x="1055440" y="2852936"/>
                <a:ext cx="66109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4E32C74-2E36-8550-17AD-A3AFABBE90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440" y="2852936"/>
                <a:ext cx="661099" cy="76849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81" name="yt_image_14081" title="H_69.4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7838" y="1944658"/>
            <a:ext cx="4556323" cy="88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083" name="yt_shape_14083"/>
              <p:cNvSpPr txBox="1"/>
              <p:nvPr/>
            </p:nvSpPr>
            <p:spPr>
              <a:xfrm>
                <a:off x="540000" y="2877647"/>
                <a:ext cx="10907473" cy="33452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  <a:tabLst>
                    <a:tab pos="2520758" algn="l"/>
                    <a:tab pos="5041516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条射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条射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条射</a:t>
                </a:r>
              </a:p>
              <a:p>
                <a:pPr eaLnBrk="1" latinLnBrk="0" hangingPunct="0">
                  <a:lnSpc>
                    <a:spcPct val="129999"/>
                  </a:lnSpc>
                  <a:tabLst>
                    <a:tab pos="2520758" algn="l"/>
                    <a:tab pos="5041516" algn="l"/>
                  </a:tabLst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线可构成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个角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线可构成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个角</a:t>
                </a:r>
                <a:r>
                  <a:rPr lang="en-US" altLang="zh-CN" sz="1200" b="0" i="0" u="none">
                    <a:solidFill>
                      <a:srgbClr val="000000"/>
                    </a:solidFill>
                    <a:effectLst/>
                    <a:latin typeface="宋体" pitchFamily="12"/>
                    <a:ea typeface="宋体" pitchFamily="12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线可构成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个角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条射线可构成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条射线可构成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引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条射线可构成多少个角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提示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]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引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条不同的射线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可以构成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个角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4083" name="yt_shape_140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77647"/>
                <a:ext cx="10907473" cy="3345211"/>
              </a:xfrm>
              <a:prstGeom prst="rect">
                <a:avLst/>
              </a:prstGeom>
              <a:blipFill>
                <a:blip r:embed="rId3"/>
                <a:stretch>
                  <a:fillRect l="-1733" t="-1457" r="-727" b="-21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F17F0E9-8B09-B4F6-36FE-98DF573F26DF}"/>
              </a:ext>
            </a:extLst>
          </p:cNvPr>
          <p:cNvSpPr txBox="1"/>
          <p:nvPr/>
        </p:nvSpPr>
        <p:spPr>
          <a:xfrm>
            <a:off x="4728302" y="378181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C9FABD-2AF0-815A-7079-793D5EF8A55D}"/>
              </a:ext>
            </a:extLst>
          </p:cNvPr>
          <p:cNvSpPr txBox="1"/>
          <p:nvPr/>
        </p:nvSpPr>
        <p:spPr>
          <a:xfrm>
            <a:off x="4880702" y="4257305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471240D-7569-D8DE-DA54-29B836C3A8A4}"/>
                  </a:ext>
                </a:extLst>
              </p:cNvPr>
              <p:cNvSpPr txBox="1"/>
              <p:nvPr/>
            </p:nvSpPr>
            <p:spPr>
              <a:xfrm>
                <a:off x="449989" y="5366523"/>
                <a:ext cx="8432547" cy="8707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过点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引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条不同的射线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可以构成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个角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471240D-7569-D8DE-DA54-29B836C3A8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66523"/>
                <a:ext cx="8432547" cy="870789"/>
              </a:xfrm>
              <a:prstGeom prst="rect">
                <a:avLst/>
              </a:prstGeom>
              <a:blipFill>
                <a:blip r:embed="rId4"/>
                <a:stretch>
                  <a:fillRect l="-1157" r="-1157" b="-6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93728FE1-E89C-2DF5-7B9A-3CFA07E263AD}"/>
              </a:ext>
            </a:extLst>
          </p:cNvPr>
          <p:cNvSpPr txBox="1"/>
          <p:nvPr/>
        </p:nvSpPr>
        <p:spPr>
          <a:xfrm>
            <a:off x="428677" y="893094"/>
            <a:ext cx="11334643" cy="984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核心素养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几何直观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观察下图中的图形和文字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回答下列问题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5_9c60e,isEnd"/>
              </a:rPr>
              <a:t>本题中规定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任意两条射线构成一个角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）：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2" name="yt_shape_13992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91" name="yt_image_13991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94" name="yt_shape_13994"/>
          <p:cNvSpPr txBox="1"/>
          <p:nvPr/>
        </p:nvSpPr>
        <p:spPr>
          <a:xfrm>
            <a:off x="540000" y="1603297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角的定义以及表示方法</a:t>
            </a:r>
          </a:p>
        </p:txBody>
      </p:sp>
      <p:sp>
        <p:nvSpPr>
          <p:cNvPr id="13995" name="yt_shape_13995"/>
          <p:cNvSpPr txBox="1"/>
          <p:nvPr/>
        </p:nvSpPr>
        <p:spPr>
          <a:xfrm>
            <a:off x="540000" y="2102862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下列关于角的说法正确的是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96" name="yt_table_1399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875991"/>
              </p:ext>
            </p:extLst>
          </p:nvPr>
        </p:nvGraphicFramePr>
        <p:xfrm>
          <a:off x="540056" y="2582165"/>
          <a:ext cx="8348664" cy="1901952"/>
        </p:xfrm>
        <a:graphic>
          <a:graphicData uri="http://schemas.openxmlformats.org/drawingml/2006/table">
            <a:tbl>
              <a:tblPr/>
              <a:tblGrid>
                <a:gridCol w="8348664">
                  <a:extLst>
                    <a:ext uri="{9D8B030D-6E8A-4147-A177-3AD203B41FA5}">
                      <a16:colId xmlns:a16="http://schemas.microsoft.com/office/drawing/2014/main" val="109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角是由两条射线组成的图形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角的边画得越长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角越大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两条直线相交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组成的图形叫做角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角可以看作由一条射线绕着它的端点旋转而形成的图形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6"/>
                  </a:ext>
                </a:extLst>
              </a:tr>
            </a:tbl>
          </a:graphicData>
        </a:graphic>
      </p:graphicFrame>
      <p:pic>
        <p:nvPicPr>
          <p:cNvPr id="3" name="yt_shape_1722070984946">
            <a:extLst>
              <a:ext uri="{FF2B5EF4-FFF2-40B4-BE49-F238E27FC236}">
                <a16:creationId xmlns:a16="http://schemas.microsoft.com/office/drawing/2014/main" id="{3D6434D1-E051-D974-6EB9-57EDD8CDBE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6DB973-DC07-29A6-F429-6CCB0FAA5327}"/>
              </a:ext>
            </a:extLst>
          </p:cNvPr>
          <p:cNvSpPr txBox="1"/>
          <p:nvPr/>
        </p:nvSpPr>
        <p:spPr>
          <a:xfrm>
            <a:off x="50981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8" name="yt_shape_13998"/>
          <p:cNvSpPr txBox="1"/>
          <p:nvPr/>
        </p:nvSpPr>
        <p:spPr>
          <a:xfrm>
            <a:off x="540000" y="900000"/>
            <a:ext cx="103922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三种方法表示同一个角的图形是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999" name="yt_image_13999" title="H_80.2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4711703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01" name="yt_shape_14001"/>
          <p:cNvSpPr txBox="1"/>
          <p:nvPr/>
        </p:nvSpPr>
        <p:spPr>
          <a:xfrm>
            <a:off x="540120" y="260178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可表示成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可表示成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002" name="yt_image_14002" title="H_95.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8683" y="3713585"/>
            <a:ext cx="1554633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EA9175-0069-BFA9-660A-A68B1DB65979}"/>
              </a:ext>
            </a:extLst>
          </p:cNvPr>
          <p:cNvSpPr txBox="1"/>
          <p:nvPr/>
        </p:nvSpPr>
        <p:spPr>
          <a:xfrm>
            <a:off x="99114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F15C30-271D-A1AF-23EE-C9372D917852}"/>
              </a:ext>
            </a:extLst>
          </p:cNvPr>
          <p:cNvSpPr txBox="1"/>
          <p:nvPr/>
        </p:nvSpPr>
        <p:spPr>
          <a:xfrm>
            <a:off x="3726709" y="2554980"/>
            <a:ext cx="1070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B111A8-876B-36D2-20FB-ACC37D512993}"/>
              </a:ext>
            </a:extLst>
          </p:cNvPr>
          <p:cNvSpPr txBox="1"/>
          <p:nvPr/>
        </p:nvSpPr>
        <p:spPr>
          <a:xfrm>
            <a:off x="5226897" y="2554980"/>
            <a:ext cx="1459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7DD81C-7422-D725-3D5F-7DC86E945B02}"/>
              </a:ext>
            </a:extLst>
          </p:cNvPr>
          <p:cNvSpPr txBox="1"/>
          <p:nvPr/>
        </p:nvSpPr>
        <p:spPr>
          <a:xfrm>
            <a:off x="7116021" y="2554980"/>
            <a:ext cx="1494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48720C6-B155-B290-D15F-B428C56F67FE}"/>
              </a:ext>
            </a:extLst>
          </p:cNvPr>
          <p:cNvSpPr txBox="1"/>
          <p:nvPr/>
        </p:nvSpPr>
        <p:spPr>
          <a:xfrm>
            <a:off x="10724408" y="2554980"/>
            <a:ext cx="58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af7d5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C35049B-607A-1002-C85F-BDC112E96BCD}"/>
              </a:ext>
            </a:extLst>
          </p:cNvPr>
          <p:cNvSpPr txBox="1"/>
          <p:nvPr/>
        </p:nvSpPr>
        <p:spPr>
          <a:xfrm>
            <a:off x="450109" y="3030468"/>
            <a:ext cx="11421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72511A8-C3FE-18DD-9F69-E9BF05E0E1D2}"/>
              </a:ext>
            </a:extLst>
          </p:cNvPr>
          <p:cNvSpPr txBox="1"/>
          <p:nvPr/>
        </p:nvSpPr>
        <p:spPr>
          <a:xfrm>
            <a:off x="4326784" y="3030468"/>
            <a:ext cx="1105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0F0DFBC-44FA-FB7B-A8E0-C26E02B9A29B}"/>
              </a:ext>
            </a:extLst>
          </p:cNvPr>
          <p:cNvSpPr txBox="1"/>
          <p:nvPr/>
        </p:nvSpPr>
        <p:spPr>
          <a:xfrm>
            <a:off x="6519121" y="3030468"/>
            <a:ext cx="1762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4" name="yt_shape_14004"/>
          <p:cNvSpPr txBox="1"/>
          <p:nvPr/>
        </p:nvSpPr>
        <p:spPr>
          <a:xfrm>
            <a:off x="540000" y="900000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几种特殊角</a:t>
            </a:r>
          </a:p>
        </p:txBody>
      </p:sp>
      <p:sp>
        <p:nvSpPr>
          <p:cNvPr id="14005" name="yt_shape_14005"/>
          <p:cNvSpPr txBox="1"/>
          <p:nvPr/>
        </p:nvSpPr>
        <p:spPr>
          <a:xfrm>
            <a:off x="540000" y="1399565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该图表示的图形是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07" name="yt_table_1400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899046"/>
              </p:ext>
            </p:extLst>
          </p:nvPr>
        </p:nvGraphicFramePr>
        <p:xfrm>
          <a:off x="540056" y="1878868"/>
          <a:ext cx="4365943" cy="950976"/>
        </p:xfrm>
        <a:graphic>
          <a:graphicData uri="http://schemas.openxmlformats.org/drawingml/2006/table">
            <a:tbl>
              <a:tblPr/>
              <a:tblGrid>
                <a:gridCol w="2722880">
                  <a:extLst>
                    <a:ext uri="{9D8B030D-6E8A-4147-A177-3AD203B41FA5}">
                      <a16:colId xmlns:a16="http://schemas.microsoft.com/office/drawing/2014/main" val="10932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9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周角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8"/>
                  </a:ext>
                </a:extLst>
              </a:tr>
            </a:tbl>
          </a:graphicData>
        </a:graphic>
      </p:graphicFrame>
      <p:pic>
        <p:nvPicPr>
          <p:cNvPr id="14006" name="yt_image_14006_skip" title="H_53.9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93155" y="1878868"/>
            <a:ext cx="2156803" cy="68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09" name="yt_shape_14009"/>
          <p:cNvSpPr txBox="1"/>
          <p:nvPr/>
        </p:nvSpPr>
        <p:spPr>
          <a:xfrm>
            <a:off x="540000" y="2880422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下列各角中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是钝角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10" name="yt_table_14010" title="H_9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3353351"/>
                  </p:ext>
                </p:extLst>
              </p:nvPr>
            </p:nvGraphicFramePr>
            <p:xfrm>
              <a:off x="540056" y="3359725"/>
              <a:ext cx="4513580" cy="1268667"/>
            </p:xfrm>
            <a:graphic>
              <a:graphicData uri="http://schemas.openxmlformats.org/drawingml/2006/table">
                <a:tbl>
                  <a:tblPr/>
                  <a:tblGrid>
                    <a:gridCol w="2722880">
                      <a:extLst>
                        <a:ext uri="{9D8B030D-6E8A-4147-A177-3AD203B41FA5}">
                          <a16:colId xmlns:a16="http://schemas.microsoft.com/office/drawing/2014/main" val="10934"/>
                        </a:ext>
                      </a:extLst>
                    </a:gridCol>
                    <a:gridCol w="1790700">
                      <a:extLst>
                        <a:ext uri="{9D8B030D-6E8A-4147-A177-3AD203B41FA5}">
                          <a16:colId xmlns:a16="http://schemas.microsoft.com/office/drawing/2014/main" val="109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周角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平角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3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平角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平角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4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4010" name="yt_table_14010" descr="{&quot;rangeId&quot;:8,&quot;type&quot;:&quot;Option&quot;}" title="H_9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3353351"/>
                  </p:ext>
                </p:extLst>
              </p:nvPr>
            </p:nvGraphicFramePr>
            <p:xfrm>
              <a:off x="540056" y="3359725"/>
              <a:ext cx="4513580" cy="1268667"/>
            </p:xfrm>
            <a:graphic>
              <a:graphicData uri="http://schemas.openxmlformats.org/drawingml/2006/table">
                <a:tbl>
                  <a:tblPr/>
                  <a:tblGrid>
                    <a:gridCol w="2722880">
                      <a:extLst>
                        <a:ext uri="{9D8B030D-6E8A-4147-A177-3AD203B41FA5}">
                          <a16:colId xmlns:a16="http://schemas.microsoft.com/office/drawing/2014/main" val="10934"/>
                        </a:ext>
                      </a:extLst>
                    </a:gridCol>
                    <a:gridCol w="1790700">
                      <a:extLst>
                        <a:ext uri="{9D8B030D-6E8A-4147-A177-3AD203B41FA5}">
                          <a16:colId xmlns:a16="http://schemas.microsoft.com/office/drawing/2014/main" val="10935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5625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2381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39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平角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2381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4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070985024">
            <a:extLst>
              <a:ext uri="{FF2B5EF4-FFF2-40B4-BE49-F238E27FC236}">
                <a16:creationId xmlns:a16="http://schemas.microsoft.com/office/drawing/2014/main" id="{1CD2E55F-EF9C-D138-582E-CDA021989B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7D6591-7273-CC6A-6A38-B89A4B988CB7}"/>
              </a:ext>
            </a:extLst>
          </p:cNvPr>
          <p:cNvSpPr txBox="1"/>
          <p:nvPr/>
        </p:nvSpPr>
        <p:spPr>
          <a:xfrm>
            <a:off x="38789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4D4524-0B09-6FEE-67CB-075BA67078D2}"/>
              </a:ext>
            </a:extLst>
          </p:cNvPr>
          <p:cNvSpPr txBox="1"/>
          <p:nvPr/>
        </p:nvSpPr>
        <p:spPr>
          <a:xfrm>
            <a:off x="5402989" y="28336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1" name="yt_shape_14011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角的度量及换算</a:t>
            </a:r>
          </a:p>
        </p:txBody>
      </p:sp>
      <p:sp>
        <p:nvSpPr>
          <p:cNvPr id="14012" name="yt_shape_14012"/>
          <p:cNvSpPr txBox="1"/>
          <p:nvPr/>
        </p:nvSpPr>
        <p:spPr>
          <a:xfrm>
            <a:off x="540000" y="1399565"/>
            <a:ext cx="106038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用量角器测得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下列操作正确的是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013" name="yt_image_1401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31232"/>
            <a:ext cx="4603244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15" name="yt_image_140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725670"/>
            <a:ext cx="4584110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985095">
            <a:extLst>
              <a:ext uri="{FF2B5EF4-FFF2-40B4-BE49-F238E27FC236}">
                <a16:creationId xmlns:a16="http://schemas.microsoft.com/office/drawing/2014/main" id="{B22AFD2E-C2DE-E9FB-CD4E-50F729F1A9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B50CD9-6AF7-E1AC-2E2E-4D1E2EEEE3E7}"/>
              </a:ext>
            </a:extLst>
          </p:cNvPr>
          <p:cNvSpPr txBox="1"/>
          <p:nvPr/>
        </p:nvSpPr>
        <p:spPr>
          <a:xfrm>
            <a:off x="10138501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7" name="yt_shape_14017"/>
          <p:cNvSpPr txBox="1"/>
          <p:nvPr/>
        </p:nvSpPr>
        <p:spPr>
          <a:xfrm>
            <a:off x="540000" y="900000"/>
            <a:ext cx="558005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完成下列角度的换算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EEFAE18-16EF-61A5-CF0F-B886EA82EEA5}"/>
              </a:ext>
            </a:extLst>
          </p:cNvPr>
          <p:cNvSpPr txBox="1"/>
          <p:nvPr/>
        </p:nvSpPr>
        <p:spPr>
          <a:xfrm>
            <a:off x="2735989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B2FDEC-5D18-AD93-C25C-4F8349CE5458}"/>
              </a:ext>
            </a:extLst>
          </p:cNvPr>
          <p:cNvSpPr txBox="1"/>
          <p:nvPr/>
        </p:nvSpPr>
        <p:spPr>
          <a:xfrm>
            <a:off x="3955189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E03F88-DE57-72C5-CB79-8FF2057FF879}"/>
              </a:ext>
            </a:extLst>
          </p:cNvPr>
          <p:cNvSpPr txBox="1"/>
          <p:nvPr/>
        </p:nvSpPr>
        <p:spPr>
          <a:xfrm>
            <a:off x="2420077" y="1804170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018D61-85E0-C0B1-7D0C-6F1937C78EBB}"/>
              </a:ext>
            </a:extLst>
          </p:cNvPr>
          <p:cNvSpPr txBox="1"/>
          <p:nvPr/>
        </p:nvSpPr>
        <p:spPr>
          <a:xfrm>
            <a:off x="2801077" y="2279658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157A76-596C-292D-74B4-C1172A62DE4D}"/>
              </a:ext>
            </a:extLst>
          </p:cNvPr>
          <p:cNvSpPr txBox="1"/>
          <p:nvPr/>
        </p:nvSpPr>
        <p:spPr>
          <a:xfrm>
            <a:off x="2888389" y="275514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D70D223-48EC-9D2B-4C5A-1F9FB5577520}"/>
              </a:ext>
            </a:extLst>
          </p:cNvPr>
          <p:cNvSpPr txBox="1"/>
          <p:nvPr/>
        </p:nvSpPr>
        <p:spPr>
          <a:xfrm>
            <a:off x="4107589" y="275514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CB5AF5B-DB81-8A1C-63CD-B4BB98A8324F}"/>
              </a:ext>
            </a:extLst>
          </p:cNvPr>
          <p:cNvSpPr txBox="1"/>
          <p:nvPr/>
        </p:nvSpPr>
        <p:spPr>
          <a:xfrm>
            <a:off x="5087077" y="275514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2" name="yt_shape_14022"/>
          <p:cNvSpPr txBox="1"/>
          <p:nvPr/>
        </p:nvSpPr>
        <p:spPr>
          <a:xfrm>
            <a:off x="540000" y="900000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方位角</a:t>
            </a:r>
          </a:p>
        </p:txBody>
      </p:sp>
      <p:sp>
        <p:nvSpPr>
          <p:cNvPr id="14023" name="yt_shape_14023"/>
          <p:cNvSpPr txBox="1"/>
          <p:nvPr/>
        </p:nvSpPr>
        <p:spPr>
          <a:xfrm>
            <a:off x="540000" y="1399565"/>
            <a:ext cx="48859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27" name="yt_table_1402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0838067"/>
              </p:ext>
            </p:extLst>
          </p:nvPr>
        </p:nvGraphicFramePr>
        <p:xfrm>
          <a:off x="540056" y="1878868"/>
          <a:ext cx="7875906" cy="950976"/>
        </p:xfrm>
        <a:graphic>
          <a:graphicData uri="http://schemas.openxmlformats.org/drawingml/2006/table">
            <a:tbl>
              <a:tblPr/>
              <a:tblGrid>
                <a:gridCol w="4404043">
                  <a:extLst>
                    <a:ext uri="{9D8B030D-6E8A-4147-A177-3AD203B41FA5}">
                      <a16:colId xmlns:a16="http://schemas.microsoft.com/office/drawing/2014/main" val="10936"/>
                    </a:ext>
                  </a:extLst>
                </a:gridCol>
                <a:gridCol w="3471863">
                  <a:extLst>
                    <a:ext uri="{9D8B030D-6E8A-4147-A177-3AD203B41FA5}">
                      <a16:colId xmlns:a16="http://schemas.microsoft.com/office/drawing/2014/main" val="109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南偏西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北偏西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南偏西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2"/>
                  </a:ext>
                </a:extLst>
              </a:tr>
            </a:tbl>
          </a:graphicData>
        </a:graphic>
      </p:graphicFrame>
      <p:grpSp>
        <p:nvGrpSpPr>
          <p:cNvPr id="14024" name="yt_shape_14024_skip" title="H_157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73590" y="1878868"/>
            <a:ext cx="2076350" cy="2003058"/>
            <a:chOff x="0" y="0"/>
            <a:chExt cx="2076350" cy="2003058"/>
          </a:xfrm>
        </p:grpSpPr>
        <p:pic>
          <p:nvPicPr>
            <p:cNvPr id="2" name="yt_image_1402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76350" cy="160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26" name="yt_shape_14026" descr="{&quot;rangeId&quot;:0,&quot;IgnoreLineSpacing&quot;:1}"/>
            <p:cNvSpPr txBox="1"/>
            <p:nvPr/>
          </p:nvSpPr>
          <p:spPr>
            <a:xfrm>
              <a:off x="504894" y="164305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pic>
        <p:nvPicPr>
          <p:cNvPr id="4" name="yt_shape_1722070985175">
            <a:extLst>
              <a:ext uri="{FF2B5EF4-FFF2-40B4-BE49-F238E27FC236}">
                <a16:creationId xmlns:a16="http://schemas.microsoft.com/office/drawing/2014/main" id="{1A7B8375-4FE4-1E8F-D9A0-95A55557C9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ED67C1B-CA8F-3ADE-35BC-D9BC5381D54B}"/>
              </a:ext>
            </a:extLst>
          </p:cNvPr>
          <p:cNvSpPr txBox="1"/>
          <p:nvPr/>
        </p:nvSpPr>
        <p:spPr>
          <a:xfrm>
            <a:off x="44758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" name="yt_shape_14029"/>
          <p:cNvSpPr txBox="1"/>
          <p:nvPr/>
        </p:nvSpPr>
        <p:spPr>
          <a:xfrm>
            <a:off x="540000" y="900000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033" name="yt_shape_14033"/>
          <p:cNvSpPr txBox="1"/>
          <p:nvPr/>
        </p:nvSpPr>
        <p:spPr>
          <a:xfrm>
            <a:off x="540000" y="405702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30" name="yt_shape_14030" title="H_194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59472" y="1531667"/>
            <a:ext cx="2473054" cy="2475117"/>
            <a:chOff x="0" y="0"/>
            <a:chExt cx="2473054" cy="2475117"/>
          </a:xfrm>
        </p:grpSpPr>
        <p:pic>
          <p:nvPicPr>
            <p:cNvPr id="2" name="yt_image_1403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73054" cy="20791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32" name="yt_shape_14032" descr="{&quot;rangeId&quot;:0,&quot;IgnoreLineSpacing&quot;:1}"/>
            <p:cNvSpPr txBox="1"/>
            <p:nvPr/>
          </p:nvSpPr>
          <p:spPr>
            <a:xfrm>
              <a:off x="703246" y="21151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14034" name="yt_shape_14034"/>
          <p:cNvSpPr txBox="1"/>
          <p:nvPr/>
        </p:nvSpPr>
        <p:spPr>
          <a:xfrm>
            <a:off x="540000" y="4430466"/>
            <a:ext cx="62004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表示的方向是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035" name="yt_shape_14035"/>
          <p:cNvSpPr txBox="1"/>
          <p:nvPr/>
        </p:nvSpPr>
        <p:spPr>
          <a:xfrm>
            <a:off x="540000" y="4909769"/>
            <a:ext cx="62004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表示的方向是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036" name="yt_shape_14036"/>
          <p:cNvSpPr txBox="1"/>
          <p:nvPr/>
        </p:nvSpPr>
        <p:spPr>
          <a:xfrm>
            <a:off x="540000" y="5389072"/>
            <a:ext cx="83724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表示的方向是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037" name="yt_shape_14037"/>
          <p:cNvSpPr txBox="1"/>
          <p:nvPr/>
        </p:nvSpPr>
        <p:spPr>
          <a:xfrm>
            <a:off x="540000" y="5868375"/>
            <a:ext cx="60817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表示的方向是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CDD4A5B-02A3-DA26-31B8-9846BD1D1FFA}"/>
              </a:ext>
            </a:extLst>
          </p:cNvPr>
          <p:cNvSpPr txBox="1"/>
          <p:nvPr/>
        </p:nvSpPr>
        <p:spPr>
          <a:xfrm>
            <a:off x="4456839" y="4383660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北偏东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1C0985-384E-B7EB-02B9-469795B7E591}"/>
              </a:ext>
            </a:extLst>
          </p:cNvPr>
          <p:cNvSpPr txBox="1"/>
          <p:nvPr/>
        </p:nvSpPr>
        <p:spPr>
          <a:xfrm>
            <a:off x="4456839" y="4862963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南偏东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075DD6-7E25-DA4A-2967-3DF5721593A4}"/>
              </a:ext>
            </a:extLst>
          </p:cNvPr>
          <p:cNvSpPr txBox="1"/>
          <p:nvPr/>
        </p:nvSpPr>
        <p:spPr>
          <a:xfrm>
            <a:off x="4474302" y="5342266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南偏西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或西南方向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E4F40B-3767-5BD8-93A7-423FD03A217A}"/>
              </a:ext>
            </a:extLst>
          </p:cNvPr>
          <p:cNvSpPr txBox="1"/>
          <p:nvPr/>
        </p:nvSpPr>
        <p:spPr>
          <a:xfrm>
            <a:off x="4491764" y="5821569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北偏西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9" name="yt_shape_14039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038" name="yt_image_14038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41" name="yt_shape_14041"/>
          <p:cNvSpPr txBox="1"/>
          <p:nvPr/>
        </p:nvSpPr>
        <p:spPr>
          <a:xfrm>
            <a:off x="540119" y="1591869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由两条射线组成的图形叫角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角的大小与边的长短无关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9_38421"/>
              </a:rPr>
              <a:t>只与两条边张开的角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度有关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角的两边是两条射线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把一个角放到一个放大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倍的放大镜下观看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7061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角的度数也扩大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043" name="yt_table_1404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870432"/>
              </p:ext>
            </p:extLst>
          </p:nvPr>
        </p:nvGraphicFramePr>
        <p:xfrm>
          <a:off x="540056" y="3510738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93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3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4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9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3"/>
                  </a:ext>
                </a:extLst>
              </a:tr>
            </a:tbl>
          </a:graphicData>
        </a:graphic>
      </p:graphicFrame>
      <p:sp>
        <p:nvSpPr>
          <p:cNvPr id="14045" name="yt_shape_14045"/>
          <p:cNvSpPr txBox="1"/>
          <p:nvPr/>
        </p:nvSpPr>
        <p:spPr>
          <a:xfrm>
            <a:off x="540000" y="4036909"/>
            <a:ext cx="99656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下列时刻中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时针与分针之间的夹角为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46" name="yt_table_1404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945725"/>
              </p:ext>
            </p:extLst>
          </p:nvPr>
        </p:nvGraphicFramePr>
        <p:xfrm>
          <a:off x="540056" y="4516212"/>
          <a:ext cx="69284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942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9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早晨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下午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中午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78E29EC-58EE-C7AF-EBC6-B590D87A3878}"/>
              </a:ext>
            </a:extLst>
          </p:cNvPr>
          <p:cNvSpPr txBox="1"/>
          <p:nvPr/>
        </p:nvSpPr>
        <p:spPr>
          <a:xfrm>
            <a:off x="4945908" y="1545063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E11FE5-4D23-B4E5-7996-6545452AD6C0}"/>
              </a:ext>
            </a:extLst>
          </p:cNvPr>
          <p:cNvSpPr txBox="1"/>
          <p:nvPr/>
        </p:nvSpPr>
        <p:spPr>
          <a:xfrm>
            <a:off x="9506486" y="399010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1328</Words>
  <Application>Microsoft Office PowerPoint</Application>
  <PresentationFormat>宽屏</PresentationFormat>
  <Paragraphs>143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2024-07-27T14:10:52Z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