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0" r:id="rId5"/>
    <p:sldId id="371" r:id="rId6"/>
    <p:sldId id="372" r:id="rId7"/>
    <p:sldId id="377" r:id="rId8"/>
    <p:sldId id="379" r:id="rId9"/>
    <p:sldId id="381" r:id="rId10"/>
    <p:sldId id="384" r:id="rId11"/>
    <p:sldId id="390" r:id="rId12"/>
    <p:sldId id="391" r:id="rId13"/>
    <p:sldId id="393" r:id="rId14"/>
    <p:sldId id="39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12" name="yt_image_1281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5" name="yt_shape_12815"/>
          <p:cNvSpPr txBox="1"/>
          <p:nvPr/>
        </p:nvSpPr>
        <p:spPr>
          <a:xfrm>
            <a:off x="540119" y="1597583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同类项的定义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所含字母相同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并且相同字母的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6476,isEnd"/>
              </a:rPr>
              <a:t>也相等的项叫做同类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所有的常数项都是同类项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同类项的对象是单项式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而不是多项式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但可以是多项式中的单项式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0CABE2-AE00-6888-DD4E-3055A9BCBE02}"/>
              </a:ext>
            </a:extLst>
          </p:cNvPr>
          <p:cNvSpPr txBox="1"/>
          <p:nvPr/>
        </p:nvSpPr>
        <p:spPr>
          <a:xfrm>
            <a:off x="7765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指数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8" name="yt_shape_12868"/>
              <p:cNvSpPr txBox="1"/>
              <p:nvPr/>
            </p:nvSpPr>
            <p:spPr>
              <a:xfrm>
                <a:off x="540000" y="900000"/>
                <a:ext cx="9212458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8" name="yt_shape_128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12458" cy="2546916"/>
              </a:xfrm>
              <a:prstGeom prst="rect">
                <a:avLst/>
              </a:prstGeom>
              <a:blipFill>
                <a:blip r:embed="rId2"/>
                <a:stretch>
                  <a:fillRect l="-2052" r="-1059" b="-6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99CF1C-815F-B29B-706D-A6554EE542B4}"/>
              </a:ext>
            </a:extLst>
          </p:cNvPr>
          <p:cNvSpPr txBox="1"/>
          <p:nvPr/>
        </p:nvSpPr>
        <p:spPr>
          <a:xfrm>
            <a:off x="3051902" y="152464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4CC77E-F6D2-1BAC-1022-E9F6C2A3B27B}"/>
              </a:ext>
            </a:extLst>
          </p:cNvPr>
          <p:cNvSpPr txBox="1"/>
          <p:nvPr/>
        </p:nvSpPr>
        <p:spPr>
          <a:xfrm>
            <a:off x="4671152" y="152464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8A38E3-7EA7-BC6F-5586-479280DD1174}"/>
              </a:ext>
            </a:extLst>
          </p:cNvPr>
          <p:cNvSpPr txBox="1"/>
          <p:nvPr/>
        </p:nvSpPr>
        <p:spPr>
          <a:xfrm>
            <a:off x="449989" y="2475619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A6DDEC-06B8-A540-7830-DF61092E4307}"/>
              </a:ext>
            </a:extLst>
          </p:cNvPr>
          <p:cNvSpPr txBox="1"/>
          <p:nvPr/>
        </p:nvSpPr>
        <p:spPr>
          <a:xfrm>
            <a:off x="449989" y="2951107"/>
            <a:ext cx="504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4" name="yt_shape_1287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73" name="yt_image_1287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6" name="yt_shape_12876"/>
          <p:cNvSpPr txBox="1"/>
          <p:nvPr/>
        </p:nvSpPr>
        <p:spPr>
          <a:xfrm>
            <a:off x="540119" y="1597583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下列关于同类项的说法正确吗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请举例说明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如果不正确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2edd"/>
              </a:rPr>
              <a:t>请举出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一个反例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所含字母相同的项是同类项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反例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不是同类项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所含字母相同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并且次数相同的项是同类项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不正确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反例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不是同类项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9DFCC1-F8D4-07B1-E6A8-C889857EB4D6}"/>
              </a:ext>
            </a:extLst>
          </p:cNvPr>
          <p:cNvSpPr txBox="1"/>
          <p:nvPr/>
        </p:nvSpPr>
        <p:spPr>
          <a:xfrm>
            <a:off x="450108" y="297724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3E5F74-1D88-15A8-2986-3B086284EB05}"/>
              </a:ext>
            </a:extLst>
          </p:cNvPr>
          <p:cNvSpPr txBox="1"/>
          <p:nvPr/>
        </p:nvSpPr>
        <p:spPr>
          <a:xfrm>
            <a:off x="450108" y="3452729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反例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C63E0E-F922-873F-2732-170AF43F65D3}"/>
              </a:ext>
            </a:extLst>
          </p:cNvPr>
          <p:cNvSpPr txBox="1"/>
          <p:nvPr/>
        </p:nvSpPr>
        <p:spPr>
          <a:xfrm>
            <a:off x="450108" y="440370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F4055A3-4AB6-3B33-8DF8-8F1740589ABB}"/>
              </a:ext>
            </a:extLst>
          </p:cNvPr>
          <p:cNvSpPr txBox="1"/>
          <p:nvPr/>
        </p:nvSpPr>
        <p:spPr>
          <a:xfrm>
            <a:off x="450108" y="4879193"/>
            <a:ext cx="4647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反例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81" name="yt_shape_12881"/>
              <p:cNvSpPr txBox="1"/>
              <p:nvPr/>
            </p:nvSpPr>
            <p:spPr>
              <a:xfrm>
                <a:off x="540119" y="900000"/>
                <a:ext cx="11492915" cy="32297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运算能力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e201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1" name="yt_shape_12881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29795"/>
              </a:xfrm>
              <a:prstGeom prst="rect">
                <a:avLst/>
              </a:prstGeom>
              <a:blipFill>
                <a:blip r:embed="rId2"/>
                <a:stretch>
                  <a:fillRect l="-1645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B9D08A-2FDF-D953-0DCD-8B15CFCFF7DB}"/>
                  </a:ext>
                </a:extLst>
              </p:cNvPr>
              <p:cNvSpPr txBox="1"/>
              <p:nvPr/>
            </p:nvSpPr>
            <p:spPr>
              <a:xfrm>
                <a:off x="450108" y="2002544"/>
                <a:ext cx="56585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cb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8CB9D08A-2FDF-D953-0DCD-8B15CFCFF7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2544"/>
                <a:ext cx="5658548" cy="767474"/>
              </a:xfrm>
              <a:prstGeom prst="rect">
                <a:avLst/>
              </a:prstGeom>
              <a:blipFill>
                <a:blip r:embed="rId3"/>
                <a:stretch>
                  <a:fillRect l="-1724" r="-172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42BF21E-7A36-292E-FF39-EF8CED302CC8}"/>
              </a:ext>
            </a:extLst>
          </p:cNvPr>
          <p:cNvSpPr txBox="1"/>
          <p:nvPr/>
        </p:nvSpPr>
        <p:spPr>
          <a:xfrm>
            <a:off x="450108" y="2676406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220D3A-2D23-2B94-260D-F7D6336DBC7D}"/>
              </a:ext>
            </a:extLst>
          </p:cNvPr>
          <p:cNvSpPr txBox="1"/>
          <p:nvPr/>
        </p:nvSpPr>
        <p:spPr>
          <a:xfrm>
            <a:off x="450108" y="3151894"/>
            <a:ext cx="425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C79068-5ACD-C9CE-75DF-A33CE5C66E9F}"/>
              </a:ext>
            </a:extLst>
          </p:cNvPr>
          <p:cNvSpPr txBox="1"/>
          <p:nvPr/>
        </p:nvSpPr>
        <p:spPr>
          <a:xfrm>
            <a:off x="450108" y="3627382"/>
            <a:ext cx="6690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6" name="yt_shape_12886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885" name="yt_image_128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8" name="yt_shape_12888"/>
          <p:cNvSpPr txBox="1"/>
          <p:nvPr/>
        </p:nvSpPr>
        <p:spPr>
          <a:xfrm>
            <a:off x="540000" y="1350999"/>
            <a:ext cx="1149291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同类项必须同时满足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所含字母相同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b8fb4"/>
              </a:rPr>
              <a:t>相同字母的指数也相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两者缺一不可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判断是不是同类项有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与系数无关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与字母的排列顺序无关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bd2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同类项可以有两项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也可以有三项、四项或更多项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但至少有两项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8" name="yt_shape_1281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17" name="yt_image_1281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20" name="yt_shape_12820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同类项的判断</a:t>
            </a:r>
          </a:p>
        </p:txBody>
      </p:sp>
      <p:sp>
        <p:nvSpPr>
          <p:cNvPr id="12821" name="yt_shape_12821"/>
          <p:cNvSpPr txBox="1"/>
          <p:nvPr/>
        </p:nvSpPr>
        <p:spPr>
          <a:xfrm>
            <a:off x="540000" y="2102862"/>
            <a:ext cx="65883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湘潭市中考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22" name="yt_table_1282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335486"/>
              </p:ext>
            </p:extLst>
          </p:nvPr>
        </p:nvGraphicFramePr>
        <p:xfrm>
          <a:off x="540056" y="2582165"/>
          <a:ext cx="9157653" cy="475488"/>
        </p:xfrm>
        <a:graphic>
          <a:graphicData uri="http://schemas.openxmlformats.org/drawingml/2006/table">
            <a:tbl>
              <a:tblPr/>
              <a:tblGrid>
                <a:gridCol w="246729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834005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2243455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1612900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</a:tbl>
          </a:graphicData>
        </a:graphic>
      </p:graphicFrame>
      <p:sp>
        <p:nvSpPr>
          <p:cNvPr id="12824" name="yt_shape_12824"/>
          <p:cNvSpPr txBox="1"/>
          <p:nvPr/>
        </p:nvSpPr>
        <p:spPr>
          <a:xfrm>
            <a:off x="540000" y="3108336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5" name="yt_table_12825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1721536"/>
                  </p:ext>
                </p:extLst>
              </p:nvPr>
            </p:nvGraphicFramePr>
            <p:xfrm>
              <a:off x="540056" y="3587639"/>
              <a:ext cx="8049261" cy="1059943"/>
            </p:xfrm>
            <a:graphic>
              <a:graphicData uri="http://schemas.openxmlformats.org/drawingml/2006/table">
                <a:tbl>
                  <a:tblPr/>
                  <a:tblGrid>
                    <a:gridCol w="5301298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747963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25" name="yt_table_12825" descr="{&quot;rangeId&quot;:4,&quot;type&quot;:&quot;Option&quot;}" title="H_83.46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71721536"/>
                  </p:ext>
                </p:extLst>
              </p:nvPr>
            </p:nvGraphicFramePr>
            <p:xfrm>
              <a:off x="540056" y="3587639"/>
              <a:ext cx="8049261" cy="1059943"/>
            </p:xfrm>
            <a:graphic>
              <a:graphicData uri="http://schemas.openxmlformats.org/drawingml/2006/table">
                <a:tbl>
                  <a:tblPr/>
                  <a:tblGrid>
                    <a:gridCol w="5301298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747963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9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517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26" name="yt_shape_12826"/>
              <p:cNvSpPr txBox="1"/>
              <p:nvPr/>
            </p:nvSpPr>
            <p:spPr>
              <a:xfrm>
                <a:off x="540119" y="4698136"/>
                <a:ext cx="11492915" cy="13227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是同类项的项是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baab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是同类项的项是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是同类项的项是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826" name="yt_shape_128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98136"/>
                <a:ext cx="11492915" cy="1322734"/>
              </a:xfrm>
              <a:prstGeom prst="rect">
                <a:avLst/>
              </a:prstGeom>
              <a:blipFill>
                <a:blip r:embed="rId4"/>
                <a:stretch>
                  <a:fillRect l="-1645" b="-6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8" name="yt_shape_12828"/>
          <p:cNvSpPr txBox="1"/>
          <p:nvPr/>
        </p:nvSpPr>
        <p:spPr>
          <a:xfrm>
            <a:off x="540000" y="6071658"/>
            <a:ext cx="109196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株洲市中考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62226">
            <a:extLst>
              <a:ext uri="{FF2B5EF4-FFF2-40B4-BE49-F238E27FC236}">
                <a16:creationId xmlns:a16="http://schemas.microsoft.com/office/drawing/2014/main" id="{E231393D-3686-8DA2-C761-C2E9466B9D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713904-B2FE-360C-A364-442C189E5A0F}"/>
              </a:ext>
            </a:extLst>
          </p:cNvPr>
          <p:cNvSpPr txBox="1"/>
          <p:nvPr/>
        </p:nvSpPr>
        <p:spPr>
          <a:xfrm>
            <a:off x="6161814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C7FE97-28C3-B2A1-8B55-8B39C414F899}"/>
              </a:ext>
            </a:extLst>
          </p:cNvPr>
          <p:cNvSpPr txBox="1"/>
          <p:nvPr/>
        </p:nvSpPr>
        <p:spPr>
          <a:xfrm>
            <a:off x="4793389" y="3061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102C20-1B0B-BBB0-14A1-8FB24E830D44}"/>
              </a:ext>
            </a:extLst>
          </p:cNvPr>
          <p:cNvSpPr txBox="1"/>
          <p:nvPr/>
        </p:nvSpPr>
        <p:spPr>
          <a:xfrm>
            <a:off x="9354396" y="4651330"/>
            <a:ext cx="1226249" cy="76855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8D917C-B9E4-FAB0-F2CA-AE1F13BDC1C2}"/>
                  </a:ext>
                </a:extLst>
              </p:cNvPr>
              <p:cNvSpPr txBox="1"/>
              <p:nvPr/>
            </p:nvSpPr>
            <p:spPr>
              <a:xfrm>
                <a:off x="3139589" y="5148660"/>
                <a:ext cx="8436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8D917C-B9E4-FAB0-F2CA-AE1F13BDC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9589" y="5148660"/>
                <a:ext cx="843661" cy="728612"/>
              </a:xfrm>
              <a:prstGeom prst="rect">
                <a:avLst/>
              </a:prstGeom>
              <a:blipFill>
                <a:blip r:embed="rId6"/>
                <a:stretch>
                  <a:fillRect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E51063F-3847-7E47-E02B-0F9C85CA6D15}"/>
              </a:ext>
            </a:extLst>
          </p:cNvPr>
          <p:cNvSpPr txBox="1"/>
          <p:nvPr/>
        </p:nvSpPr>
        <p:spPr>
          <a:xfrm>
            <a:off x="6982671" y="5326272"/>
            <a:ext cx="9420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02A2C1-7964-1773-84C7-046EE3A1CD27}"/>
              </a:ext>
            </a:extLst>
          </p:cNvPr>
          <p:cNvSpPr txBox="1"/>
          <p:nvPr/>
        </p:nvSpPr>
        <p:spPr>
          <a:xfrm>
            <a:off x="7952514" y="5997105"/>
            <a:ext cx="3339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9" name="yt_shape_12829"/>
          <p:cNvSpPr txBox="1"/>
          <p:nvPr/>
        </p:nvSpPr>
        <p:spPr>
          <a:xfrm>
            <a:off x="540000" y="90000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将如图所示的两个框中的同类项用线连起来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31" name="yt_shape_12831"/>
          <p:cNvSpPr txBox="1"/>
          <p:nvPr/>
        </p:nvSpPr>
        <p:spPr>
          <a:xfrm>
            <a:off x="6095968" y="4942875"/>
            <a:ext cx="64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12830" name="yt_image_12830" title="H_26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3778423" cy="336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44C1EC0-F20F-CEF1-AD67-018CB2D73A39}"/>
              </a:ext>
            </a:extLst>
          </p:cNvPr>
          <p:cNvCxnSpPr/>
          <p:nvPr/>
        </p:nvCxnSpPr>
        <p:spPr>
          <a:xfrm>
            <a:off x="1703512" y="1916832"/>
            <a:ext cx="1440160" cy="201622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0CC79F7-811A-B968-DF9D-A0FFD04ED2CA}"/>
              </a:ext>
            </a:extLst>
          </p:cNvPr>
          <p:cNvCxnSpPr>
            <a:cxnSpLocks/>
          </p:cNvCxnSpPr>
          <p:nvPr/>
        </p:nvCxnSpPr>
        <p:spPr>
          <a:xfrm flipV="1">
            <a:off x="1703512" y="2060848"/>
            <a:ext cx="1440160" cy="50405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A897298-5386-5CAB-004F-BAD48CB79A7C}"/>
              </a:ext>
            </a:extLst>
          </p:cNvPr>
          <p:cNvCxnSpPr>
            <a:cxnSpLocks/>
          </p:cNvCxnSpPr>
          <p:nvPr/>
        </p:nvCxnSpPr>
        <p:spPr>
          <a:xfrm>
            <a:off x="1703512" y="3229378"/>
            <a:ext cx="1440160" cy="135175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5DDF2E8-EE0C-20C7-4D5B-E8BA8F4C6694}"/>
              </a:ext>
            </a:extLst>
          </p:cNvPr>
          <p:cNvCxnSpPr>
            <a:cxnSpLocks/>
          </p:cNvCxnSpPr>
          <p:nvPr/>
        </p:nvCxnSpPr>
        <p:spPr>
          <a:xfrm flipV="1">
            <a:off x="1703512" y="3332452"/>
            <a:ext cx="1440160" cy="504056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522BF12-667B-81A3-1E1E-66E17B3FC9BB}"/>
              </a:ext>
            </a:extLst>
          </p:cNvPr>
          <p:cNvCxnSpPr>
            <a:cxnSpLocks/>
          </p:cNvCxnSpPr>
          <p:nvPr/>
        </p:nvCxnSpPr>
        <p:spPr>
          <a:xfrm flipV="1">
            <a:off x="1668788" y="2645113"/>
            <a:ext cx="1474884" cy="187220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2" name="yt_shape_12832"/>
              <p:cNvSpPr txBox="1"/>
              <p:nvPr/>
            </p:nvSpPr>
            <p:spPr>
              <a:xfrm>
                <a:off x="540119" y="900000"/>
                <a:ext cx="11492915" cy="24808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找出下列式子中的同类项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153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32" name="yt_shape_1283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80872"/>
              </a:xfrm>
              <a:prstGeom prst="rect">
                <a:avLst/>
              </a:prstGeom>
              <a:blipFill>
                <a:blip r:embed="rId2"/>
                <a:stretch>
                  <a:fillRect l="-1645" b="-31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0B1F47-B4C6-003F-0600-A421F699DE49}"/>
                  </a:ext>
                </a:extLst>
              </p:cNvPr>
              <p:cNvSpPr txBox="1"/>
              <p:nvPr/>
            </p:nvSpPr>
            <p:spPr>
              <a:xfrm>
                <a:off x="450108" y="2002544"/>
                <a:ext cx="49632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650B1F47-B4C6-003F-0600-A421F699DE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2544"/>
                <a:ext cx="4963223" cy="767474"/>
              </a:xfrm>
              <a:prstGeom prst="rect">
                <a:avLst/>
              </a:prstGeom>
              <a:blipFill>
                <a:blip r:embed="rId3"/>
                <a:stretch>
                  <a:fillRect l="-1966" r="-196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40BDDB-0F0F-8D51-EFC5-6C594B21A3BE}"/>
                  </a:ext>
                </a:extLst>
              </p:cNvPr>
              <p:cNvSpPr txBox="1"/>
              <p:nvPr/>
            </p:nvSpPr>
            <p:spPr>
              <a:xfrm>
                <a:off x="497733" y="2676406"/>
                <a:ext cx="34296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}">
                <a:extLst>
                  <a:ext uri="{FF2B5EF4-FFF2-40B4-BE49-F238E27FC236}">
                    <a16:creationId xmlns:a16="http://schemas.microsoft.com/office/drawing/2014/main" id="{7040BDDB-0F0F-8D51-EFC5-6C594B21A3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2676406"/>
                <a:ext cx="3429698" cy="727279"/>
              </a:xfrm>
              <a:prstGeom prst="rect">
                <a:avLst/>
              </a:prstGeom>
              <a:blipFill>
                <a:blip r:embed="rId4"/>
                <a:stretch>
                  <a:fillRect r="-284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6" name="yt_shape_12836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同类项定义的运用</a:t>
            </a:r>
          </a:p>
        </p:txBody>
      </p:sp>
      <p:sp>
        <p:nvSpPr>
          <p:cNvPr id="12837" name="yt_shape_12837"/>
          <p:cNvSpPr txBox="1"/>
          <p:nvPr/>
        </p:nvSpPr>
        <p:spPr>
          <a:xfrm>
            <a:off x="540000" y="1399565"/>
            <a:ext cx="89752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yz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38" name="yt_table_128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884852"/>
              </p:ext>
            </p:extLst>
          </p:nvPr>
        </p:nvGraphicFramePr>
        <p:xfrm>
          <a:off x="540056" y="1878868"/>
          <a:ext cx="8242618" cy="950976"/>
        </p:xfrm>
        <a:graphic>
          <a:graphicData uri="http://schemas.openxmlformats.org/drawingml/2006/table">
            <a:tbl>
              <a:tblPr/>
              <a:tblGrid>
                <a:gridCol w="4596130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3646488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</a:tbl>
          </a:graphicData>
        </a:graphic>
      </p:graphicFrame>
      <p:sp>
        <p:nvSpPr>
          <p:cNvPr id="12840" name="yt_shape_12840"/>
          <p:cNvSpPr txBox="1"/>
          <p:nvPr/>
        </p:nvSpPr>
        <p:spPr>
          <a:xfrm>
            <a:off x="540000" y="2880422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1" name="yt_table_1284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485968"/>
              </p:ext>
            </p:extLst>
          </p:nvPr>
        </p:nvGraphicFramePr>
        <p:xfrm>
          <a:off x="540056" y="3359725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196997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200416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p:sp>
        <p:nvSpPr>
          <p:cNvPr id="12843" name="yt_shape_12843"/>
          <p:cNvSpPr txBox="1"/>
          <p:nvPr/>
        </p:nvSpPr>
        <p:spPr>
          <a:xfrm>
            <a:off x="540000" y="3885896"/>
            <a:ext cx="65290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62300">
            <a:extLst>
              <a:ext uri="{FF2B5EF4-FFF2-40B4-BE49-F238E27FC236}">
                <a16:creationId xmlns:a16="http://schemas.microsoft.com/office/drawing/2014/main" id="{F321F04C-F34F-5FFA-44A8-C8D90CD3B6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F8F1AA-254F-0DFE-DE7F-04065DE46911}"/>
              </a:ext>
            </a:extLst>
          </p:cNvPr>
          <p:cNvSpPr txBox="1"/>
          <p:nvPr/>
        </p:nvSpPr>
        <p:spPr>
          <a:xfrm>
            <a:off x="85081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896FC5-16CA-AEDF-7BE1-3ABD2C25B0E2}"/>
              </a:ext>
            </a:extLst>
          </p:cNvPr>
          <p:cNvSpPr txBox="1"/>
          <p:nvPr/>
        </p:nvSpPr>
        <p:spPr>
          <a:xfrm>
            <a:off x="7458801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902FC1-F388-7491-32DC-06337B4B0828}"/>
              </a:ext>
            </a:extLst>
          </p:cNvPr>
          <p:cNvSpPr txBox="1"/>
          <p:nvPr/>
        </p:nvSpPr>
        <p:spPr>
          <a:xfrm>
            <a:off x="6306277" y="383909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5" name="yt_shape_12845"/>
          <p:cNvSpPr txBox="1"/>
          <p:nvPr/>
        </p:nvSpPr>
        <p:spPr>
          <a:xfrm>
            <a:off x="540000" y="2280007"/>
            <a:ext cx="648575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是绝对值最小的有理数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是同类项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E62EFE-9A6B-21DF-A774-4435550B38AC}"/>
              </a:ext>
            </a:extLst>
          </p:cNvPr>
          <p:cNvSpPr txBox="1"/>
          <p:nvPr/>
        </p:nvSpPr>
        <p:spPr>
          <a:xfrm>
            <a:off x="449989" y="2233201"/>
            <a:ext cx="6603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是绝对值最小的有理数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72CAB5-3A78-5B6A-15F6-3E402D7FB080}"/>
              </a:ext>
            </a:extLst>
          </p:cNvPr>
          <p:cNvSpPr txBox="1"/>
          <p:nvPr/>
        </p:nvSpPr>
        <p:spPr>
          <a:xfrm>
            <a:off x="449989" y="2708689"/>
            <a:ext cx="466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是同类项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CE56C4-47F2-3564-CB8C-3651CFFBABA9}"/>
              </a:ext>
            </a:extLst>
          </p:cNvPr>
          <p:cNvSpPr txBox="1"/>
          <p:nvPr/>
        </p:nvSpPr>
        <p:spPr>
          <a:xfrm>
            <a:off x="449989" y="3184177"/>
            <a:ext cx="262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F78BC1-1F0F-F524-EB2C-136917694C17}"/>
              </a:ext>
            </a:extLst>
          </p:cNvPr>
          <p:cNvSpPr txBox="1"/>
          <p:nvPr/>
        </p:nvSpPr>
        <p:spPr>
          <a:xfrm>
            <a:off x="449989" y="3659665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C487B4-5DF6-457D-8B95-E1739255B454}"/>
              </a:ext>
            </a:extLst>
          </p:cNvPr>
          <p:cNvSpPr txBox="1"/>
          <p:nvPr/>
        </p:nvSpPr>
        <p:spPr>
          <a:xfrm>
            <a:off x="1669189" y="41351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844" name="yt_shape_12844"/>
          <p:cNvSpPr txBox="1"/>
          <p:nvPr/>
        </p:nvSpPr>
        <p:spPr>
          <a:xfrm>
            <a:off x="449989" y="11804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是绝对值最小的有理数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9a5"/>
              </a:rPr>
              <a:t>2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6" name="yt_shape_12846"/>
          <p:cNvSpPr txBox="1"/>
          <p:nvPr/>
        </p:nvSpPr>
        <p:spPr>
          <a:xfrm>
            <a:off x="540000" y="900000"/>
            <a:ext cx="559768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对同类项的概念理解不清致错</a:t>
            </a:r>
          </a:p>
        </p:txBody>
      </p:sp>
      <p:sp>
        <p:nvSpPr>
          <p:cNvPr id="12847" name="yt_shape_12847"/>
          <p:cNvSpPr txBox="1"/>
          <p:nvPr/>
        </p:nvSpPr>
        <p:spPr>
          <a:xfrm>
            <a:off x="540000" y="1399565"/>
            <a:ext cx="44256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48" name="yt_table_12848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75622"/>
                  </p:ext>
                </p:extLst>
              </p:nvPr>
            </p:nvGraphicFramePr>
            <p:xfrm>
              <a:off x="540056" y="1878868"/>
              <a:ext cx="5260975" cy="1905827"/>
            </p:xfrm>
            <a:graphic>
              <a:graphicData uri="http://schemas.openxmlformats.org/drawingml/2006/table">
                <a:tbl>
                  <a:tblPr/>
                  <a:tblGrid>
                    <a:gridCol w="5260975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48" name="yt_table_12848" descr="{&quot;rangeId&quot;:13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675622"/>
                  </p:ext>
                </p:extLst>
              </p:nvPr>
            </p:nvGraphicFramePr>
            <p:xfrm>
              <a:off x="540056" y="1878868"/>
              <a:ext cx="5260975" cy="1905827"/>
            </p:xfrm>
            <a:graphic>
              <a:graphicData uri="http://schemas.openxmlformats.org/drawingml/2006/table">
                <a:tbl>
                  <a:tblPr/>
                  <a:tblGrid>
                    <a:gridCol w="5260975">
                      <a:extLst>
                        <a:ext uri="{9D8B030D-6E8A-4147-A177-3AD203B41FA5}">
                          <a16:colId xmlns:a16="http://schemas.microsoft.com/office/drawing/2014/main" val="10713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是同类项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862368">
            <a:extLst>
              <a:ext uri="{FF2B5EF4-FFF2-40B4-BE49-F238E27FC236}">
                <a16:creationId xmlns:a16="http://schemas.microsoft.com/office/drawing/2014/main" id="{010E2868-F055-2522-C626-D37D348D36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CAD745-EC61-9BE9-1650-6D4876C9E574}"/>
              </a:ext>
            </a:extLst>
          </p:cNvPr>
          <p:cNvSpPr txBox="1"/>
          <p:nvPr/>
        </p:nvSpPr>
        <p:spPr>
          <a:xfrm>
            <a:off x="4020086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0" name="yt_shape_1285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49" name="yt_image_12849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52" name="yt_shape_12852"/>
              <p:cNvSpPr txBox="1"/>
              <p:nvPr/>
            </p:nvSpPr>
            <p:spPr>
              <a:xfrm>
                <a:off x="540120" y="1591869"/>
                <a:ext cx="11492914" cy="10709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商丘实验中学单元卷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01b7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52" name="yt_shape_128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4" cy="1070999"/>
              </a:xfrm>
              <a:prstGeom prst="rect">
                <a:avLst/>
              </a:prstGeom>
              <a:blipFill>
                <a:blip r:embed="rId3"/>
                <a:stretch>
                  <a:fillRect l="-1645" r="-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54" name="yt_table_12854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7736305"/>
                  </p:ext>
                </p:extLst>
              </p:nvPr>
            </p:nvGraphicFramePr>
            <p:xfrm>
              <a:off x="540056" y="2276872"/>
              <a:ext cx="7438391" cy="63366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54" name="yt_table_12854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7736305"/>
                  </p:ext>
                </p:extLst>
              </p:nvPr>
            </p:nvGraphicFramePr>
            <p:xfrm>
              <a:off x="540056" y="2276872"/>
              <a:ext cx="7438391" cy="633667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714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701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88" r="-15852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55" name="yt_shape_12855"/>
          <p:cNvSpPr txBox="1"/>
          <p:nvPr/>
        </p:nvSpPr>
        <p:spPr>
          <a:xfrm>
            <a:off x="540119" y="2961187"/>
            <a:ext cx="1165188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5d0bd"/>
              </a:rPr>
              <a:t>则下列各组中的单项式是同类项的是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856" name="yt_table_12856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559380"/>
                  </p:ext>
                </p:extLst>
              </p:nvPr>
            </p:nvGraphicFramePr>
            <p:xfrm>
              <a:off x="540056" y="3573016"/>
              <a:ext cx="3587750" cy="1905827"/>
            </p:xfrm>
            <a:graphic>
              <a:graphicData uri="http://schemas.openxmlformats.org/drawingml/2006/table">
                <a:tbl>
                  <a:tblPr/>
                  <a:tblGrid>
                    <a:gridCol w="358775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9"/>
                      </a:ext>
                    </a:extLst>
                  </a:tr>
                  <a:tr h="33430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856" name="yt_table_12856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4559380"/>
                  </p:ext>
                </p:extLst>
              </p:nvPr>
            </p:nvGraphicFramePr>
            <p:xfrm>
              <a:off x="540056" y="3573016"/>
              <a:ext cx="3587750" cy="1905827"/>
            </p:xfrm>
            <a:graphic>
              <a:graphicData uri="http://schemas.openxmlformats.org/drawingml/2006/table">
                <a:tbl>
                  <a:tblPr/>
                  <a:tblGrid>
                    <a:gridCol w="3587750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b="-2317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1" u="none" baseline="30000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zh-CN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594F7A-475A-A6A1-6D8E-2954AE1C5215}"/>
              </a:ext>
            </a:extLst>
          </p:cNvPr>
          <p:cNvSpPr txBox="1"/>
          <p:nvPr/>
        </p:nvSpPr>
        <p:spPr>
          <a:xfrm>
            <a:off x="10920536" y="16189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D31F4C-048D-F2AF-1038-30B753B59A07}"/>
              </a:ext>
            </a:extLst>
          </p:cNvPr>
          <p:cNvSpPr txBox="1"/>
          <p:nvPr/>
        </p:nvSpPr>
        <p:spPr>
          <a:xfrm>
            <a:off x="11146001" y="2910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57" name="yt_shape_12857"/>
              <p:cNvSpPr txBox="1"/>
              <p:nvPr/>
            </p:nvSpPr>
            <p:spPr>
              <a:xfrm>
                <a:off x="540119" y="900000"/>
                <a:ext cx="11492915" cy="55058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按下列要求写出两个单项式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它们是同类项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系数一正一负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其中一个是分数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含有两个字母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sym typeface="_⨹_3_72b31,isEnd"/>
                  </a:rPr>
                  <a:t>单项式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重庆市沙坪坝区期末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7b8d,isEnd"/>
                  </a:rPr>
                  <a:t>则代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指出下列多项式中的同类项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共三组同类项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共两组同类项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57" name="yt_shape_128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505866"/>
              </a:xfrm>
              <a:prstGeom prst="rect">
                <a:avLst/>
              </a:prstGeom>
              <a:blipFill>
                <a:blip r:embed="rId2"/>
                <a:stretch>
                  <a:fillRect l="-1645" b="-2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A4F5AC-625A-97EF-227F-B98BB35EFB50}"/>
                  </a:ext>
                </a:extLst>
              </p:cNvPr>
              <p:cNvSpPr txBox="1"/>
              <p:nvPr/>
            </p:nvSpPr>
            <p:spPr>
              <a:xfrm>
                <a:off x="6816080" y="593373"/>
                <a:ext cx="4607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A4F5AC-625A-97EF-227F-B98BB35EFB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6080" y="593373"/>
                <a:ext cx="4607623" cy="765061"/>
              </a:xfrm>
              <a:prstGeom prst="rect">
                <a:avLst/>
              </a:prstGeom>
              <a:blipFill>
                <a:blip r:embed="rId3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461D071-C842-A0E1-DE6A-60C7C51BBC14}"/>
              </a:ext>
            </a:extLst>
          </p:cNvPr>
          <p:cNvSpPr txBox="1"/>
          <p:nvPr/>
        </p:nvSpPr>
        <p:spPr>
          <a:xfrm>
            <a:off x="4488708" y="302851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65B465-11B1-8DFD-D5E7-12A3C99C874D}"/>
              </a:ext>
            </a:extLst>
          </p:cNvPr>
          <p:cNvSpPr txBox="1"/>
          <p:nvPr/>
        </p:nvSpPr>
        <p:spPr>
          <a:xfrm>
            <a:off x="7706571" y="350400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50597-7E7F-5494-1B03-B8BA4A14DA13}"/>
              </a:ext>
            </a:extLst>
          </p:cNvPr>
          <p:cNvSpPr txBox="1"/>
          <p:nvPr/>
        </p:nvSpPr>
        <p:spPr>
          <a:xfrm>
            <a:off x="450108" y="4930466"/>
            <a:ext cx="7990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共三组同类项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4672FE-5276-4524-70B1-6C3DF5C0CE4C}"/>
              </a:ext>
            </a:extLst>
          </p:cNvPr>
          <p:cNvSpPr txBox="1"/>
          <p:nvPr/>
        </p:nvSpPr>
        <p:spPr>
          <a:xfrm>
            <a:off x="450108" y="5881442"/>
            <a:ext cx="6606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共两组同类项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1639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