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2" r:id="rId5"/>
    <p:sldId id="373" r:id="rId6"/>
    <p:sldId id="375" r:id="rId7"/>
    <p:sldId id="376" r:id="rId8"/>
    <p:sldId id="379" r:id="rId9"/>
    <p:sldId id="380" r:id="rId10"/>
    <p:sldId id="383" r:id="rId11"/>
    <p:sldId id="385" r:id="rId12"/>
    <p:sldId id="389" r:id="rId13"/>
    <p:sldId id="394" r:id="rId14"/>
    <p:sldId id="39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3" name="yt_shape_14953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52" name="yt_image_1495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55" name="yt_shape_14955"/>
          <p:cNvSpPr txBox="1"/>
          <p:nvPr/>
        </p:nvSpPr>
        <p:spPr>
          <a:xfrm>
            <a:off x="540119" y="159758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在同一平面内不相交的两条直线叫做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平行的符号是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5b2c,isEnd"/>
              </a:rPr>
              <a:t>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平行记作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”.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两条不重合的直线的位置关系只有两种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平行线的基本事实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过直线外一点有且只有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条直线与这条直线平行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如果两条直线都和第三条直线平行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那么这两条直线也互相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EDE7BF-862E-CE0E-C4D9-34B6E18956C7}"/>
              </a:ext>
            </a:extLst>
          </p:cNvPr>
          <p:cNvSpPr txBox="1"/>
          <p:nvPr/>
        </p:nvSpPr>
        <p:spPr>
          <a:xfrm>
            <a:off x="6012708" y="155077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DC3E4A-F2CD-778D-9178-9F449B9CBD86}"/>
              </a:ext>
            </a:extLst>
          </p:cNvPr>
          <p:cNvSpPr txBox="1"/>
          <p:nvPr/>
        </p:nvSpPr>
        <p:spPr>
          <a:xfrm>
            <a:off x="9975107" y="155077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A148C3-CFBE-ED9B-6240-7C34749A28B3}"/>
              </a:ext>
            </a:extLst>
          </p:cNvPr>
          <p:cNvSpPr txBox="1"/>
          <p:nvPr/>
        </p:nvSpPr>
        <p:spPr>
          <a:xfrm>
            <a:off x="4531571" y="2026265"/>
            <a:ext cx="172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3F76F7-C51B-149D-4101-B71A2B60B275}"/>
              </a:ext>
            </a:extLst>
          </p:cNvPr>
          <p:cNvSpPr txBox="1"/>
          <p:nvPr/>
        </p:nvSpPr>
        <p:spPr>
          <a:xfrm>
            <a:off x="8755907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8946C9-2906-99E0-1EB7-4556319EC4B5}"/>
              </a:ext>
            </a:extLst>
          </p:cNvPr>
          <p:cNvSpPr txBox="1"/>
          <p:nvPr/>
        </p:nvSpPr>
        <p:spPr>
          <a:xfrm>
            <a:off x="10279907" y="25017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14ACF1-073C-3956-7EE1-77127853E637}"/>
              </a:ext>
            </a:extLst>
          </p:cNvPr>
          <p:cNvSpPr txBox="1"/>
          <p:nvPr/>
        </p:nvSpPr>
        <p:spPr>
          <a:xfrm>
            <a:off x="6927107" y="29772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A1DC30-8411-2F10-8162-0BCD2D9AF5B6}"/>
              </a:ext>
            </a:extLst>
          </p:cNvPr>
          <p:cNvSpPr txBox="1"/>
          <p:nvPr/>
        </p:nvSpPr>
        <p:spPr>
          <a:xfrm>
            <a:off x="9060707" y="345272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4" name="yt_shape_1501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规律探究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0f00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按此规律下去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5015" name="yt_shape_15015"/>
          <p:cNvSpPr txBox="1"/>
          <p:nvPr/>
        </p:nvSpPr>
        <p:spPr>
          <a:xfrm>
            <a:off x="540119" y="1859435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将一张长方形的硬纸片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对折后打开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a9b0"/>
              </a:rPr>
              <a:t>把长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平摊在桌面上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无论怎样改变位置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da2a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5016" name="yt_image_150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2382" y="3282522"/>
            <a:ext cx="1987234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18" name="yt_shape_15018"/>
          <p:cNvSpPr txBox="1"/>
          <p:nvPr/>
        </p:nvSpPr>
        <p:spPr>
          <a:xfrm>
            <a:off x="540000" y="4671468"/>
            <a:ext cx="730488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平行于同一条直线的两条直线平行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8E4A8D-3F92-9909-C354-ADF76C811936}"/>
              </a:ext>
            </a:extLst>
          </p:cNvPr>
          <p:cNvSpPr txBox="1"/>
          <p:nvPr/>
        </p:nvSpPr>
        <p:spPr>
          <a:xfrm>
            <a:off x="10333882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DAC4AF-05E7-5943-A651-FB143AA02F6D}"/>
              </a:ext>
            </a:extLst>
          </p:cNvPr>
          <p:cNvSpPr txBox="1"/>
          <p:nvPr/>
        </p:nvSpPr>
        <p:spPr>
          <a:xfrm>
            <a:off x="449989" y="4624662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818378-3CE1-542F-9C01-85BCDF9FBA90}"/>
              </a:ext>
            </a:extLst>
          </p:cNvPr>
          <p:cNvSpPr txBox="1"/>
          <p:nvPr/>
        </p:nvSpPr>
        <p:spPr>
          <a:xfrm>
            <a:off x="497614" y="5100150"/>
            <a:ext cx="1675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895902-053F-290A-F52B-0E2C246E9914}"/>
              </a:ext>
            </a:extLst>
          </p:cNvPr>
          <p:cNvSpPr txBox="1"/>
          <p:nvPr/>
        </p:nvSpPr>
        <p:spPr>
          <a:xfrm>
            <a:off x="449989" y="5575638"/>
            <a:ext cx="7414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平行于同一条直线的两条直线平行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9" name="yt_shape_1501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重庆市沙坪坝区期末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在正方形网格的格点上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89c9"/>
              </a:rPr>
              <a:t>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个小方格的边长都为单位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按下述要求画图并回答问题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5022" name="yt_image_15022" title="H_155.2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84580" y="2491102"/>
            <a:ext cx="2767419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image_15036" title="H_143.37">
            <a:extLst>
              <a:ext uri="{FF2B5EF4-FFF2-40B4-BE49-F238E27FC236}">
                <a16:creationId xmlns:a16="http://schemas.microsoft.com/office/drawing/2014/main" id="{6AD6A3A4-9F80-5B73-65A9-1864D9128287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3952" y="4275847"/>
            <a:ext cx="2594500" cy="182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24" name="yt_shape_15024"/>
          <p:cNvSpPr txBox="1"/>
          <p:nvPr/>
        </p:nvSpPr>
        <p:spPr>
          <a:xfrm>
            <a:off x="540000" y="2420888"/>
            <a:ext cx="86594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5028" name="yt_shape_15028"/>
          <p:cNvSpPr txBox="1"/>
          <p:nvPr/>
        </p:nvSpPr>
        <p:spPr>
          <a:xfrm>
            <a:off x="540000" y="2996952"/>
            <a:ext cx="6514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5032" name="yt_shape_15032"/>
          <p:cNvSpPr txBox="1"/>
          <p:nvPr/>
        </p:nvSpPr>
        <p:spPr>
          <a:xfrm>
            <a:off x="540000" y="3573016"/>
            <a:ext cx="577081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C17D8F-CD86-503D-A2B6-2FEF2910BC03}"/>
              </a:ext>
            </a:extLst>
          </p:cNvPr>
          <p:cNvSpPr txBox="1"/>
          <p:nvPr/>
        </p:nvSpPr>
        <p:spPr>
          <a:xfrm>
            <a:off x="449989" y="4001698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9" name="yt_shape_15039"/>
          <p:cNvSpPr txBox="1"/>
          <p:nvPr/>
        </p:nvSpPr>
        <p:spPr>
          <a:xfrm>
            <a:off x="540000" y="900000"/>
            <a:ext cx="37029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W:0.00503937,H:33.4150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48.00504,H:33.41504"/>
              </a:rPr>
              <a:t>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5040"/>
              <p:cNvSpPr txBox="1"/>
              <p:nvPr/>
            </p:nvSpPr>
            <p:spPr>
              <a:xfrm>
                <a:off x="540000" y="1531667"/>
                <a:ext cx="6145913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ACE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6" name="yt_shape_15040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6145913" cy="1119024"/>
              </a:xfrm>
              <a:prstGeom prst="rect">
                <a:avLst/>
              </a:prstGeom>
              <a:blipFill>
                <a:blip r:embed="rId2"/>
                <a:stretch>
                  <a:fillRect l="-3075" t="-4348" r="-1984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042" name="yt_image_1504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4580" y="1531667"/>
            <a:ext cx="2767419" cy="197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190D98-1998-44DC-C717-7CF2C559226A}"/>
              </a:ext>
            </a:extLst>
          </p:cNvPr>
          <p:cNvSpPr txBox="1"/>
          <p:nvPr/>
        </p:nvSpPr>
        <p:spPr>
          <a:xfrm>
            <a:off x="449989" y="1484861"/>
            <a:ext cx="626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C4F7B7-B744-435B-7FFC-A79C381FD2F8}"/>
                  </a:ext>
                </a:extLst>
              </p:cNvPr>
              <p:cNvSpPr txBox="1"/>
              <p:nvPr/>
            </p:nvSpPr>
            <p:spPr>
              <a:xfrm>
                <a:off x="449989" y="1960349"/>
                <a:ext cx="52267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mbria Math" pitchFamily="24"/>
                    <a:ea typeface="Cambria Math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}">
                <a:extLst>
                  <a:ext uri="{FF2B5EF4-FFF2-40B4-BE49-F238E27FC236}">
                    <a16:creationId xmlns:a16="http://schemas.microsoft.com/office/drawing/2014/main" id="{E3C4F7B7-B744-435B-7FFC-A79C381FD2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60349"/>
                <a:ext cx="5226748" cy="726326"/>
              </a:xfrm>
              <a:prstGeom prst="rect">
                <a:avLst/>
              </a:prstGeom>
              <a:blipFill>
                <a:blip r:embed="rId4"/>
                <a:stretch>
                  <a:fillRect l="-1867" r="-186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5" name="yt_shape_15045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5044" name="yt_image_15044" title="H_50.94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47" name="yt_shape_15047"/>
          <p:cNvSpPr txBox="1"/>
          <p:nvPr/>
        </p:nvSpPr>
        <p:spPr>
          <a:xfrm>
            <a:off x="540120" y="159758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一组互相平行的直线共有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3b8e"/>
              </a:rPr>
              <a:t>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它们和两条平行线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构成若干个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#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2035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设构成的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#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字形的个数为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请找出规律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并填写下表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5048" name="yt_image_15048" title="H_89.37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4150" y="3189513"/>
            <a:ext cx="4703698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050" name="yt_table_15050" title="H_109.3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5662748"/>
                  </p:ext>
                </p:extLst>
              </p:nvPr>
            </p:nvGraphicFramePr>
            <p:xfrm>
              <a:off x="540000" y="4527413"/>
              <a:ext cx="11111996" cy="1388111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48100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8100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8031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8031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8031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48031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228734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</a:rPr>
                            <a:t>​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  <m:r>
                                    <a:rPr lang="zh-CN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（</m:t>
                                  </m:r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a:rPr lang="zh-CN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）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5050" name="yt_table_15050" descr="{&quot;rangeId&quot;:22,&quot;mathAnswerShape&quot;:1}" title="H_109.3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5662748"/>
                  </p:ext>
                </p:extLst>
              </p:nvPr>
            </p:nvGraphicFramePr>
            <p:xfrm>
              <a:off x="540000" y="4527413"/>
              <a:ext cx="11111996" cy="1388111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48100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48100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48031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80314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480314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480314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2228734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68617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398634" t="-60839" r="-273" b="-69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5A1D9B7-5D64-0A29-06ED-F29F693FE437}"/>
              </a:ext>
            </a:extLst>
          </p:cNvPr>
          <p:cNvSpPr txBox="1"/>
          <p:nvPr/>
        </p:nvSpPr>
        <p:spPr>
          <a:xfrm>
            <a:off x="2608838" y="5320090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7105FA-BFDA-26A3-05A0-E4C16672DA80}"/>
              </a:ext>
            </a:extLst>
          </p:cNvPr>
          <p:cNvSpPr txBox="1"/>
          <p:nvPr/>
        </p:nvSpPr>
        <p:spPr>
          <a:xfrm>
            <a:off x="4061266" y="5310565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81F230-2C96-85BF-0B1B-3B143C44D421}"/>
              </a:ext>
            </a:extLst>
          </p:cNvPr>
          <p:cNvSpPr txBox="1"/>
          <p:nvPr/>
        </p:nvSpPr>
        <p:spPr>
          <a:xfrm>
            <a:off x="5541580" y="5310565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442591-F7AE-99DC-FDE8-504B4180B213}"/>
              </a:ext>
            </a:extLst>
          </p:cNvPr>
          <p:cNvSpPr txBox="1"/>
          <p:nvPr/>
        </p:nvSpPr>
        <p:spPr>
          <a:xfrm>
            <a:off x="6983794" y="5320090"/>
            <a:ext cx="4848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0D854A-A5F5-7723-EC53-B8149C79D4AF}"/>
                  </a:ext>
                </a:extLst>
              </p:cNvPr>
              <p:cNvSpPr txBox="1"/>
              <p:nvPr/>
            </p:nvSpPr>
            <p:spPr>
              <a:xfrm>
                <a:off x="9849172" y="5177215"/>
                <a:ext cx="1468184" cy="8707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6" name="文本框 5" descr="{'rangeId': 22, 'mathAnswerShape': 1}">
                <a:extLst>
                  <a:ext uri="{FF2B5EF4-FFF2-40B4-BE49-F238E27FC236}">
                    <a16:creationId xmlns:a16="http://schemas.microsoft.com/office/drawing/2014/main" id="{280D854A-A5F5-7723-EC53-B8149C79D4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49172" y="5177215"/>
                <a:ext cx="1468184" cy="870789"/>
              </a:xfrm>
              <a:prstGeom prst="rect">
                <a:avLst/>
              </a:prstGeom>
              <a:blipFill>
                <a:blip r:embed="rId5"/>
                <a:stretch>
                  <a:fillRect l="-4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0" name="yt_shape_14960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59" name="yt_image_14959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62" name="yt_shape_14962"/>
          <p:cNvSpPr txBox="1"/>
          <p:nvPr/>
        </p:nvSpPr>
        <p:spPr>
          <a:xfrm>
            <a:off x="540000" y="1603297"/>
            <a:ext cx="436658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平行线的定义及表示</a:t>
            </a:r>
          </a:p>
        </p:txBody>
      </p:sp>
      <p:sp>
        <p:nvSpPr>
          <p:cNvPr id="14963" name="yt_shape_14963"/>
          <p:cNvSpPr txBox="1"/>
          <p:nvPr/>
        </p:nvSpPr>
        <p:spPr>
          <a:xfrm>
            <a:off x="540119" y="21028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下面的实际例子中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有一个不能看成互相平行关系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efbb"/>
              </a:rPr>
              <a:t>它是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64" name="yt_table_1496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47165"/>
              </p:ext>
            </p:extLst>
          </p:nvPr>
        </p:nvGraphicFramePr>
        <p:xfrm>
          <a:off x="540056" y="3062297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1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游泳池里划分赛道的线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公路上的斑马线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商品包装上的条形码线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斑马身上的黑色纹线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2"/>
                  </a:ext>
                </a:extLst>
              </a:tr>
            </a:tbl>
          </a:graphicData>
        </a:graphic>
      </p:graphicFrame>
      <p:sp>
        <p:nvSpPr>
          <p:cNvPr id="14966" name="yt_shape_14966"/>
          <p:cNvSpPr txBox="1"/>
          <p:nvPr/>
        </p:nvSpPr>
        <p:spPr>
          <a:xfrm>
            <a:off x="540000" y="5014617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下列表示两条直线平行的方法正确的是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67" name="yt_table_149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660076"/>
              </p:ext>
            </p:extLst>
          </p:nvPr>
        </p:nvGraphicFramePr>
        <p:xfrm>
          <a:off x="540056" y="5493920"/>
          <a:ext cx="4775518" cy="950976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1081"/>
                    </a:ext>
                  </a:extLst>
                </a:gridCol>
                <a:gridCol w="2065338">
                  <a:extLst>
                    <a:ext uri="{9D8B030D-6E8A-4147-A177-3AD203B41FA5}">
                      <a16:colId xmlns:a16="http://schemas.microsoft.com/office/drawing/2014/main" val="110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4"/>
                  </a:ext>
                </a:extLst>
              </a:tr>
            </a:tbl>
          </a:graphicData>
        </a:graphic>
      </p:graphicFrame>
      <p:pic>
        <p:nvPicPr>
          <p:cNvPr id="3" name="yt_shape_1722071073968">
            <a:extLst>
              <a:ext uri="{FF2B5EF4-FFF2-40B4-BE49-F238E27FC236}">
                <a16:creationId xmlns:a16="http://schemas.microsoft.com/office/drawing/2014/main" id="{DB32A011-29DD-4090-1C05-002332A92F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310032-0017-3686-BA40-31C6FF2D407F}"/>
              </a:ext>
            </a:extLst>
          </p:cNvPr>
          <p:cNvSpPr txBox="1"/>
          <p:nvPr/>
        </p:nvSpPr>
        <p:spPr>
          <a:xfrm>
            <a:off x="1059708" y="25315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2AD6A1-64F2-C611-FA49-682F737B42C4}"/>
              </a:ext>
            </a:extLst>
          </p:cNvPr>
          <p:cNvSpPr txBox="1"/>
          <p:nvPr/>
        </p:nvSpPr>
        <p:spPr>
          <a:xfrm>
            <a:off x="6622189" y="496781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9" name="yt_shape_14969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没有公共点的两条直线平行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f2508,isEnd"/>
              </a:rPr>
              <a:t>两条不相交的线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段平行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若两条直线没有交点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则这两条直线平行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23df0,isEnd"/>
              </a:rPr>
              <a:t>没有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与射线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DACBC1-F47F-11EC-381A-3D13173EF93B}"/>
              </a:ext>
            </a:extLst>
          </p:cNvPr>
          <p:cNvSpPr txBox="1"/>
          <p:nvPr/>
        </p:nvSpPr>
        <p:spPr>
          <a:xfrm>
            <a:off x="3574308" y="8531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1" name="yt_shape_14971"/>
          <p:cNvSpPr txBox="1"/>
          <p:nvPr/>
        </p:nvSpPr>
        <p:spPr>
          <a:xfrm>
            <a:off x="540000" y="900000"/>
            <a:ext cx="344325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平行线的画法</a:t>
            </a:r>
          </a:p>
        </p:txBody>
      </p:sp>
      <p:sp>
        <p:nvSpPr>
          <p:cNvPr id="14972" name="yt_shape_14972"/>
          <p:cNvSpPr txBox="1"/>
          <p:nvPr/>
        </p:nvSpPr>
        <p:spPr>
          <a:xfrm>
            <a:off x="540119" y="13995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许昌市期末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点画直线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ae2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借助三角尺有如下操作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固定直尺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方向移动三角尺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f447"/>
              </a:rPr>
              <a:t>使斜边经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用三角尺的斜边靠上直线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沿三角尺斜边画直线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e972"/>
              </a:rPr>
              <a:t>用三角尺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的一条直角边紧靠直尺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其正确操作顺序是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74" name="yt_table_1497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639912"/>
              </p:ext>
            </p:extLst>
          </p:nvPr>
        </p:nvGraphicFramePr>
        <p:xfrm>
          <a:off x="540056" y="3319263"/>
          <a:ext cx="5589906" cy="950976"/>
        </p:xfrm>
        <a:graphic>
          <a:graphicData uri="http://schemas.openxmlformats.org/drawingml/2006/table">
            <a:tbl>
              <a:tblPr/>
              <a:tblGrid>
                <a:gridCol w="3261043">
                  <a:extLst>
                    <a:ext uri="{9D8B030D-6E8A-4147-A177-3AD203B41FA5}">
                      <a16:colId xmlns:a16="http://schemas.microsoft.com/office/drawing/2014/main" val="11083"/>
                    </a:ext>
                  </a:extLst>
                </a:gridCol>
                <a:gridCol w="2328863">
                  <a:extLst>
                    <a:ext uri="{9D8B030D-6E8A-4147-A177-3AD203B41FA5}">
                      <a16:colId xmlns:a16="http://schemas.microsoft.com/office/drawing/2014/main" val="110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②④③①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④③②①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6"/>
                  </a:ext>
                </a:extLst>
              </a:tr>
            </a:tbl>
          </a:graphicData>
        </a:graphic>
      </p:graphicFrame>
      <p:pic>
        <p:nvPicPr>
          <p:cNvPr id="14973" name="yt_image_14973_skip" title="H_120.0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9964" y="3319263"/>
            <a:ext cx="3970393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074033">
            <a:extLst>
              <a:ext uri="{FF2B5EF4-FFF2-40B4-BE49-F238E27FC236}">
                <a16:creationId xmlns:a16="http://schemas.microsoft.com/office/drawing/2014/main" id="{61587D4D-1855-B924-C9F6-2F9513BB0E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96AC4D-0335-0EF2-89FA-B1C80B82D6AA}"/>
              </a:ext>
            </a:extLst>
          </p:cNvPr>
          <p:cNvSpPr txBox="1"/>
          <p:nvPr/>
        </p:nvSpPr>
        <p:spPr>
          <a:xfrm>
            <a:off x="7241432" y="27792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6" name="yt_shape_14976"/>
          <p:cNvSpPr txBox="1"/>
          <p:nvPr/>
        </p:nvSpPr>
        <p:spPr>
          <a:xfrm>
            <a:off x="540000" y="900000"/>
            <a:ext cx="49789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4977" name="yt_shape_14977"/>
          <p:cNvSpPr txBox="1"/>
          <p:nvPr/>
        </p:nvSpPr>
        <p:spPr>
          <a:xfrm>
            <a:off x="540000" y="1379303"/>
            <a:ext cx="3334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4979" name="yt_image_149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2361" y="2228845"/>
            <a:ext cx="1508760" cy="1134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81" name="yt_shape_14981"/>
          <p:cNvSpPr txBox="1"/>
          <p:nvPr/>
        </p:nvSpPr>
        <p:spPr>
          <a:xfrm>
            <a:off x="540000" y="3196475"/>
            <a:ext cx="32573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3" name="yt_shape_14982"/>
          <p:cNvSpPr txBox="1"/>
          <p:nvPr/>
        </p:nvSpPr>
        <p:spPr>
          <a:xfrm>
            <a:off x="540000" y="3828142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986" name="yt_shape_14986"/>
          <p:cNvSpPr txBox="1"/>
          <p:nvPr/>
        </p:nvSpPr>
        <p:spPr>
          <a:xfrm>
            <a:off x="540000" y="5166011"/>
            <a:ext cx="2050241" cy="123367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50" b="0" i="0" u="none" spc="-68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  <a:r>
              <a:rPr lang="en-US" altLang="zh-CN" sz="6850" b="0" i="0" u="none" spc="14275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</a:rPr>
              <a:t> </a:t>
            </a:r>
          </a:p>
        </p:txBody>
      </p:sp>
      <p:pic>
        <p:nvPicPr>
          <p:cNvPr id="14985" name="yt_image_149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8008" y="1997928"/>
            <a:ext cx="2028380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0CD2590-1531-B058-FBFE-5EDC4A48418E}"/>
              </a:ext>
            </a:extLst>
          </p:cNvPr>
          <p:cNvSpPr txBox="1"/>
          <p:nvPr/>
        </p:nvSpPr>
        <p:spPr>
          <a:xfrm>
            <a:off x="449989" y="3781336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88DBA7-3E16-6271-E1E5-6B758A3B29FB}"/>
              </a:ext>
            </a:extLst>
          </p:cNvPr>
          <p:cNvSpPr txBox="1"/>
          <p:nvPr/>
        </p:nvSpPr>
        <p:spPr>
          <a:xfrm>
            <a:off x="449989" y="1777951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8" name="yt_shape_14988"/>
          <p:cNvSpPr txBox="1"/>
          <p:nvPr/>
        </p:nvSpPr>
        <p:spPr>
          <a:xfrm>
            <a:off x="540000" y="900000"/>
            <a:ext cx="5289910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平行线的基本事实及其推论</a:t>
            </a:r>
          </a:p>
        </p:txBody>
      </p:sp>
      <p:sp>
        <p:nvSpPr>
          <p:cNvPr id="14989" name="yt_shape_14989"/>
          <p:cNvSpPr txBox="1"/>
          <p:nvPr/>
        </p:nvSpPr>
        <p:spPr>
          <a:xfrm>
            <a:off x="540000" y="1399565"/>
            <a:ext cx="81272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外有一个已知点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90" name="yt_table_1499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757410"/>
              </p:ext>
            </p:extLst>
          </p:nvPr>
        </p:nvGraphicFramePr>
        <p:xfrm>
          <a:off x="540056" y="1878868"/>
          <a:ext cx="4870450" cy="1901952"/>
        </p:xfrm>
        <a:graphic>
          <a:graphicData uri="http://schemas.openxmlformats.org/drawingml/2006/table">
            <a:tbl>
              <a:tblPr/>
              <a:tblGrid>
                <a:gridCol w="4870450">
                  <a:extLst>
                    <a:ext uri="{9D8B030D-6E8A-4147-A177-3AD203B41FA5}">
                      <a16:colId xmlns:a16="http://schemas.microsoft.com/office/drawing/2014/main" val="110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只能画出直线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的一条平行线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能画出直线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的无数条平行线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不能画出直线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的平行线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能画出直线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的无数条垂线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0"/>
                  </a:ext>
                </a:extLst>
              </a:tr>
            </a:tbl>
          </a:graphicData>
        </a:graphic>
      </p:graphicFrame>
      <p:sp>
        <p:nvSpPr>
          <p:cNvPr id="14992" name="yt_shape_14992"/>
          <p:cNvSpPr txBox="1"/>
          <p:nvPr/>
        </p:nvSpPr>
        <p:spPr>
          <a:xfrm>
            <a:off x="540000" y="3831188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下列推理正确的是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993" name="yt_table_1499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090834"/>
              </p:ext>
            </p:extLst>
          </p:nvPr>
        </p:nvGraphicFramePr>
        <p:xfrm>
          <a:off x="540056" y="4310491"/>
          <a:ext cx="5216525" cy="1901952"/>
        </p:xfrm>
        <a:graphic>
          <a:graphicData uri="http://schemas.openxmlformats.org/drawingml/2006/table">
            <a:tbl>
              <a:tblPr/>
              <a:tblGrid>
                <a:gridCol w="5216525">
                  <a:extLst>
                    <a:ext uri="{9D8B030D-6E8A-4147-A177-3AD203B41FA5}">
                      <a16:colId xmlns:a16="http://schemas.microsoft.com/office/drawing/2014/main" val="110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因为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zh-CN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4"/>
                  </a:ext>
                </a:extLst>
              </a:tr>
            </a:tbl>
          </a:graphicData>
        </a:graphic>
      </p:graphicFrame>
      <p:pic>
        <p:nvPicPr>
          <p:cNvPr id="3" name="yt_shape_1722071074108">
            <a:extLst>
              <a:ext uri="{FF2B5EF4-FFF2-40B4-BE49-F238E27FC236}">
                <a16:creationId xmlns:a16="http://schemas.microsoft.com/office/drawing/2014/main" id="{348E53BB-5719-BA91-6187-EE6180C86B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B9DC1DC-2DE4-96F7-2868-C19BF13BB25A}"/>
              </a:ext>
            </a:extLst>
          </p:cNvPr>
          <p:cNvSpPr txBox="1"/>
          <p:nvPr/>
        </p:nvSpPr>
        <p:spPr>
          <a:xfrm>
            <a:off x="7668351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B18FBC-727D-91DF-34D1-C3BF3F159036}"/>
              </a:ext>
            </a:extLst>
          </p:cNvPr>
          <p:cNvSpPr txBox="1"/>
          <p:nvPr/>
        </p:nvSpPr>
        <p:spPr>
          <a:xfrm>
            <a:off x="3878989" y="37843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5" name="yt_shape_1499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4961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996" name="yt_image_14996" title="H_63.4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3827" y="2011799"/>
            <a:ext cx="1964345" cy="80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3E7199-3DBB-71F9-739A-AA307825EC9D}"/>
              </a:ext>
            </a:extLst>
          </p:cNvPr>
          <p:cNvSpPr txBox="1"/>
          <p:nvPr/>
        </p:nvSpPr>
        <p:spPr>
          <a:xfrm>
            <a:off x="9856046" y="853194"/>
            <a:ext cx="99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489ca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AD35BC-C9AA-F693-C82B-2F2298705593}"/>
              </a:ext>
            </a:extLst>
          </p:cNvPr>
          <p:cNvSpPr txBox="1"/>
          <p:nvPr/>
        </p:nvSpPr>
        <p:spPr>
          <a:xfrm>
            <a:off x="450108" y="1328682"/>
            <a:ext cx="956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19F713-DDB7-BCBC-918A-3131FE66D08F}"/>
              </a:ext>
            </a:extLst>
          </p:cNvPr>
          <p:cNvSpPr txBox="1"/>
          <p:nvPr/>
        </p:nvSpPr>
        <p:spPr>
          <a:xfrm>
            <a:off x="2750396" y="1328682"/>
            <a:ext cx="566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平行于同一条直线的两条直线互相平行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9" name="yt_shape_1499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98" name="yt_image_14998" title="H_50.4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01" name="yt_shape_15001"/>
          <p:cNvSpPr txBox="1"/>
          <p:nvPr/>
        </p:nvSpPr>
        <p:spPr>
          <a:xfrm>
            <a:off x="540000" y="1591869"/>
            <a:ext cx="107465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在同一平面内有三条直线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如果其中有且仅有两条平行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那么它们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02" name="yt_table_150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993558"/>
              </p:ext>
            </p:extLst>
          </p:nvPr>
        </p:nvGraphicFramePr>
        <p:xfrm>
          <a:off x="540056" y="2071172"/>
          <a:ext cx="6316980" cy="950976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1087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1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只有一个交点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有两个交点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有三个交点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6"/>
                  </a:ext>
                </a:extLst>
              </a:tr>
            </a:tbl>
          </a:graphicData>
        </a:graphic>
      </p:graphicFrame>
      <p:sp>
        <p:nvSpPr>
          <p:cNvPr id="15004" name="yt_shape_15004"/>
          <p:cNvSpPr txBox="1"/>
          <p:nvPr/>
        </p:nvSpPr>
        <p:spPr>
          <a:xfrm>
            <a:off x="540120" y="307272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耒阳市振兴学校单元卷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将一张长方形纸对折三次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1435"/>
              </a:rPr>
              <a:t>则产生的折痕与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折痕间的位置关系是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5006" name="yt_table_1500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160393"/>
              </p:ext>
            </p:extLst>
          </p:nvPr>
        </p:nvGraphicFramePr>
        <p:xfrm>
          <a:off x="540056" y="4032161"/>
          <a:ext cx="5724843" cy="950976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1089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1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平行或垂直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8"/>
                  </a:ext>
                </a:extLst>
              </a:tr>
            </a:tbl>
          </a:graphicData>
        </a:graphic>
      </p:graphicFrame>
      <p:pic>
        <p:nvPicPr>
          <p:cNvPr id="15005" name="yt_image_15005_skip" title="H_59.1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6609" y="4032161"/>
            <a:ext cx="4513869" cy="750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21C66B-E720-2F71-5849-20586B7AE9FB}"/>
              </a:ext>
            </a:extLst>
          </p:cNvPr>
          <p:cNvSpPr txBox="1"/>
          <p:nvPr/>
        </p:nvSpPr>
        <p:spPr>
          <a:xfrm>
            <a:off x="102797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F20476-DF05-022B-2214-6C272AE38BB3}"/>
              </a:ext>
            </a:extLst>
          </p:cNvPr>
          <p:cNvSpPr txBox="1"/>
          <p:nvPr/>
        </p:nvSpPr>
        <p:spPr>
          <a:xfrm>
            <a:off x="3802909" y="35014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8" name="yt_shape_15008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在长方体的各条棱中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平行的有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6c81,isEnd"/>
              </a:rPr>
              <a:t>相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交的有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既不平行也不相交有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009" name="yt_image_150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0575" y="2491930"/>
            <a:ext cx="1630848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11" name="yt_shape_15011"/>
          <p:cNvSpPr txBox="1"/>
          <p:nvPr/>
        </p:nvSpPr>
        <p:spPr>
          <a:xfrm>
            <a:off x="540119" y="3661468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当风车的一片叶子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旋转到与地面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叶子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a4c8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所在的直线与地面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5012" name="yt_image_150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0128" y="5236919"/>
            <a:ext cx="1731742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4A2447-1EB5-EBF9-13CE-54C9840440E4}"/>
              </a:ext>
            </a:extLst>
          </p:cNvPr>
          <p:cNvSpPr txBox="1"/>
          <p:nvPr/>
        </p:nvSpPr>
        <p:spPr>
          <a:xfrm>
            <a:off x="7277754" y="803982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AFAC1A-3FF3-B2B5-6F53-93057D8F1F88}"/>
              </a:ext>
            </a:extLst>
          </p:cNvPr>
          <p:cNvSpPr txBox="1"/>
          <p:nvPr/>
        </p:nvSpPr>
        <p:spPr>
          <a:xfrm>
            <a:off x="1716933" y="1279470"/>
            <a:ext cx="3569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12469E-774A-5228-A91A-6B418EB0B56C}"/>
              </a:ext>
            </a:extLst>
          </p:cNvPr>
          <p:cNvSpPr txBox="1"/>
          <p:nvPr/>
        </p:nvSpPr>
        <p:spPr>
          <a:xfrm>
            <a:off x="9360292" y="1261830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2c1c2"/>
              </a:rPr>
              <a:t> </a:t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C88B9A7-53AA-B298-FB56-384CC16A685D}"/>
              </a:ext>
            </a:extLst>
          </p:cNvPr>
          <p:cNvSpPr txBox="1"/>
          <p:nvPr/>
        </p:nvSpPr>
        <p:spPr>
          <a:xfrm>
            <a:off x="677565" y="1718193"/>
            <a:ext cx="2078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64A324-A120-A2FA-0FF7-38D0DB6C608B}"/>
              </a:ext>
            </a:extLst>
          </p:cNvPr>
          <p:cNvSpPr txBox="1"/>
          <p:nvPr/>
        </p:nvSpPr>
        <p:spPr>
          <a:xfrm>
            <a:off x="4217246" y="4090150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47056C-C837-E09D-B37F-347C06687DDA}"/>
              </a:ext>
            </a:extLst>
          </p:cNvPr>
          <p:cNvSpPr txBox="1"/>
          <p:nvPr/>
        </p:nvSpPr>
        <p:spPr>
          <a:xfrm>
            <a:off x="6655646" y="4090150"/>
            <a:ext cx="513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6_0e1d0"/>
              </a:rPr>
              <a:t>过直线外一点有且只有一条直线与这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C612C16-2077-5C2A-D90F-BA7F27636806}"/>
              </a:ext>
            </a:extLst>
          </p:cNvPr>
          <p:cNvSpPr txBox="1"/>
          <p:nvPr/>
        </p:nvSpPr>
        <p:spPr>
          <a:xfrm>
            <a:off x="450108" y="4565638"/>
            <a:ext cx="2008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条直线平行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1478</Words>
  <Application>Microsoft Office PowerPoint</Application>
  <PresentationFormat>宽屏</PresentationFormat>
  <Paragraphs>129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2024-07-27T14:37:05Z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