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6" r:id="rId4"/>
    <p:sldId id="368" r:id="rId5"/>
    <p:sldId id="370" r:id="rId6"/>
    <p:sldId id="371" r:id="rId7"/>
    <p:sldId id="374" r:id="rId8"/>
    <p:sldId id="375" r:id="rId9"/>
    <p:sldId id="376" r:id="rId10"/>
    <p:sldId id="377" r:id="rId11"/>
    <p:sldId id="379" r:id="rId12"/>
    <p:sldId id="380" r:id="rId13"/>
    <p:sldId id="381" r:id="rId14"/>
    <p:sldId id="385" r:id="rId15"/>
    <p:sldId id="383" r:id="rId16"/>
    <p:sldId id="386" r:id="rId17"/>
    <p:sldId id="256" r:id="rId18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51" d="100"/>
          <a:sy n="51" d="100"/>
        </p:scale>
        <p:origin x="64" y="75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bin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14" name="yt_shape_14614"/>
          <p:cNvSpPr txBox="1"/>
          <p:nvPr/>
        </p:nvSpPr>
        <p:spPr>
          <a:xfrm>
            <a:off x="540000" y="900000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613" name="yt_image_14613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5471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616" name="yt_shape_14616"/>
          <p:cNvSpPr txBox="1"/>
          <p:nvPr/>
        </p:nvSpPr>
        <p:spPr>
          <a:xfrm>
            <a:off x="540120" y="1597583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一个角的两边分别是另一个角两边的反向延长线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且这两个角有公共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50c47,isEnd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那么这两个角是对顶角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042d2,isEnd"/>
              </a:rPr>
              <a:t>的对顶角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互补的角是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,isEnd"/>
              </a:rPr>
              <a:t> </a:t>
            </a:r>
          </a:p>
        </p:txBody>
      </p:sp>
      <p:pic>
        <p:nvPicPr>
          <p:cNvPr id="14617" name="yt_image_14617" title="H_79.8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77" y="3189513"/>
            <a:ext cx="1400844" cy="1013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619" name="yt_shape_14619"/>
          <p:cNvSpPr txBox="1"/>
          <p:nvPr/>
        </p:nvSpPr>
        <p:spPr>
          <a:xfrm>
            <a:off x="540000" y="4253918"/>
            <a:ext cx="777135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互为对顶角的两个角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简称对顶角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570EAC5-8F4F-CF60-2D12-005175D50C7F}"/>
              </a:ext>
            </a:extLst>
          </p:cNvPr>
          <p:cNvSpPr txBox="1"/>
          <p:nvPr/>
        </p:nvSpPr>
        <p:spPr>
          <a:xfrm>
            <a:off x="10279908" y="1550777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顶点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362DF49-53FB-A86B-BA65-EA1978DAB85E}"/>
              </a:ext>
            </a:extLst>
          </p:cNvPr>
          <p:cNvSpPr txBox="1"/>
          <p:nvPr/>
        </p:nvSpPr>
        <p:spPr>
          <a:xfrm>
            <a:off x="1059709" y="2501753"/>
            <a:ext cx="15119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A96A945-7377-227D-0504-72A6E6494486}"/>
              </a:ext>
            </a:extLst>
          </p:cNvPr>
          <p:cNvSpPr txBox="1"/>
          <p:nvPr/>
        </p:nvSpPr>
        <p:spPr>
          <a:xfrm>
            <a:off x="5857134" y="2501753"/>
            <a:ext cx="14945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7373459-6CC0-9FFB-839A-4B54DB106623}"/>
              </a:ext>
            </a:extLst>
          </p:cNvPr>
          <p:cNvSpPr txBox="1"/>
          <p:nvPr/>
        </p:nvSpPr>
        <p:spPr>
          <a:xfrm>
            <a:off x="3955189" y="4207112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E3189E8-0BCF-D81F-D92A-B2743869D80D}"/>
              </a:ext>
            </a:extLst>
          </p:cNvPr>
          <p:cNvSpPr txBox="1"/>
          <p:nvPr/>
        </p:nvSpPr>
        <p:spPr>
          <a:xfrm>
            <a:off x="7079389" y="4207112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75" name="yt_shape_14675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取两根木条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木条的对边互相平行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cc5dd"/>
              </a:rPr>
              <a:t>将它们钉在一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得到一个相交线的模型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转动木条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增大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7112a"/>
              </a:rPr>
              <a:t>下列说法正确的是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679" name="yt_table_14679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3333854"/>
              </p:ext>
            </p:extLst>
          </p:nvPr>
        </p:nvGraphicFramePr>
        <p:xfrm>
          <a:off x="540056" y="2339566"/>
          <a:ext cx="6199506" cy="950976"/>
        </p:xfrm>
        <a:graphic>
          <a:graphicData uri="http://schemas.openxmlformats.org/drawingml/2006/table">
            <a:tbl>
              <a:tblPr/>
              <a:tblGrid>
                <a:gridCol w="3565843">
                  <a:extLst>
                    <a:ext uri="{9D8B030D-6E8A-4147-A177-3AD203B41FA5}">
                      <a16:colId xmlns:a16="http://schemas.microsoft.com/office/drawing/2014/main" val="11049"/>
                    </a:ext>
                  </a:extLst>
                </a:gridCol>
                <a:gridCol w="2633663">
                  <a:extLst>
                    <a:ext uri="{9D8B030D-6E8A-4147-A177-3AD203B41FA5}">
                      <a16:colId xmlns:a16="http://schemas.microsoft.com/office/drawing/2014/main" val="1105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增大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减小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减小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减小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25"/>
                  </a:ext>
                </a:extLst>
              </a:tr>
            </a:tbl>
          </a:graphicData>
        </a:graphic>
      </p:graphicFrame>
      <p:grpSp>
        <p:nvGrpSpPr>
          <p:cNvPr id="14676" name="yt_shape_14676_skip" title="H_122.2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83870" y="2339566"/>
            <a:ext cx="1866024" cy="1552716"/>
            <a:chOff x="0" y="0"/>
            <a:chExt cx="1866024" cy="1552716"/>
          </a:xfrm>
        </p:grpSpPr>
        <p:pic>
          <p:nvPicPr>
            <p:cNvPr id="2" name="yt_image_14676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66024" cy="11567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678" name="yt_shape_14678" descr="{&quot;rangeId&quot;:0,&quot;IgnoreLineSpacing&quot;:1}"/>
            <p:cNvSpPr txBox="1"/>
            <p:nvPr/>
          </p:nvSpPr>
          <p:spPr>
            <a:xfrm>
              <a:off x="323548" y="1192716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第11题图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DB9C0488-E3A9-2A91-9674-881BE04C2B8C}"/>
              </a:ext>
            </a:extLst>
          </p:cNvPr>
          <p:cNvSpPr txBox="1"/>
          <p:nvPr/>
        </p:nvSpPr>
        <p:spPr>
          <a:xfrm>
            <a:off x="1059708" y="180417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81" name="yt_shape_14681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分成两部分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7c4ca,isEnd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4685" name="yt_shape_14685"/>
          <p:cNvSpPr txBox="1"/>
          <p:nvPr/>
        </p:nvSpPr>
        <p:spPr>
          <a:xfrm>
            <a:off x="540000" y="4070917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682" name="yt_shape_14682" title="H_158.1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09112" y="2011799"/>
            <a:ext cx="1773775" cy="2008773"/>
            <a:chOff x="0" y="0"/>
            <a:chExt cx="1773775" cy="2008773"/>
          </a:xfrm>
        </p:grpSpPr>
        <p:pic>
          <p:nvPicPr>
            <p:cNvPr id="2" name="yt_image_14682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73775" cy="16127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684" name="yt_shape_14684" descr="{&quot;rangeId&quot;:0,&quot;IgnoreLineSpacing&quot;:1}"/>
            <p:cNvSpPr txBox="1"/>
            <p:nvPr/>
          </p:nvSpPr>
          <p:spPr>
            <a:xfrm>
              <a:off x="277423" y="1648773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第12题图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4A2E1A44-E908-0902-4AA8-5B5000153F8E}"/>
              </a:ext>
            </a:extLst>
          </p:cNvPr>
          <p:cNvSpPr txBox="1"/>
          <p:nvPr/>
        </p:nvSpPr>
        <p:spPr>
          <a:xfrm>
            <a:off x="7119196" y="1328682"/>
            <a:ext cx="109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86" name="yt_shape_14686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跨学科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光线从空气射入水中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光线的传播方向发生了改变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c2423,isEnd"/>
              </a:rPr>
              <a:t>这就是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折射现象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则光线的传播方向改变了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°.</a:t>
            </a:r>
          </a:p>
        </p:txBody>
      </p:sp>
      <p:sp>
        <p:nvSpPr>
          <p:cNvPr id="14690" name="yt_shape_14690"/>
          <p:cNvSpPr txBox="1"/>
          <p:nvPr/>
        </p:nvSpPr>
        <p:spPr>
          <a:xfrm>
            <a:off x="540000" y="361496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687" name="yt_shape_14687" title="H_122.2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61625" y="2011799"/>
            <a:ext cx="1868749" cy="1552716"/>
            <a:chOff x="0" y="0"/>
            <a:chExt cx="1868749" cy="1552716"/>
          </a:xfrm>
        </p:grpSpPr>
        <p:pic>
          <p:nvPicPr>
            <p:cNvPr id="2" name="yt_image_14687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68749" cy="11567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689" name="yt_shape_14689" descr="{&quot;rangeId&quot;:0,&quot;IgnoreLineSpacing&quot;:1}"/>
            <p:cNvSpPr txBox="1"/>
            <p:nvPr/>
          </p:nvSpPr>
          <p:spPr>
            <a:xfrm>
              <a:off x="324910" y="1192716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第13题图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2DE59914-2F0F-F2C7-CE1C-29D988176269}"/>
              </a:ext>
            </a:extLst>
          </p:cNvPr>
          <p:cNvSpPr txBox="1"/>
          <p:nvPr/>
        </p:nvSpPr>
        <p:spPr>
          <a:xfrm>
            <a:off x="9441707" y="1328682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94" name="yt_shape_14694"/>
          <p:cNvSpPr txBox="1"/>
          <p:nvPr/>
        </p:nvSpPr>
        <p:spPr>
          <a:xfrm>
            <a:off x="540000" y="2093801"/>
            <a:ext cx="5653792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直线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相交于点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DOF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对顶角相等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又因为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互余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又因为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互余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互余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CD09488-0159-C53A-F535-0F289CE1F40A}"/>
              </a:ext>
            </a:extLst>
          </p:cNvPr>
          <p:cNvSpPr txBox="1"/>
          <p:nvPr/>
        </p:nvSpPr>
        <p:spPr>
          <a:xfrm>
            <a:off x="449989" y="2046995"/>
            <a:ext cx="4529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直线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相交于点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F5AFC28-BF4E-EBAF-40E9-61DEF3412A20}"/>
              </a:ext>
            </a:extLst>
          </p:cNvPr>
          <p:cNvSpPr txBox="1"/>
          <p:nvPr/>
        </p:nvSpPr>
        <p:spPr>
          <a:xfrm>
            <a:off x="449989" y="2522483"/>
            <a:ext cx="57791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DOF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对顶角相等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2B33CD8-3F34-6D1B-102E-E14A8C23CD14}"/>
              </a:ext>
            </a:extLst>
          </p:cNvPr>
          <p:cNvSpPr txBox="1"/>
          <p:nvPr/>
        </p:nvSpPr>
        <p:spPr>
          <a:xfrm>
            <a:off x="449989" y="2997971"/>
            <a:ext cx="3228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互余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E076FED-CEE6-DD1E-7811-3001AE178B56}"/>
              </a:ext>
            </a:extLst>
          </p:cNvPr>
          <p:cNvSpPr txBox="1"/>
          <p:nvPr/>
        </p:nvSpPr>
        <p:spPr>
          <a:xfrm>
            <a:off x="449989" y="3473459"/>
            <a:ext cx="3228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4AB77DE-EBBA-B23F-E45C-D0B00DA7FC97}"/>
              </a:ext>
            </a:extLst>
          </p:cNvPr>
          <p:cNvSpPr txBox="1"/>
          <p:nvPr/>
        </p:nvSpPr>
        <p:spPr>
          <a:xfrm>
            <a:off x="449989" y="3948947"/>
            <a:ext cx="3990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6C64730-2395-A584-6C21-7960A3C12899}"/>
              </a:ext>
            </a:extLst>
          </p:cNvPr>
          <p:cNvSpPr txBox="1"/>
          <p:nvPr/>
        </p:nvSpPr>
        <p:spPr>
          <a:xfrm>
            <a:off x="449989" y="4424435"/>
            <a:ext cx="5361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互余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互余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C438D9A-15A7-FDD7-5979-EE372D03A1CD}"/>
              </a:ext>
            </a:extLst>
          </p:cNvPr>
          <p:cNvSpPr txBox="1"/>
          <p:nvPr/>
        </p:nvSpPr>
        <p:spPr>
          <a:xfrm>
            <a:off x="449989" y="4899923"/>
            <a:ext cx="3075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691" name="yt_shape_14691"/>
          <p:cNvSpPr txBox="1"/>
          <p:nvPr/>
        </p:nvSpPr>
        <p:spPr>
          <a:xfrm>
            <a:off x="540000" y="1052736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7a69b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DOF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4692" name="yt_image_1469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24192" y="2975466"/>
            <a:ext cx="1609592" cy="1530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96" name="yt_shape_14696"/>
          <p:cNvSpPr txBox="1"/>
          <p:nvPr/>
        </p:nvSpPr>
        <p:spPr>
          <a:xfrm>
            <a:off x="540000" y="900000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695" name="yt_image_14695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2759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698" name="yt_shape_14698"/>
          <p:cNvSpPr txBox="1"/>
          <p:nvPr/>
        </p:nvSpPr>
        <p:spPr>
          <a:xfrm>
            <a:off x="540119" y="1597583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空间观念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探究与发现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观察图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两条直线交于一点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共有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对对顶角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三条直线交于一点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共有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283ae,isEnd"/>
              </a:rPr>
              <a:t>6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对对顶角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四条直线交于一点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共有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对对顶角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试猜想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4043a,isEnd"/>
              </a:rPr>
              <a:t>条直线交于一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共有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对对顶角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pic>
        <p:nvPicPr>
          <p:cNvPr id="14700" name="yt_image_14700" title="H_100.8195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87239" y="3668816"/>
            <a:ext cx="3017520" cy="1280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37FA85D-DA4E-1DB8-8221-5CBB6C71B1B9}"/>
              </a:ext>
            </a:extLst>
          </p:cNvPr>
          <p:cNvSpPr txBox="1"/>
          <p:nvPr/>
        </p:nvSpPr>
        <p:spPr>
          <a:xfrm>
            <a:off x="5631708" y="2501753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6C5A5C5-82D5-07B8-D533-D8992059EF5A}"/>
              </a:ext>
            </a:extLst>
          </p:cNvPr>
          <p:cNvSpPr txBox="1"/>
          <p:nvPr/>
        </p:nvSpPr>
        <p:spPr>
          <a:xfrm>
            <a:off x="1974108" y="2977241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02" name="yt_shape_14702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观察图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两条直线交于一点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共有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对对顶角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062c0,isEnd"/>
              </a:rPr>
              <a:t>三条直线两两相交于不同的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共有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对对顶角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四条直线两两相交于不同的点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共有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对对顶角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3ce67,isEnd"/>
              </a:rPr>
              <a:t>试猜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条直线两两相交于不同的点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共有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对对顶角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pic>
        <p:nvPicPr>
          <p:cNvPr id="14703" name="yt_image_14703" title="H_99.1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5568" y="2491930"/>
            <a:ext cx="2900863" cy="1259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705" name="yt_shape_14705"/>
          <p:cNvSpPr txBox="1"/>
          <p:nvPr/>
        </p:nvSpPr>
        <p:spPr>
          <a:xfrm>
            <a:off x="540000" y="3802026"/>
            <a:ext cx="9829614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针对上述两种情形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试归纳出一个一般性的结论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在同一平面内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条直线两两相交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共有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对对顶角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EC105C5-4F14-457B-1526-D047A2CD325C}"/>
              </a:ext>
            </a:extLst>
          </p:cNvPr>
          <p:cNvSpPr txBox="1"/>
          <p:nvPr/>
        </p:nvSpPr>
        <p:spPr>
          <a:xfrm>
            <a:off x="8527307" y="1328682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DB37A80-B603-AB28-5241-AAF73AB0690B}"/>
              </a:ext>
            </a:extLst>
          </p:cNvPr>
          <p:cNvSpPr txBox="1"/>
          <p:nvPr/>
        </p:nvSpPr>
        <p:spPr>
          <a:xfrm>
            <a:off x="6241308" y="1804170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E8B7AD5-D6BD-72F1-90CF-9B36165BB1D0}"/>
              </a:ext>
            </a:extLst>
          </p:cNvPr>
          <p:cNvSpPr txBox="1"/>
          <p:nvPr/>
        </p:nvSpPr>
        <p:spPr>
          <a:xfrm>
            <a:off x="449989" y="4230708"/>
            <a:ext cx="99146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在同一平面内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条直线两两相交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共有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对对顶角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21" name="yt_shape_14621"/>
          <p:cNvSpPr txBox="1"/>
          <p:nvPr/>
        </p:nvSpPr>
        <p:spPr>
          <a:xfrm>
            <a:off x="540000" y="90000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620" name="yt_image_14620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623" name="yt_shape_14623"/>
          <p:cNvSpPr txBox="1"/>
          <p:nvPr/>
        </p:nvSpPr>
        <p:spPr>
          <a:xfrm>
            <a:off x="540000" y="1603297"/>
            <a:ext cx="344325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对顶角的概念</a:t>
            </a:r>
          </a:p>
        </p:txBody>
      </p:sp>
      <p:sp>
        <p:nvSpPr>
          <p:cNvPr id="14624" name="yt_shape_14624"/>
          <p:cNvSpPr txBox="1"/>
          <p:nvPr/>
        </p:nvSpPr>
        <p:spPr>
          <a:xfrm>
            <a:off x="540000" y="2102862"/>
            <a:ext cx="430085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下列语句正确的是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625" name="yt_table_14625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4355645"/>
              </p:ext>
            </p:extLst>
          </p:nvPr>
        </p:nvGraphicFramePr>
        <p:xfrm>
          <a:off x="540056" y="2582165"/>
          <a:ext cx="8958263" cy="1901952"/>
        </p:xfrm>
        <a:graphic>
          <a:graphicData uri="http://schemas.openxmlformats.org/drawingml/2006/table">
            <a:tbl>
              <a:tblPr/>
              <a:tblGrid>
                <a:gridCol w="8958263">
                  <a:extLst>
                    <a:ext uri="{9D8B030D-6E8A-4147-A177-3AD203B41FA5}">
                      <a16:colId xmlns:a16="http://schemas.microsoft.com/office/drawing/2014/main" val="1103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顶点相对的两个角是对顶角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有公共顶点并且相等的两个角是对顶角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两条直线相交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有公共顶点的两个角是对顶角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两条直线相交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有公共顶点且没有公共边的两个角是对顶角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17"/>
                  </a:ext>
                </a:extLst>
              </a:tr>
            </a:tbl>
          </a:graphicData>
        </a:graphic>
      </p:graphicFrame>
      <p:pic>
        <p:nvPicPr>
          <p:cNvPr id="3" name="yt_shape_1722071042718">
            <a:extLst>
              <a:ext uri="{FF2B5EF4-FFF2-40B4-BE49-F238E27FC236}">
                <a16:creationId xmlns:a16="http://schemas.microsoft.com/office/drawing/2014/main" id="{4557CD00-B820-B07C-3DB4-F99FF539366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09CAAA8-A01C-4FAA-2844-30D4FD197E24}"/>
              </a:ext>
            </a:extLst>
          </p:cNvPr>
          <p:cNvSpPr txBox="1"/>
          <p:nvPr/>
        </p:nvSpPr>
        <p:spPr>
          <a:xfrm>
            <a:off x="3878989" y="205605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27" name="yt_shape_14627"/>
          <p:cNvSpPr txBox="1"/>
          <p:nvPr/>
        </p:nvSpPr>
        <p:spPr>
          <a:xfrm>
            <a:off x="540000" y="900000"/>
            <a:ext cx="674543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下列图形中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是对顶角的是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4628" name="yt_image_14628" title="H_82.0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531667"/>
            <a:ext cx="4726346" cy="1042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630" name="yt_shape_14630"/>
          <p:cNvSpPr txBox="1"/>
          <p:nvPr/>
        </p:nvSpPr>
        <p:spPr>
          <a:xfrm>
            <a:off x="540000" y="2624641"/>
            <a:ext cx="1076416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分别交直线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则图中共有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对对顶角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4631" name="yt_image_14631" title="H_10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00908" y="3256308"/>
            <a:ext cx="1590183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FFC4DFE-4B91-8EBB-35A8-B4C5881624F6}"/>
              </a:ext>
            </a:extLst>
          </p:cNvPr>
          <p:cNvSpPr txBox="1"/>
          <p:nvPr/>
        </p:nvSpPr>
        <p:spPr>
          <a:xfrm>
            <a:off x="6317389" y="8531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3F7DB32-EBEE-B8F8-0272-F3C9F5851573}"/>
              </a:ext>
            </a:extLst>
          </p:cNvPr>
          <p:cNvSpPr txBox="1"/>
          <p:nvPr/>
        </p:nvSpPr>
        <p:spPr>
          <a:xfrm>
            <a:off x="9281251" y="2577835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33" name="yt_shape_14633"/>
          <p:cNvSpPr txBox="1"/>
          <p:nvPr/>
        </p:nvSpPr>
        <p:spPr>
          <a:xfrm>
            <a:off x="540120" y="900000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那么图中共有几对对顶角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3a314"/>
              </a:rPr>
              <a:t>请分别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4634" name="yt_image_14634" title="H_75.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23553" y="1995319"/>
            <a:ext cx="1544893" cy="96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636" name="yt_shape_14636"/>
          <p:cNvSpPr txBox="1"/>
          <p:nvPr/>
        </p:nvSpPr>
        <p:spPr>
          <a:xfrm>
            <a:off x="540000" y="3006015"/>
            <a:ext cx="5267468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图中共有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对对顶角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分别是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DOF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DOA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EOD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FOC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DE784F9-6885-8C6C-4FDE-1B1D5AF44A8F}"/>
              </a:ext>
            </a:extLst>
          </p:cNvPr>
          <p:cNvSpPr txBox="1"/>
          <p:nvPr/>
        </p:nvSpPr>
        <p:spPr>
          <a:xfrm>
            <a:off x="449989" y="2959209"/>
            <a:ext cx="3685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图中共有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对对顶角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4849F28-6913-5A26-809B-B0E68453FB79}"/>
              </a:ext>
            </a:extLst>
          </p:cNvPr>
          <p:cNvSpPr txBox="1"/>
          <p:nvPr/>
        </p:nvSpPr>
        <p:spPr>
          <a:xfrm>
            <a:off x="449989" y="3434697"/>
            <a:ext cx="40456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分别是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7FD069B-80B9-719F-F85F-06FCF85D89A6}"/>
              </a:ext>
            </a:extLst>
          </p:cNvPr>
          <p:cNvSpPr txBox="1"/>
          <p:nvPr/>
        </p:nvSpPr>
        <p:spPr>
          <a:xfrm>
            <a:off x="449989" y="3910185"/>
            <a:ext cx="28264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DOF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9873FF9-5884-10F9-F2C8-EF4ACFCDE7CE}"/>
              </a:ext>
            </a:extLst>
          </p:cNvPr>
          <p:cNvSpPr txBox="1"/>
          <p:nvPr/>
        </p:nvSpPr>
        <p:spPr>
          <a:xfrm>
            <a:off x="449989" y="4385673"/>
            <a:ext cx="5368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C3505EA-999C-7375-2AFC-BB2656289453}"/>
              </a:ext>
            </a:extLst>
          </p:cNvPr>
          <p:cNvSpPr txBox="1"/>
          <p:nvPr/>
        </p:nvSpPr>
        <p:spPr>
          <a:xfrm>
            <a:off x="449989" y="4861161"/>
            <a:ext cx="53966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DOA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38" name="yt_shape_14638"/>
          <p:cNvSpPr txBox="1"/>
          <p:nvPr/>
        </p:nvSpPr>
        <p:spPr>
          <a:xfrm>
            <a:off x="540000" y="900000"/>
            <a:ext cx="405880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对顶角性质的应用</a:t>
            </a:r>
          </a:p>
        </p:txBody>
      </p:sp>
      <p:sp>
        <p:nvSpPr>
          <p:cNvPr id="14639" name="yt_shape_14639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相交形成了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7be39"/>
              </a:rPr>
              <a:t>若要确定这四个角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至少要测量其中的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643" name="yt_table_14643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8331326"/>
              </p:ext>
            </p:extLst>
          </p:nvPr>
        </p:nvGraphicFramePr>
        <p:xfrm>
          <a:off x="540056" y="2359000"/>
          <a:ext cx="7080886" cy="950976"/>
        </p:xfrm>
        <a:graphic>
          <a:graphicData uri="http://schemas.openxmlformats.org/drawingml/2006/table">
            <a:tbl>
              <a:tblPr/>
              <a:tblGrid>
                <a:gridCol w="5285423">
                  <a:extLst>
                    <a:ext uri="{9D8B030D-6E8A-4147-A177-3AD203B41FA5}">
                      <a16:colId xmlns:a16="http://schemas.microsoft.com/office/drawing/2014/main" val="11037"/>
                    </a:ext>
                  </a:extLst>
                </a:gridCol>
                <a:gridCol w="1795463">
                  <a:extLst>
                    <a:ext uri="{9D8B030D-6E8A-4147-A177-3AD203B41FA5}">
                      <a16:colId xmlns:a16="http://schemas.microsoft.com/office/drawing/2014/main" val="1103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个角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个角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个角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个角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19"/>
                  </a:ext>
                </a:extLst>
              </a:tr>
            </a:tbl>
          </a:graphicData>
        </a:graphic>
      </p:graphicFrame>
      <p:grpSp>
        <p:nvGrpSpPr>
          <p:cNvPr id="14640" name="yt_shape_14640_skip" title="H_104.9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81611" y="2359000"/>
            <a:ext cx="1768262" cy="1333260"/>
            <a:chOff x="0" y="0"/>
            <a:chExt cx="1768262" cy="1333260"/>
          </a:xfrm>
        </p:grpSpPr>
        <p:pic>
          <p:nvPicPr>
            <p:cNvPr id="3" name="yt_image_14640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68262" cy="9372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642" name="yt_shape_14642" descr="{&quot;rangeId&quot;:0,&quot;IgnoreLineSpacing&quot;:1}"/>
            <p:cNvSpPr txBox="1"/>
            <p:nvPr/>
          </p:nvSpPr>
          <p:spPr>
            <a:xfrm>
              <a:off x="350850" y="97326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第5题图</a:t>
              </a:r>
            </a:p>
          </p:txBody>
        </p:sp>
      </p:grpSp>
      <p:sp>
        <p:nvSpPr>
          <p:cNvPr id="14645" name="yt_shape_14645"/>
          <p:cNvSpPr txBox="1"/>
          <p:nvPr/>
        </p:nvSpPr>
        <p:spPr>
          <a:xfrm>
            <a:off x="540119" y="374275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邵阳市中考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5ecdf"/>
              </a:rPr>
              <a:t>则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的大小为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649" name="yt_table_14649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6870182"/>
              </p:ext>
            </p:extLst>
          </p:nvPr>
        </p:nvGraphicFramePr>
        <p:xfrm>
          <a:off x="540056" y="5958591"/>
          <a:ext cx="9791066" cy="475488"/>
        </p:xfrm>
        <a:graphic>
          <a:graphicData uri="http://schemas.openxmlformats.org/drawingml/2006/table">
            <a:tbl>
              <a:tblPr/>
              <a:tblGrid>
                <a:gridCol w="2651443">
                  <a:extLst>
                    <a:ext uri="{9D8B030D-6E8A-4147-A177-3AD203B41FA5}">
                      <a16:colId xmlns:a16="http://schemas.microsoft.com/office/drawing/2014/main" val="11039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1040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1041"/>
                    </a:ext>
                  </a:extLst>
                </a:gridCol>
                <a:gridCol w="1871663">
                  <a:extLst>
                    <a:ext uri="{9D8B030D-6E8A-4147-A177-3AD203B41FA5}">
                      <a16:colId xmlns:a16="http://schemas.microsoft.com/office/drawing/2014/main" val="1104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160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20"/>
                  </a:ext>
                </a:extLst>
              </a:tr>
            </a:tbl>
          </a:graphicData>
        </a:graphic>
      </p:graphicFrame>
      <p:grpSp>
        <p:nvGrpSpPr>
          <p:cNvPr id="14646" name="yt_shape_14646_skip" title="H_98.9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870757" y="4702189"/>
            <a:ext cx="2448577" cy="1256679"/>
            <a:chOff x="0" y="0"/>
            <a:chExt cx="2448577" cy="1256679"/>
          </a:xfrm>
        </p:grpSpPr>
        <p:pic>
          <p:nvPicPr>
            <p:cNvPr id="2" name="yt_image_14646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448577" cy="8606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648" name="yt_shape_14648" descr="{&quot;rangeId&quot;:0,&quot;IgnoreLineSpacing&quot;:1}"/>
            <p:cNvSpPr txBox="1"/>
            <p:nvPr/>
          </p:nvSpPr>
          <p:spPr>
            <a:xfrm>
              <a:off x="691007" y="89667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第6题图</a:t>
              </a:r>
            </a:p>
          </p:txBody>
        </p:sp>
      </p:grpSp>
      <p:pic>
        <p:nvPicPr>
          <p:cNvPr id="5" name="yt_shape_1722071042797">
            <a:extLst>
              <a:ext uri="{FF2B5EF4-FFF2-40B4-BE49-F238E27FC236}">
                <a16:creationId xmlns:a16="http://schemas.microsoft.com/office/drawing/2014/main" id="{5028568A-9C28-F117-CB73-2D48B0DD48E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3543E00D-A166-1D4F-F930-C5A3ADBB440D}"/>
              </a:ext>
            </a:extLst>
          </p:cNvPr>
          <p:cNvSpPr txBox="1"/>
          <p:nvPr/>
        </p:nvSpPr>
        <p:spPr>
          <a:xfrm>
            <a:off x="4717308" y="18282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DF86F59-3E8E-35E0-CFB0-6BE1837F9255}"/>
              </a:ext>
            </a:extLst>
          </p:cNvPr>
          <p:cNvSpPr txBox="1"/>
          <p:nvPr/>
        </p:nvSpPr>
        <p:spPr>
          <a:xfrm>
            <a:off x="3288558" y="417143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51" name="yt_shape_14651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数学与生活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要测量两堵围墙形成的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先分别延长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3ed97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然后通过测量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的度数从而得到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fe01d"/>
              </a:rPr>
              <a:t>其中运用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的原理是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655" name="yt_table_14655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8381743"/>
              </p:ext>
            </p:extLst>
          </p:nvPr>
        </p:nvGraphicFramePr>
        <p:xfrm>
          <a:off x="540056" y="2339566"/>
          <a:ext cx="7858443" cy="950976"/>
        </p:xfrm>
        <a:graphic>
          <a:graphicData uri="http://schemas.openxmlformats.org/drawingml/2006/table">
            <a:tbl>
              <a:tblPr/>
              <a:tblGrid>
                <a:gridCol w="4081780">
                  <a:extLst>
                    <a:ext uri="{9D8B030D-6E8A-4147-A177-3AD203B41FA5}">
                      <a16:colId xmlns:a16="http://schemas.microsoft.com/office/drawing/2014/main" val="11043"/>
                    </a:ext>
                  </a:extLst>
                </a:gridCol>
                <a:gridCol w="3776663">
                  <a:extLst>
                    <a:ext uri="{9D8B030D-6E8A-4147-A177-3AD203B41FA5}">
                      <a16:colId xmlns:a16="http://schemas.microsoft.com/office/drawing/2014/main" val="1104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对顶角相等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同角的余角相等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同角的补角相等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两点之间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线段最短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22"/>
                  </a:ext>
                </a:extLst>
              </a:tr>
            </a:tbl>
          </a:graphicData>
        </a:graphic>
      </p:graphicFrame>
      <p:grpSp>
        <p:nvGrpSpPr>
          <p:cNvPr id="14652" name="yt_shape_14652_skip" title="H_178.0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44679" y="2339566"/>
            <a:ext cx="1805202" cy="2261376"/>
            <a:chOff x="0" y="0"/>
            <a:chExt cx="1805202" cy="2261376"/>
          </a:xfrm>
        </p:grpSpPr>
        <p:pic>
          <p:nvPicPr>
            <p:cNvPr id="2" name="yt_image_14652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05202" cy="18653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654" name="yt_shape_14654" descr="{&quot;rangeId&quot;:0,&quot;IgnoreLineSpacing&quot;:1}"/>
            <p:cNvSpPr txBox="1"/>
            <p:nvPr/>
          </p:nvSpPr>
          <p:spPr>
            <a:xfrm>
              <a:off x="369320" y="190137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第7题图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1DC576D5-08FB-996A-F40A-4C1B402B0DA1}"/>
              </a:ext>
            </a:extLst>
          </p:cNvPr>
          <p:cNvSpPr txBox="1"/>
          <p:nvPr/>
        </p:nvSpPr>
        <p:spPr>
          <a:xfrm>
            <a:off x="2278908" y="180417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57" name="yt_shape_14657"/>
          <p:cNvSpPr txBox="1"/>
          <p:nvPr/>
        </p:nvSpPr>
        <p:spPr>
          <a:xfrm>
            <a:off x="540000" y="900000"/>
            <a:ext cx="1001876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4661" name="yt_shape_14661"/>
          <p:cNvSpPr txBox="1"/>
          <p:nvPr/>
        </p:nvSpPr>
        <p:spPr>
          <a:xfrm>
            <a:off x="540000" y="346965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658" name="yt_shape_14658" title="H_148.6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13847" y="1531667"/>
            <a:ext cx="1764304" cy="1887615"/>
            <a:chOff x="0" y="0"/>
            <a:chExt cx="1764304" cy="1887615"/>
          </a:xfrm>
        </p:grpSpPr>
        <p:pic>
          <p:nvPicPr>
            <p:cNvPr id="2" name="yt_image_14658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64304" cy="14916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660" name="yt_shape_14660" descr="{&quot;rangeId&quot;:0,&quot;IgnoreLineSpacing&quot;:1}"/>
            <p:cNvSpPr txBox="1"/>
            <p:nvPr/>
          </p:nvSpPr>
          <p:spPr>
            <a:xfrm>
              <a:off x="348871" y="152761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第8题图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9793D5F7-8D4F-92A2-62FB-651CE1C9D745}"/>
              </a:ext>
            </a:extLst>
          </p:cNvPr>
          <p:cNvSpPr txBox="1"/>
          <p:nvPr/>
        </p:nvSpPr>
        <p:spPr>
          <a:xfrm>
            <a:off x="9152664" y="853194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62" name="yt_shape_14662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三条直线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c57e3"/>
              </a:rPr>
              <a:t>＝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4663" name="yt_image_14663" title="H_119.1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3870" y="2011799"/>
            <a:ext cx="1524258" cy="1513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665" name="yt_shape_14665"/>
          <p:cNvSpPr txBox="1"/>
          <p:nvPr/>
        </p:nvSpPr>
        <p:spPr>
          <a:xfrm>
            <a:off x="540000" y="3575585"/>
            <a:ext cx="10809049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49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49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D9023D2-74AA-AAD7-8CC4-5CBDFCAABE15}"/>
              </a:ext>
            </a:extLst>
          </p:cNvPr>
          <p:cNvSpPr txBox="1"/>
          <p:nvPr/>
        </p:nvSpPr>
        <p:spPr>
          <a:xfrm>
            <a:off x="449989" y="3528779"/>
            <a:ext cx="108845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2E7EFAE-6DE9-C12B-5E67-C9B69FB0B6F3}"/>
              </a:ext>
            </a:extLst>
          </p:cNvPr>
          <p:cNvSpPr txBox="1"/>
          <p:nvPr/>
        </p:nvSpPr>
        <p:spPr>
          <a:xfrm>
            <a:off x="449989" y="4004267"/>
            <a:ext cx="5744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88ADD7B-02C3-8310-07EB-66102D398530}"/>
              </a:ext>
            </a:extLst>
          </p:cNvPr>
          <p:cNvSpPr txBox="1"/>
          <p:nvPr/>
        </p:nvSpPr>
        <p:spPr>
          <a:xfrm>
            <a:off x="449989" y="4479755"/>
            <a:ext cx="41456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67" name="yt_shape_14667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666" name="yt_image_14666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669" name="yt_shape_14669"/>
          <p:cNvSpPr txBox="1"/>
          <p:nvPr/>
        </p:nvSpPr>
        <p:spPr>
          <a:xfrm>
            <a:off x="540119" y="159186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福建省中考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4b448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673" name="yt_table_14673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3808999"/>
              </p:ext>
            </p:extLst>
          </p:nvPr>
        </p:nvGraphicFramePr>
        <p:xfrm>
          <a:off x="540056" y="2551304"/>
          <a:ext cx="9638666" cy="475488"/>
        </p:xfrm>
        <a:graphic>
          <a:graphicData uri="http://schemas.openxmlformats.org/drawingml/2006/table">
            <a:tbl>
              <a:tblPr/>
              <a:tblGrid>
                <a:gridCol w="2651443">
                  <a:extLst>
                    <a:ext uri="{9D8B030D-6E8A-4147-A177-3AD203B41FA5}">
                      <a16:colId xmlns:a16="http://schemas.microsoft.com/office/drawing/2014/main" val="11045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1046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1047"/>
                    </a:ext>
                  </a:extLst>
                </a:gridCol>
                <a:gridCol w="1719263">
                  <a:extLst>
                    <a:ext uri="{9D8B030D-6E8A-4147-A177-3AD203B41FA5}">
                      <a16:colId xmlns:a16="http://schemas.microsoft.com/office/drawing/2014/main" val="1104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23"/>
                  </a:ext>
                </a:extLst>
              </a:tr>
            </a:tbl>
          </a:graphicData>
        </a:graphic>
      </p:graphicFrame>
      <p:grpSp>
        <p:nvGrpSpPr>
          <p:cNvPr id="14670" name="yt_shape_14670_skip" title="H_136.12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76610" y="2551304"/>
            <a:ext cx="1473198" cy="1728738"/>
            <a:chOff x="0" y="0"/>
            <a:chExt cx="1629810" cy="1728738"/>
          </a:xfrm>
        </p:grpSpPr>
        <p:pic>
          <p:nvPicPr>
            <p:cNvPr id="2" name="yt_image_14670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29810" cy="13327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672" name="yt_shape_14672" descr="{&quot;rangeId&quot;:0,&quot;IgnoreLineSpacing&quot;:1}"/>
            <p:cNvSpPr txBox="1"/>
            <p:nvPr/>
          </p:nvSpPr>
          <p:spPr>
            <a:xfrm>
              <a:off x="205441" y="1368738"/>
              <a:ext cx="1635844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sym typeface="_⨹_4_288e2"/>
                </a:rPr>
                <a:t>第10题</a:t>
              </a:r>
              <a:b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</a:b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E9AA39B7-1A07-C59F-3608-201F7EA99887}"/>
              </a:ext>
            </a:extLst>
          </p:cNvPr>
          <p:cNvSpPr txBox="1"/>
          <p:nvPr/>
        </p:nvSpPr>
        <p:spPr>
          <a:xfrm>
            <a:off x="5639646" y="2020551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1533</Words>
  <Application>Microsoft Office PowerPoint</Application>
  <PresentationFormat>宽屏</PresentationFormat>
  <Paragraphs>115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6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3204169298@qq.com</cp:lastModifiedBy>
  <cp:revision>9</cp:revision>
  <dcterms:created xsi:type="dcterms:W3CDTF">2024-07-27T08:54:53Z</dcterms:created>
  <dcterms:modified xsi:type="dcterms:W3CDTF">2024-07-27T14:26:39Z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