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4" r:id="rId7"/>
    <p:sldId id="376" r:id="rId8"/>
    <p:sldId id="379" r:id="rId9"/>
    <p:sldId id="380" r:id="rId10"/>
    <p:sldId id="381" r:id="rId11"/>
    <p:sldId id="383" r:id="rId12"/>
    <p:sldId id="384" r:id="rId13"/>
    <p:sldId id="386" r:id="rId14"/>
    <p:sldId id="391" r:id="rId15"/>
    <p:sldId id="387" r:id="rId16"/>
    <p:sldId id="390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6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8" name="yt_shape_12068"/>
          <p:cNvSpPr txBox="1"/>
          <p:nvPr/>
        </p:nvSpPr>
        <p:spPr>
          <a:xfrm>
            <a:off x="540000" y="900000"/>
            <a:ext cx="2382768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76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067" name="yt_image_1206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766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70" name="yt_shape_12070"/>
          <p:cNvSpPr txBox="1"/>
          <p:nvPr/>
        </p:nvSpPr>
        <p:spPr>
          <a:xfrm>
            <a:off x="540000" y="1597583"/>
            <a:ext cx="57195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有理数的概念、分类及大小比较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71" name="yt_shape_12071"/>
              <p:cNvSpPr txBox="1"/>
              <p:nvPr/>
            </p:nvSpPr>
            <p:spPr>
              <a:xfrm>
                <a:off x="540000" y="2097148"/>
                <a:ext cx="652742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>
          <p:sp>
            <p:nvSpPr>
              <p:cNvPr id="12071" name="yt_shape_12071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7148"/>
                <a:ext cx="6527428" cy="638893"/>
              </a:xfrm>
              <a:prstGeom prst="rect">
                <a:avLst/>
              </a:prstGeom>
              <a:blipFill>
                <a:blip r:embed="rId3"/>
                <a:stretch>
                  <a:fillRect l="-2897" r="-186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73" name="yt_table_12073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2210254"/>
                  </p:ext>
                </p:extLst>
              </p:nvPr>
            </p:nvGraphicFramePr>
            <p:xfrm>
              <a:off x="540056" y="2786829"/>
              <a:ext cx="7776528" cy="632714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5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2073" name="yt_table_12073" descr="{&quot;rangeId&quot;:2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2210254"/>
                  </p:ext>
                </p:extLst>
              </p:nvPr>
            </p:nvGraphicFramePr>
            <p:xfrm>
              <a:off x="540056" y="2786829"/>
              <a:ext cx="7776528" cy="632714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17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51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73392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74" name="yt_shape_12074"/>
          <p:cNvSpPr txBox="1"/>
          <p:nvPr/>
        </p:nvSpPr>
        <p:spPr>
          <a:xfrm>
            <a:off x="540000" y="3470191"/>
            <a:ext cx="96869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大米包装袋上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的标识表示此袋大米的质量为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5" name="yt_table_120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4055627"/>
              </p:ext>
            </p:extLst>
          </p:nvPr>
        </p:nvGraphicFramePr>
        <p:xfrm>
          <a:off x="540056" y="3949494"/>
          <a:ext cx="6182043" cy="950976"/>
        </p:xfrm>
        <a:graphic>
          <a:graphicData uri="http://schemas.openxmlformats.org/drawingml/2006/table">
            <a:tbl>
              <a:tblPr/>
              <a:tblGrid>
                <a:gridCol w="4251643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10kg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</a:tbl>
          </a:graphicData>
        </a:graphic>
      </p:graphicFrame>
      <p:pic>
        <p:nvPicPr>
          <p:cNvPr id="3" name="yt_shape_1722070776486">
            <a:extLst>
              <a:ext uri="{FF2B5EF4-FFF2-40B4-BE49-F238E27FC236}">
                <a16:creationId xmlns:a16="http://schemas.microsoft.com/office/drawing/2014/main" id="{45024F0A-29FA-D2FE-A2EA-33D3FC2A86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0495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81B457-3035-E6F9-0BBC-9329ED0C4C72}"/>
              </a:ext>
            </a:extLst>
          </p:cNvPr>
          <p:cNvSpPr txBox="1"/>
          <p:nvPr/>
        </p:nvSpPr>
        <p:spPr>
          <a:xfrm>
            <a:off x="6084027" y="2050342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305816-EBEF-B97D-AF01-887F51BF32BA}"/>
              </a:ext>
            </a:extLst>
          </p:cNvPr>
          <p:cNvSpPr txBox="1"/>
          <p:nvPr/>
        </p:nvSpPr>
        <p:spPr>
          <a:xfrm>
            <a:off x="9212989" y="34233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8" name="yt_shape_1212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年是京津冀协同发展十周年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高标准建设雄安新区成效显著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36df,isEnd"/>
              </a:rPr>
              <a:t>从新区设立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累计开发面积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平方公里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栋楼宇拔地而起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总建筑面积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20e9,isEnd"/>
              </a:rPr>
              <a:t>4370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43700000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640CA4-8FD2-EF93-31DD-572B3A056E1F}"/>
              </a:ext>
            </a:extLst>
          </p:cNvPr>
          <p:cNvSpPr txBox="1"/>
          <p:nvPr/>
        </p:nvSpPr>
        <p:spPr>
          <a:xfrm>
            <a:off x="6850907" y="1804170"/>
            <a:ext cx="180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9" name="yt_shape_12129"/>
          <p:cNvSpPr txBox="1"/>
          <p:nvPr/>
        </p:nvSpPr>
        <p:spPr>
          <a:xfrm>
            <a:off x="540000" y="900000"/>
            <a:ext cx="38728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有理数的实际应用</a:t>
            </a:r>
          </a:p>
        </p:txBody>
      </p:sp>
      <p:sp>
        <p:nvSpPr>
          <p:cNvPr id="12130" name="yt_shape_12130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拉面馆的师傅用一根很粗的面条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把两头捏合在一起拉伸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再捏合再拉伸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5f41,isEnd"/>
              </a:rPr>
              <a:t>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复几次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就把这根很粗的面条拉成了许多根细的面条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这样捏合到第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次后可拉出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根细的面条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131" name="yt_image_12131">
            <a:extLst>
              <a:ext uri="">
                <a16:creationId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8281" y="2991495"/>
            <a:ext cx="3635436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776808">
            <a:extLst>
              <a:ext uri="{FF2B5EF4-FFF2-40B4-BE49-F238E27FC236}">
                <a16:creationId xmlns:a16="http://schemas.microsoft.com/office/drawing/2014/main" id="{AF86458A-775F-210B-F0D7-4BD3D454399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CE905E-CDB4-EEB0-8818-8A8D5A97A41B}"/>
              </a:ext>
            </a:extLst>
          </p:cNvPr>
          <p:cNvSpPr txBox="1"/>
          <p:nvPr/>
        </p:nvSpPr>
        <p:spPr>
          <a:xfrm>
            <a:off x="10813307" y="18282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3" name="yt_shape_12133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某电动车厂一周计划生产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辆电动车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平均每天生产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由于各种原因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006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实际每天生产量与计划量相比有出入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下表是某周的生产情况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超产为正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dd84"/>
              </a:rPr>
              <a:t>减产为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2134" name="yt_table_1213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399376"/>
              </p:ext>
            </p:extLst>
          </p:nvPr>
        </p:nvGraphicFramePr>
        <p:xfrm>
          <a:off x="540000" y="2475451"/>
          <a:ext cx="1800000" cy="18000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223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5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5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7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77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7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136" name="yt_shape_12136"/>
          <p:cNvSpPr txBox="1"/>
          <p:nvPr/>
        </p:nvSpPr>
        <p:spPr>
          <a:xfrm>
            <a:off x="540000" y="3879057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产量最多的一天比产量最少的一天多生产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A5DC25-12D2-3AE5-43DB-3EC42C3EDAB2}"/>
              </a:ext>
            </a:extLst>
          </p:cNvPr>
          <p:cNvSpPr txBox="1"/>
          <p:nvPr/>
        </p:nvSpPr>
        <p:spPr>
          <a:xfrm>
            <a:off x="7003189" y="383225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7" name="yt_shape_1213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该厂实行计件工资制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一周结算一次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每辆车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37782"/>
              </a:rPr>
              <a:t>超额完成任务每辆再奖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少生产一辆倒扣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那么该厂工人这一周的工资总额是多少元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84675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该厂工人这一周的工资总额是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84675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120E68-3A1A-1C20-8512-C51966DBDCB0}"/>
              </a:ext>
            </a:extLst>
          </p:cNvPr>
          <p:cNvSpPr txBox="1"/>
          <p:nvPr/>
        </p:nvSpPr>
        <p:spPr>
          <a:xfrm>
            <a:off x="450108" y="1804170"/>
            <a:ext cx="978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22613C-9353-4F2D-5782-D41FF01C3E3F}"/>
              </a:ext>
            </a:extLst>
          </p:cNvPr>
          <p:cNvSpPr txBox="1"/>
          <p:nvPr/>
        </p:nvSpPr>
        <p:spPr>
          <a:xfrm>
            <a:off x="450108" y="227965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FB7F99-3A57-D432-D461-0C684294B35D}"/>
              </a:ext>
            </a:extLst>
          </p:cNvPr>
          <p:cNvSpPr txBox="1"/>
          <p:nvPr/>
        </p:nvSpPr>
        <p:spPr>
          <a:xfrm>
            <a:off x="450108" y="2755146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84675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85F793-8B60-8693-5F40-186B24658D98}"/>
              </a:ext>
            </a:extLst>
          </p:cNvPr>
          <p:cNvSpPr txBox="1"/>
          <p:nvPr/>
        </p:nvSpPr>
        <p:spPr>
          <a:xfrm>
            <a:off x="450108" y="3230634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该厂工人这一周的工资总额是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84675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14="http://schemas.microsoft.com/office/drawing/2010/main" xmlns:a16="http://schemas.microsoft.com/office/drawing/2014/main" xmlns:mc="http://schemas.openxmlformats.org/markup-compatibility/2006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1" name="yt_shape_12141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40" name="yt_image_12140" title="H_50.0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3" name="yt_shape_12143"/>
          <p:cNvSpPr txBox="1"/>
          <p:nvPr/>
        </p:nvSpPr>
        <p:spPr>
          <a:xfrm>
            <a:off x="540000" y="1586155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根据如图所示的数字之间的规律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处应填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45" name="yt_table_1214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605130"/>
              </p:ext>
            </p:extLst>
          </p:nvPr>
        </p:nvGraphicFramePr>
        <p:xfrm>
          <a:off x="540056" y="3123642"/>
          <a:ext cx="3600000" cy="1080000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pic>
        <p:nvPicPr>
          <p:cNvPr id="12144" name="yt_image_12144_skip" title="H_83.3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4316" y="2065458"/>
            <a:ext cx="4721958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7" name="yt_shape_12147"/>
          <p:cNvSpPr txBox="1"/>
          <p:nvPr/>
        </p:nvSpPr>
        <p:spPr>
          <a:xfrm>
            <a:off x="540120" y="36498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一个盖着瓶盖的瓶子里面装着一些水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abd6,isEnd"/>
              </a:rPr>
              <a:t>请你根据图中标明的数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计算瓶子的容积是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148" name="yt_image_12148" title="H_93.2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6832" y="4761612"/>
            <a:ext cx="2458335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9E4920-B870-2EF7-9D0C-4EFF708ABF76}"/>
              </a:ext>
            </a:extLst>
          </p:cNvPr>
          <p:cNvSpPr txBox="1"/>
          <p:nvPr/>
        </p:nvSpPr>
        <p:spPr>
          <a:xfrm>
            <a:off x="7993789" y="15393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CD2154-03D4-FB4C-5A8E-7FE47E8E65B2}"/>
              </a:ext>
            </a:extLst>
          </p:cNvPr>
          <p:cNvSpPr txBox="1"/>
          <p:nvPr/>
        </p:nvSpPr>
        <p:spPr>
          <a:xfrm>
            <a:off x="3802909" y="40784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150" name="yt_shape_12150"/>
              <p:cNvSpPr txBox="1"/>
              <p:nvPr/>
            </p:nvSpPr>
            <p:spPr>
              <a:xfrm>
                <a:off x="540119" y="900000"/>
                <a:ext cx="11492915" cy="11279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sub>
                      <m:sup>
                        <m: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sub>
                      <m:sup>
                        <m: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观察上面的计算过程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5c4b,isEnd"/>
                  </a:rPr>
                  <a:t>寻找规律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并计算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  <m:sub>
                        <m: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sub>
                      <m:sup>
                        <m:r>
                          <a:rPr xmlns:a="http://schemas.openxmlformats.org/drawingml/2006/main"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sup>
                    </m:sSub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150" name="yt_shape_121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7937"/>
              </a:xfrm>
              <a:prstGeom prst="rect">
                <a:avLst/>
              </a:prstGeom>
              <a:blipFill>
                <a:blip r:embed="rId2"/>
                <a:stretch>
                  <a:fillRect l="-1645" b="-156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6273F9-435D-DAC3-5014-CB51D2DB77A1}"/>
              </a:ext>
            </a:extLst>
          </p:cNvPr>
          <p:cNvSpPr txBox="1"/>
          <p:nvPr/>
        </p:nvSpPr>
        <p:spPr>
          <a:xfrm>
            <a:off x="2496840" y="1534803"/>
            <a:ext cx="942086" cy="52903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16="http://schemas.microsoft.com/office/drawing/2014/main" xmlns:p14="http://schemas.microsoft.com/office/powerpoint/2010/main" xmlns:mc="http://schemas.openxmlformats.org/markup-compatibility/2006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7" name="yt_shape_1207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在日常生活中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1f79"/>
              </a:rPr>
              <a:t>元应记作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78" name="yt_table_120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813611"/>
              </p:ext>
            </p:extLst>
          </p:nvPr>
        </p:nvGraphicFramePr>
        <p:xfrm>
          <a:off x="540056" y="1859435"/>
          <a:ext cx="3600000" cy="1080000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081" name="yt_shape_12081"/>
              <p:cNvSpPr txBox="1"/>
              <p:nvPr/>
            </p:nvSpPr>
            <p:spPr>
              <a:xfrm>
                <a:off x="540000" y="2860989"/>
                <a:ext cx="5924699" cy="18359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比较大小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081" name="yt_shape_120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0989"/>
                <a:ext cx="5924699" cy="1835952"/>
              </a:xfrm>
              <a:prstGeom prst="rect">
                <a:avLst/>
              </a:prstGeom>
              <a:blipFill>
                <a:blip r:embed="rId2"/>
                <a:stretch>
                  <a:fillRect l="-3193" t="-2658" r="-2163"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4C5513-9EB6-A9F2-2452-77D49788F16F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6BC661-FA1E-C1C8-BF69-BDB90F3AD374}"/>
              </a:ext>
            </a:extLst>
          </p:cNvPr>
          <p:cNvSpPr txBox="1"/>
          <p:nvPr/>
        </p:nvSpPr>
        <p:spPr>
          <a:xfrm>
            <a:off x="2278789" y="3289671"/>
            <a:ext cx="789686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272A75-826E-3F12-B8B1-96C80557E30D}"/>
              </a:ext>
            </a:extLst>
          </p:cNvPr>
          <p:cNvSpPr txBox="1"/>
          <p:nvPr/>
        </p:nvSpPr>
        <p:spPr>
          <a:xfrm>
            <a:off x="2687094" y="3965121"/>
            <a:ext cx="789686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86" name="yt_shape_12086"/>
              <p:cNvSpPr txBox="1"/>
              <p:nvPr/>
            </p:nvSpPr>
            <p:spPr>
              <a:xfrm>
                <a:off x="540000" y="900000"/>
                <a:ext cx="7445949" cy="36498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把下面的有理数填在相应的大括号里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正整数集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　　　　　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　　　　　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2086" name="yt_shape_12086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45949" cy="3649845"/>
              </a:xfrm>
              <a:prstGeom prst="rect">
                <a:avLst/>
              </a:prstGeom>
              <a:blipFill>
                <a:blip r:embed="rId2"/>
                <a:stretch>
                  <a:fillRect l="-2539" t="-1505" r="-1556" b="-18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E4245A-D7C6-7F55-47D6-B9A76107DEDC}"/>
                  </a:ext>
                </a:extLst>
              </p:cNvPr>
              <p:cNvSpPr txBox="1"/>
              <p:nvPr/>
            </p:nvSpPr>
            <p:spPr>
              <a:xfrm>
                <a:off x="3186839" y="2004386"/>
                <a:ext cx="40377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2" name="文本框 1" descr="{'rangeId': 6}">
                <a:extLst>
                  <a:ext uri="{FF2B5EF4-FFF2-40B4-BE49-F238E27FC236}">
                    <a16:creationId xmlns:a16="http://schemas.microsoft.com/office/drawing/2014/main" id="{A1E4245A-D7C6-7F55-47D6-B9A76107D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6839" y="2004386"/>
                <a:ext cx="4037711" cy="769061"/>
              </a:xfrm>
              <a:prstGeom prst="rect">
                <a:avLst/>
              </a:prstGeom>
              <a:blipFill>
                <a:blip r:embed="rId3"/>
                <a:stretch>
                  <a:fillRect l="-241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8EF256-B30A-7271-E6A5-0B991438D031}"/>
                  </a:ext>
                </a:extLst>
              </p:cNvPr>
              <p:cNvSpPr txBox="1"/>
              <p:nvPr/>
            </p:nvSpPr>
            <p:spPr>
              <a:xfrm>
                <a:off x="2882039" y="2679835"/>
                <a:ext cx="4366323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3" name="文本框 2" descr="{'rangeId': 6}">
                <a:extLst>
                  <a:ext uri="{FF2B5EF4-FFF2-40B4-BE49-F238E27FC236}">
                    <a16:creationId xmlns:a16="http://schemas.microsoft.com/office/drawing/2014/main" id="{DA8EF256-B30A-7271-E6A5-0B991438D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2039" y="2679835"/>
                <a:ext cx="4366323" cy="769316"/>
              </a:xfrm>
              <a:prstGeom prst="rect">
                <a:avLst/>
              </a:prstGeom>
              <a:blipFill>
                <a:blip r:embed="rId4"/>
                <a:stretch>
                  <a:fillRect l="-22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6A0B32E-A6AD-FE7D-9473-0732DDA0FB8C}"/>
              </a:ext>
            </a:extLst>
          </p:cNvPr>
          <p:cNvSpPr txBox="1"/>
          <p:nvPr/>
        </p:nvSpPr>
        <p:spPr>
          <a:xfrm>
            <a:off x="3186839" y="3355539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　　　　　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0F98FE-DC81-1E9D-577A-4371D0081D17}"/>
                  </a:ext>
                </a:extLst>
              </p:cNvPr>
              <p:cNvSpPr txBox="1"/>
              <p:nvPr/>
            </p:nvSpPr>
            <p:spPr>
              <a:xfrm>
                <a:off x="3186839" y="3831027"/>
                <a:ext cx="3985323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　　　　　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5" name="文本框 4" descr="{'rangeId': 6}">
                <a:extLst>
                  <a:ext uri="{FF2B5EF4-FFF2-40B4-BE49-F238E27FC236}">
                    <a16:creationId xmlns:a16="http://schemas.microsoft.com/office/drawing/2014/main" id="{610F98FE-DC81-1E9D-577A-4371D0081D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6839" y="3831027"/>
                <a:ext cx="3985323" cy="730326"/>
              </a:xfrm>
              <a:prstGeom prst="rect">
                <a:avLst/>
              </a:prstGeom>
              <a:blipFill>
                <a:blip r:embed="rId5"/>
                <a:stretch>
                  <a:fillRect l="-244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5" name="yt_shape_12095"/>
          <p:cNvSpPr txBox="1"/>
          <p:nvPr/>
        </p:nvSpPr>
        <p:spPr>
          <a:xfrm>
            <a:off x="540000" y="900000"/>
            <a:ext cx="78739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数轴、相反数、绝对值与倒数的概念及相关运算</a:t>
            </a:r>
          </a:p>
        </p:txBody>
      </p:sp>
      <p:sp>
        <p:nvSpPr>
          <p:cNvPr id="12096" name="yt_shape_12096"/>
          <p:cNvSpPr txBox="1"/>
          <p:nvPr/>
        </p:nvSpPr>
        <p:spPr>
          <a:xfrm>
            <a:off x="540000" y="1399565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下列各对数中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97" name="yt_table_12097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1785473"/>
                  </p:ext>
                </p:extLst>
              </p:nvPr>
            </p:nvGraphicFramePr>
            <p:xfrm>
              <a:off x="540056" y="1878868"/>
              <a:ext cx="9095423" cy="1059371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4572000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</a:tblGrid>
                  <a:tr h="36950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2097" name="yt_table_12097" descr="{&quot;rangeId&quot;:8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1785473"/>
                  </p:ext>
                </p:extLst>
              </p:nvPr>
            </p:nvGraphicFramePr>
            <p:xfrm>
              <a:off x="540056" y="1878868"/>
              <a:ext cx="9095423" cy="1059371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  <a:gridCol w="4572000">
                      <a:extLst>
                        <a:ext uri="{9D8B030D-6E8A-4147-A177-3AD203B41FA5}">
                          <a16:colId xmlns:a16="http://schemas.microsoft.com/office/drawing/2014/main" val="1052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5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r="-10094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98" name="yt_shape_12098"/>
          <p:cNvSpPr txBox="1"/>
          <p:nvPr/>
        </p:nvSpPr>
        <p:spPr>
          <a:xfrm>
            <a:off x="540119" y="29887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的数轴上有三个点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85e1"/>
              </a:rPr>
              <a:t>表示的数互为相反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00" name="yt_table_121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946866"/>
              </p:ext>
            </p:extLst>
          </p:nvPr>
        </p:nvGraphicFramePr>
        <p:xfrm>
          <a:off x="540056" y="3948228"/>
          <a:ext cx="3600000" cy="40233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402336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pic>
        <p:nvPicPr>
          <p:cNvPr id="12099" name="yt_image_12099_skip" title="H_25.9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8211" y="3948228"/>
            <a:ext cx="3301998" cy="323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102" name="yt_shape_12102"/>
              <p:cNvSpPr txBox="1"/>
              <p:nvPr/>
            </p:nvSpPr>
            <p:spPr>
              <a:xfrm>
                <a:off x="540000" y="4474399"/>
                <a:ext cx="583813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的绝对值的和是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solidFill>
                      <a:srgbClr val="000000"/>
                    </a:solid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102" name="yt_shape_12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74399"/>
                <a:ext cx="5838137" cy="641201"/>
              </a:xfrm>
              <a:prstGeom prst="rect">
                <a:avLst/>
              </a:prstGeom>
              <a:blipFill>
                <a:blip r:embed="rId4"/>
                <a:stretch>
                  <a:fillRect l="-3239" r="-219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04" name="yt_shape_12104"/>
          <p:cNvSpPr txBox="1"/>
          <p:nvPr/>
        </p:nvSpPr>
        <p:spPr>
          <a:xfrm>
            <a:off x="540119" y="51663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7594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776578">
            <a:extLst>
              <a:ext uri="{FF2B5EF4-FFF2-40B4-BE49-F238E27FC236}">
                <a16:creationId xmlns:a16="http://schemas.microsoft.com/office/drawing/2014/main" id="{2A6C471B-B801-1AA2-0C6C-D072D5AD61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80D6AC-3C29-D78D-B997-BA7A40BD02EA}"/>
              </a:ext>
            </a:extLst>
          </p:cNvPr>
          <p:cNvSpPr txBox="1"/>
          <p:nvPr/>
        </p:nvSpPr>
        <p:spPr>
          <a:xfrm>
            <a:off x="5707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B8F7E1-BBE4-9901-507D-C65A7DACDB93}"/>
              </a:ext>
            </a:extLst>
          </p:cNvPr>
          <p:cNvSpPr txBox="1"/>
          <p:nvPr/>
        </p:nvSpPr>
        <p:spPr>
          <a:xfrm>
            <a:off x="4710958" y="34174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87FB90-40C3-8A26-0415-D5C502DA85B8}"/>
              </a:ext>
            </a:extLst>
          </p:cNvPr>
          <p:cNvSpPr txBox="1"/>
          <p:nvPr/>
        </p:nvSpPr>
        <p:spPr>
          <a:xfrm>
            <a:off x="5622064" y="4427593"/>
            <a:ext cx="6372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80CA42-07BF-CF17-80CC-9B567FC752D6}"/>
              </a:ext>
            </a:extLst>
          </p:cNvPr>
          <p:cNvSpPr txBox="1"/>
          <p:nvPr/>
        </p:nvSpPr>
        <p:spPr>
          <a:xfrm>
            <a:off x="3688608" y="55950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5" name="yt_shape_1210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小明在纸上画了一条数轴后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折叠纸面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0526,isEnd"/>
              </a:rPr>
              <a:t>的点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6f21,isEnd"/>
              </a:rPr>
              <a:t>两点经上述折叠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后也互相重合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2FDA79-2976-8AF6-5644-E87D7210D549}"/>
              </a:ext>
            </a:extLst>
          </p:cNvPr>
          <p:cNvSpPr txBox="1"/>
          <p:nvPr/>
        </p:nvSpPr>
        <p:spPr>
          <a:xfrm>
            <a:off x="5303096" y="1804170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6" name="yt_shape_12106"/>
          <p:cNvSpPr txBox="1"/>
          <p:nvPr/>
        </p:nvSpPr>
        <p:spPr>
          <a:xfrm>
            <a:off x="540000" y="900000"/>
            <a:ext cx="325730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07" name="yt_shape_12107"/>
              <p:cNvSpPr txBox="1"/>
              <p:nvPr/>
            </p:nvSpPr>
            <p:spPr>
              <a:xfrm>
                <a:off x="540000" y="1399565"/>
                <a:ext cx="708989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>
          <p:sp>
            <p:nvSpPr>
              <p:cNvPr id="12107" name="yt_shape_12107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089890" cy="641779"/>
              </a:xfrm>
              <a:prstGeom prst="rect">
                <a:avLst/>
              </a:prstGeom>
              <a:blipFill>
                <a:blip r:embed="rId2"/>
                <a:stretch>
                  <a:fillRect l="-2666" r="-163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09" name="yt_table_12109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6118505"/>
                  </p:ext>
                </p:extLst>
              </p:nvPr>
            </p:nvGraphicFramePr>
            <p:xfrm>
              <a:off x="540056" y="2092132"/>
              <a:ext cx="9024303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>
          <p:graphicFrame>
            <p:nvGraphicFramePr>
              <p:cNvPr id="12109" name="yt_table_12109" descr="{&quot;rangeId&quot;:12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6118505"/>
                  </p:ext>
                </p:extLst>
              </p:nvPr>
            </p:nvGraphicFramePr>
            <p:xfrm>
              <a:off x="540056" y="2092132"/>
              <a:ext cx="9024303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529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06" r="-7443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0374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10" name="yt_shape_12110"/>
              <p:cNvSpPr txBox="1"/>
              <p:nvPr/>
            </p:nvSpPr>
            <p:spPr>
              <a:xfrm>
                <a:off x="540119" y="2778351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马小虎做了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道题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1e0e"/>
                  </a:rPr>
                  <a:t>；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5729"/>
                  </a:rPr>
                  <a:t>1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其中他做对的题目有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>
          <p:sp>
            <p:nvSpPr>
              <p:cNvPr id="12110" name="yt_shape_12110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78351"/>
                <a:ext cx="11492915" cy="1586653"/>
              </a:xfrm>
              <a:prstGeom prst="rect">
                <a:avLst/>
              </a:prstGeom>
              <a:blipFill>
                <a:blip r:embed="rId4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12" name="yt_table_121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61531"/>
              </p:ext>
            </p:extLst>
          </p:nvPr>
        </p:nvGraphicFramePr>
        <p:xfrm>
          <a:off x="540056" y="4415792"/>
          <a:ext cx="3600000" cy="1080000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pic>
        <p:nvPicPr>
          <p:cNvPr id="3" name="yt_shape_1722070776654">
            <a:extLst>
              <a:ext uri="{FF2B5EF4-FFF2-40B4-BE49-F238E27FC236}">
                <a16:creationId xmlns:a16="http://schemas.microsoft.com/office/drawing/2014/main" id="{E28C442D-0FDC-6B03-432A-A0DB80BC3B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44F1E3-C024-6D4D-3BAB-34C7F2B796FC}"/>
              </a:ext>
            </a:extLst>
          </p:cNvPr>
          <p:cNvSpPr txBox="1"/>
          <p:nvPr/>
        </p:nvSpPr>
        <p:spPr>
          <a:xfrm>
            <a:off x="6658511" y="1352759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A4A57F-319A-9584-0448-F4D68940CF2B}"/>
              </a:ext>
            </a:extLst>
          </p:cNvPr>
          <p:cNvSpPr txBox="1"/>
          <p:nvPr/>
        </p:nvSpPr>
        <p:spPr>
          <a:xfrm>
            <a:off x="4717308" y="38784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15" name="yt_shape_12115"/>
              <p:cNvSpPr txBox="1"/>
              <p:nvPr/>
            </p:nvSpPr>
            <p:spPr>
              <a:xfrm>
                <a:off x="540000" y="900000"/>
                <a:ext cx="8218597" cy="54385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2115" name="yt_shape_12115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18597" cy="5438540"/>
              </a:xfrm>
              <a:prstGeom prst="rect">
                <a:avLst/>
              </a:prstGeom>
              <a:blipFill>
                <a:blip r:embed="rId2"/>
                <a:stretch>
                  <a:fillRect l="-2300" t="-1009" r="-1261" b="-2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84B978-3EAB-66E4-DCEF-D3B7CFC5CB80}"/>
              </a:ext>
            </a:extLst>
          </p:cNvPr>
          <p:cNvSpPr txBox="1"/>
          <p:nvPr/>
        </p:nvSpPr>
        <p:spPr>
          <a:xfrm>
            <a:off x="449989" y="2010863"/>
            <a:ext cx="678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D0F983-E00B-F1C6-741C-36DF3C4067D3}"/>
              </a:ext>
            </a:extLst>
          </p:cNvPr>
          <p:cNvSpPr txBox="1"/>
          <p:nvPr/>
        </p:nvSpPr>
        <p:spPr>
          <a:xfrm>
            <a:off x="1669189" y="248635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293931-AA3C-0239-BA2D-7AA48584B923}"/>
              </a:ext>
            </a:extLst>
          </p:cNvPr>
          <p:cNvSpPr txBox="1"/>
          <p:nvPr/>
        </p:nvSpPr>
        <p:spPr>
          <a:xfrm>
            <a:off x="1669189" y="296183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6E7329-4B72-9328-2E0E-623D2D5DD1FF}"/>
              </a:ext>
            </a:extLst>
          </p:cNvPr>
          <p:cNvSpPr txBox="1"/>
          <p:nvPr/>
        </p:nvSpPr>
        <p:spPr>
          <a:xfrm>
            <a:off x="1669189" y="343732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8AC669-69CE-F1FC-2A1D-093939295FAB}"/>
              </a:ext>
            </a:extLst>
          </p:cNvPr>
          <p:cNvSpPr txBox="1"/>
          <p:nvPr/>
        </p:nvSpPr>
        <p:spPr>
          <a:xfrm>
            <a:off x="449989" y="4388303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B7AD0C-C190-0A4C-71FD-18949AA0C7C2}"/>
              </a:ext>
            </a:extLst>
          </p:cNvPr>
          <p:cNvSpPr txBox="1"/>
          <p:nvPr/>
        </p:nvSpPr>
        <p:spPr>
          <a:xfrm>
            <a:off x="1669189" y="486379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1F9C0A-A34F-B3F3-3CE6-E1D0D61D3C0B}"/>
              </a:ext>
            </a:extLst>
          </p:cNvPr>
          <p:cNvSpPr txBox="1"/>
          <p:nvPr/>
        </p:nvSpPr>
        <p:spPr>
          <a:xfrm>
            <a:off x="1669189" y="533928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7712C8-9AD0-0E68-DA48-5FFD7F973B14}"/>
              </a:ext>
            </a:extLst>
          </p:cNvPr>
          <p:cNvSpPr txBox="1"/>
          <p:nvPr/>
        </p:nvSpPr>
        <p:spPr>
          <a:xfrm>
            <a:off x="1669189" y="5814767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20" name="yt_shape_12120"/>
              <p:cNvSpPr txBox="1"/>
              <p:nvPr/>
            </p:nvSpPr>
            <p:spPr>
              <a:xfrm>
                <a:off x="540119" y="900000"/>
                <a:ext cx="11492915" cy="38867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158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原式的值为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2120" name="yt_shape_12120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86770"/>
              </a:xfrm>
              <a:prstGeom prst="rect">
                <a:avLst/>
              </a:prstGeom>
              <a:blipFill>
                <a:blip r:embed="rId2"/>
                <a:stretch>
                  <a:fillRect l="-1645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638B1FD-B45B-82BA-0BB1-BE68593357DA}"/>
                  </a:ext>
                </a:extLst>
              </p:cNvPr>
              <p:cNvSpPr txBox="1"/>
              <p:nvPr/>
            </p:nvSpPr>
            <p:spPr>
              <a:xfrm>
                <a:off x="450108" y="2169232"/>
                <a:ext cx="7076884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2" name="文本框 1" descr="{'rangeId': 15, 'hasSerialNum': 1}">
                <a:extLst>
                  <a:ext uri="{FF2B5EF4-FFF2-40B4-BE49-F238E27FC236}">
                    <a16:creationId xmlns:a16="http://schemas.microsoft.com/office/drawing/2014/main" id="{2638B1FD-B45B-82BA-0BB1-BE68593357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69232"/>
                <a:ext cx="7076884" cy="775919"/>
              </a:xfrm>
              <a:prstGeom prst="rect">
                <a:avLst/>
              </a:prstGeom>
              <a:blipFill>
                <a:blip r:embed="rId3"/>
                <a:stretch>
                  <a:fillRect l="-1378" r="-137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67D6A82-3F07-6E95-084B-6EACA0917FDB}"/>
              </a:ext>
            </a:extLst>
          </p:cNvPr>
          <p:cNvSpPr txBox="1"/>
          <p:nvPr/>
        </p:nvSpPr>
        <p:spPr>
          <a:xfrm>
            <a:off x="450108" y="2851539"/>
            <a:ext cx="494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99919B-DCD4-D06C-530A-3EC414E766FC}"/>
              </a:ext>
            </a:extLst>
          </p:cNvPr>
          <p:cNvSpPr txBox="1"/>
          <p:nvPr/>
        </p:nvSpPr>
        <p:spPr>
          <a:xfrm>
            <a:off x="450108" y="3327027"/>
            <a:ext cx="4525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53328F-FC56-09C8-D64E-9EDA797DD908}"/>
              </a:ext>
            </a:extLst>
          </p:cNvPr>
          <p:cNvSpPr txBox="1"/>
          <p:nvPr/>
        </p:nvSpPr>
        <p:spPr>
          <a:xfrm>
            <a:off x="450108" y="3802515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0B080B-35D9-C01F-636F-4BBAE7266144}"/>
              </a:ext>
            </a:extLst>
          </p:cNvPr>
          <p:cNvSpPr txBox="1"/>
          <p:nvPr/>
        </p:nvSpPr>
        <p:spPr>
          <a:xfrm>
            <a:off x="450108" y="4278003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16="http://schemas.microsoft.com/office/drawing/2014/main" xmlns:p14="http://schemas.microsoft.com/office/powerpoint/2010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4" name="yt_shape_12124"/>
          <p:cNvSpPr txBox="1"/>
          <p:nvPr/>
        </p:nvSpPr>
        <p:spPr>
          <a:xfrm>
            <a:off x="540000" y="900000"/>
            <a:ext cx="418063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科学记数法及近似数</a:t>
            </a:r>
          </a:p>
        </p:txBody>
      </p:sp>
      <p:sp>
        <p:nvSpPr>
          <p:cNvPr id="12125" name="yt_shape_12125"/>
          <p:cNvSpPr txBox="1"/>
          <p:nvPr/>
        </p:nvSpPr>
        <p:spPr>
          <a:xfrm>
            <a:off x="540000" y="1399565"/>
            <a:ext cx="47448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6" name="yt_table_12126" title="H_187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64345"/>
              </p:ext>
            </p:extLst>
          </p:nvPr>
        </p:nvGraphicFramePr>
        <p:xfrm>
          <a:off x="540056" y="1878868"/>
          <a:ext cx="3600000" cy="1080000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数据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475301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精确到万位可表示为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480000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王平和李明测量同一根钢管的长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按四舍五入法得到结果分别是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47155"/>
                        </a:rPr>
                        <a:t>8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这两个结果是相同的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5046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精确到的数位是万位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小林称得体重为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其中的数据是准确数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pic>
        <p:nvPicPr>
          <p:cNvPr id="3" name="yt_shape_1722070776736">
            <a:extLst>
              <a:ext uri="{FF2B5EF4-FFF2-40B4-BE49-F238E27FC236}">
                <a16:creationId xmlns:a16="http://schemas.microsoft.com/office/drawing/2014/main" id="{D63EE5BA-79D2-D1CB-CB6E-5B21C4EFB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5B6E5A-D194-B025-7532-1B4B2F1D5DFD}"/>
              </a:ext>
            </a:extLst>
          </p:cNvPr>
          <p:cNvSpPr txBox="1"/>
          <p:nvPr/>
        </p:nvSpPr>
        <p:spPr>
          <a:xfrm>
            <a:off x="4336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1761</Words>
  <Application>Microsoft Office PowerPoint</Application>
  <PresentationFormat>宽屏</PresentationFormat>
  <Paragraphs>153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课 件</cp:lastModifiedBy>
  <cp:revision>10</cp:revision>
  <dcterms:created xsi:type="dcterms:W3CDTF">2024-07-27T08:54:53Z</dcterms:created>
  <dcterms:modified xsi:type="dcterms:W3CDTF">2024-07-27T09:14:24Z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