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9" r:id="rId6"/>
    <p:sldId id="313" r:id="rId7"/>
    <p:sldId id="316" r:id="rId8"/>
    <p:sldId id="317" r:id="rId9"/>
    <p:sldId id="319" r:id="rId10"/>
    <p:sldId id="323" r:id="rId11"/>
    <p:sldId id="325" r:id="rId12"/>
    <p:sldId id="328" r:id="rId13"/>
    <p:sldId id="327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7" name="yt_shape_10707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自主学习</a:t>
            </a:r>
          </a:p>
        </p:txBody>
      </p:sp>
      <p:pic>
        <p:nvPicPr>
          <p:cNvPr id="10708" name="yt_image_10708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518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0" name="yt_shape_10710"/>
          <p:cNvSpPr txBox="1"/>
          <p:nvPr/>
        </p:nvSpPr>
        <p:spPr>
          <a:xfrm>
            <a:off x="540119" y="1960224"/>
            <a:ext cx="11028489" cy="283603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如果两个数只有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那么称其中一个数为另一个数的相反数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fd9d9,isEnd"/>
              </a:rPr>
              <a:t>也称这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两个数互为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特别地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的相反数是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一个数的数量大小叫作这个数的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正数的绝对值是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负数的绝对值是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4d27b,isEnd"/>
              </a:rPr>
              <a:t>的绝对值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两个负数比较大小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绝对值大的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9BF906-AE63-491E-FA89-6138510A357A}"/>
              </a:ext>
            </a:extLst>
          </p:cNvPr>
          <p:cNvSpPr txBox="1"/>
          <p:nvPr/>
        </p:nvSpPr>
        <p:spPr>
          <a:xfrm>
            <a:off x="3293321" y="1913418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0CF583-0A70-4277-C58E-0369A110A0BC}"/>
              </a:ext>
            </a:extLst>
          </p:cNvPr>
          <p:cNvSpPr txBox="1"/>
          <p:nvPr/>
        </p:nvSpPr>
        <p:spPr>
          <a:xfrm>
            <a:off x="2278908" y="238890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B9EE3B-0F90-E539-CA65-089A0C6CBCD7}"/>
              </a:ext>
            </a:extLst>
          </p:cNvPr>
          <p:cNvSpPr txBox="1"/>
          <p:nvPr/>
        </p:nvSpPr>
        <p:spPr>
          <a:xfrm>
            <a:off x="6850907" y="238890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1191C0-033C-ACD5-89A3-C70E507D549C}"/>
              </a:ext>
            </a:extLst>
          </p:cNvPr>
          <p:cNvSpPr txBox="1"/>
          <p:nvPr/>
        </p:nvSpPr>
        <p:spPr>
          <a:xfrm>
            <a:off x="5426921" y="2864394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E4BF3E-D184-E8DF-5038-9CF44B07D94C}"/>
              </a:ext>
            </a:extLst>
          </p:cNvPr>
          <p:cNvSpPr txBox="1"/>
          <p:nvPr/>
        </p:nvSpPr>
        <p:spPr>
          <a:xfrm>
            <a:off x="3293321" y="3339882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它本身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753590-E3A2-4241-3BCE-B34C96D3C9AF}"/>
              </a:ext>
            </a:extLst>
          </p:cNvPr>
          <p:cNvSpPr txBox="1"/>
          <p:nvPr/>
        </p:nvSpPr>
        <p:spPr>
          <a:xfrm>
            <a:off x="7824192" y="333988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它的相反数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409835-7D96-13D9-8C97-ABCBA3719C60}"/>
              </a:ext>
            </a:extLst>
          </p:cNvPr>
          <p:cNvSpPr txBox="1"/>
          <p:nvPr/>
        </p:nvSpPr>
        <p:spPr>
          <a:xfrm>
            <a:off x="1059708" y="38153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9E00AA-F856-A22E-5978-349943897684}"/>
              </a:ext>
            </a:extLst>
          </p:cNvPr>
          <p:cNvSpPr txBox="1"/>
          <p:nvPr/>
        </p:nvSpPr>
        <p:spPr>
          <a:xfrm>
            <a:off x="5426921" y="4290858"/>
            <a:ext cx="1399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反而小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2" name="yt_shape_1078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81" name="yt_image_10781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84" name="yt_shape_10784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已知零件的标准直径是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711d"/>
              </a:rPr>
              <a:t>超过标准直径长度的数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量记作正数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不足标准直径长度的数量记作负数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检验员某次抽查了五件样品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ca70"/>
              </a:rPr>
              <a:t>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查结果如下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785" name="yt_table_10785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627290"/>
              </p:ext>
            </p:extLst>
          </p:nvPr>
        </p:nvGraphicFramePr>
        <p:xfrm>
          <a:off x="540000" y="3057616"/>
          <a:ext cx="11111995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2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2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序号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直径长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787" name="yt_shape_10787"/>
          <p:cNvSpPr txBox="1"/>
          <p:nvPr/>
        </p:nvSpPr>
        <p:spPr>
          <a:xfrm>
            <a:off x="540000" y="4936605"/>
            <a:ext cx="538609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指出哪件样品的大小最符合要求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件样品的大小最符合要求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16112D-98D1-A83C-0288-C60BDFF2E875}"/>
              </a:ext>
            </a:extLst>
          </p:cNvPr>
          <p:cNvSpPr txBox="1"/>
          <p:nvPr/>
        </p:nvSpPr>
        <p:spPr>
          <a:xfrm>
            <a:off x="449989" y="5365287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件样品的大小最符合要求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9" name="yt_shape_10789"/>
          <p:cNvSpPr txBox="1"/>
          <p:nvPr/>
        </p:nvSpPr>
        <p:spPr>
          <a:xfrm>
            <a:off x="540119" y="900000"/>
            <a:ext cx="11028489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如果规定误差的绝对值在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18mm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之内是正品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误差的绝对值在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c255"/>
              </a:rPr>
              <a:t>～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22mm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之间是次品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误差的绝对值超过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22mm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是废品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9e1dd"/>
              </a:rPr>
              <a:t>那么这五件样品分别属于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哪类产品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所以第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件样品是正品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所以第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件样品为次品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所以第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件样品为废品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E1513A-BCB0-A1DD-4EB6-107398C7C9E4}"/>
              </a:ext>
            </a:extLst>
          </p:cNvPr>
          <p:cNvSpPr txBox="1"/>
          <p:nvPr/>
        </p:nvSpPr>
        <p:spPr>
          <a:xfrm>
            <a:off x="450108" y="2279658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1D214A-E16C-4E78-E880-4E5155852CE9}"/>
              </a:ext>
            </a:extLst>
          </p:cNvPr>
          <p:cNvSpPr txBox="1"/>
          <p:nvPr/>
        </p:nvSpPr>
        <p:spPr>
          <a:xfrm>
            <a:off x="450108" y="2755146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B0BDBE-F8A6-851A-2404-EF7DBE2C6254}"/>
              </a:ext>
            </a:extLst>
          </p:cNvPr>
          <p:cNvSpPr txBox="1"/>
          <p:nvPr/>
        </p:nvSpPr>
        <p:spPr>
          <a:xfrm>
            <a:off x="450108" y="3230634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477B9E-B562-AB85-4C81-D0F40643E30E}"/>
              </a:ext>
            </a:extLst>
          </p:cNvPr>
          <p:cNvSpPr txBox="1"/>
          <p:nvPr/>
        </p:nvSpPr>
        <p:spPr>
          <a:xfrm>
            <a:off x="450108" y="3706122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件样品是正品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31D67B-E223-C8AE-9699-FEF6C597A5EF}"/>
              </a:ext>
            </a:extLst>
          </p:cNvPr>
          <p:cNvSpPr txBox="1"/>
          <p:nvPr/>
        </p:nvSpPr>
        <p:spPr>
          <a:xfrm>
            <a:off x="450108" y="4181610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7B408C-234D-8FD3-CA22-006775855D9A}"/>
              </a:ext>
            </a:extLst>
          </p:cNvPr>
          <p:cNvSpPr txBox="1"/>
          <p:nvPr/>
        </p:nvSpPr>
        <p:spPr>
          <a:xfrm>
            <a:off x="450108" y="4657098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件样品为次品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486FB2-4825-B5DC-EE31-81CE1836DE59}"/>
              </a:ext>
            </a:extLst>
          </p:cNvPr>
          <p:cNvSpPr txBox="1"/>
          <p:nvPr/>
        </p:nvSpPr>
        <p:spPr>
          <a:xfrm>
            <a:off x="450108" y="5132586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A96EF9-6A69-09F2-18B5-58D9FF09E0FA}"/>
              </a:ext>
            </a:extLst>
          </p:cNvPr>
          <p:cNvSpPr txBox="1"/>
          <p:nvPr/>
        </p:nvSpPr>
        <p:spPr>
          <a:xfrm>
            <a:off x="450108" y="5608074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件样品为废品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1" name="yt_shape_10791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名师点晴</a:t>
            </a:r>
          </a:p>
        </p:txBody>
      </p:sp>
      <p:sp>
        <p:nvSpPr>
          <p:cNvPr id="10792" name="yt_shape_10792"/>
          <p:cNvSpPr txBox="1"/>
          <p:nvPr/>
        </p:nvSpPr>
        <p:spPr>
          <a:xfrm>
            <a:off x="540119" y="1484784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绝对值具有非负性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绝对值是一个正数的数有两个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它们互为相反数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0ee1c"/>
              </a:rPr>
              <a:t>绝对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值是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的数就是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没有绝对值是负数的数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5" name="yt_shape_10715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0714" name="yt_image_10714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7" name="yt_shape_10717"/>
          <p:cNvSpPr txBox="1"/>
          <p:nvPr/>
        </p:nvSpPr>
        <p:spPr>
          <a:xfrm>
            <a:off x="540119" y="1386424"/>
            <a:ext cx="11492915" cy="4733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1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1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不合题意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绝对值等于一个正数的数有两个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它们互为相反数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1f00d"/>
              </a:rPr>
              <a:t>解决此类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问题即可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7" name="yt_shape_1072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26" name="yt_image_10726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9" name="yt_shape_10729"/>
          <p:cNvSpPr txBox="1"/>
          <p:nvPr/>
        </p:nvSpPr>
        <p:spPr>
          <a:xfrm>
            <a:off x="540000" y="1482165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</a:t>
            </a:r>
          </a:p>
        </p:txBody>
      </p:sp>
      <p:sp>
        <p:nvSpPr>
          <p:cNvPr id="10730" name="yt_shape_10730"/>
          <p:cNvSpPr txBox="1"/>
          <p:nvPr/>
        </p:nvSpPr>
        <p:spPr>
          <a:xfrm>
            <a:off x="540000" y="1971599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湘西州中考改编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31" name="yt_table_10731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7939033"/>
                  </p:ext>
                </p:extLst>
              </p:nvPr>
            </p:nvGraphicFramePr>
            <p:xfrm>
              <a:off x="540056" y="2450902"/>
              <a:ext cx="9810116" cy="674434"/>
            </p:xfrm>
            <a:graphic>
              <a:graphicData uri="http://schemas.openxmlformats.org/drawingml/2006/table">
                <a:tbl>
                  <a:tblPr/>
                  <a:tblGrid>
                    <a:gridCol w="2880043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2453005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  <a:gridCol w="1919288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731" name="yt_table_10731" descr="{&quot;rangeId&quot;:4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7939033"/>
                  </p:ext>
                </p:extLst>
              </p:nvPr>
            </p:nvGraphicFramePr>
            <p:xfrm>
              <a:off x="540056" y="2450902"/>
              <a:ext cx="9810116" cy="635572"/>
            </p:xfrm>
            <a:graphic>
              <a:graphicData uri="http://schemas.openxmlformats.org/drawingml/2006/table">
                <a:tbl>
                  <a:tblPr/>
                  <a:tblGrid>
                    <a:gridCol w="2880043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2453005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  <a:gridCol w="1919288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21340" r="-7816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1111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32" name="yt_shape_10732"/>
          <p:cNvSpPr txBox="1"/>
          <p:nvPr/>
        </p:nvSpPr>
        <p:spPr>
          <a:xfrm>
            <a:off x="540000" y="3137121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相反数等于它本身的数是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33" name="yt_table_1073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523861"/>
              </p:ext>
            </p:extLst>
          </p:nvPr>
        </p:nvGraphicFramePr>
        <p:xfrm>
          <a:off x="540056" y="3616424"/>
          <a:ext cx="9838691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2453005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</a:tbl>
          </a:graphicData>
        </a:graphic>
      </p:graphicFrame>
      <p:sp>
        <p:nvSpPr>
          <p:cNvPr id="10735" name="yt_shape_10735"/>
          <p:cNvSpPr txBox="1"/>
          <p:nvPr/>
        </p:nvSpPr>
        <p:spPr>
          <a:xfrm>
            <a:off x="540000" y="4142595"/>
            <a:ext cx="96564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284301">
            <a:extLst>
              <a:ext uri="{FF2B5EF4-FFF2-40B4-BE49-F238E27FC236}">
                <a16:creationId xmlns:a16="http://schemas.microsoft.com/office/drawing/2014/main" id="{8678EE20-AC40-06F5-F35E-2BE1083D79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2DDE7D-4040-B3BB-0241-9284F792CB4F}"/>
              </a:ext>
            </a:extLst>
          </p:cNvPr>
          <p:cNvSpPr txBox="1"/>
          <p:nvPr/>
        </p:nvSpPr>
        <p:spPr>
          <a:xfrm>
            <a:off x="6622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520B0D-5EEA-4B19-188D-EF4C31A58A44}"/>
              </a:ext>
            </a:extLst>
          </p:cNvPr>
          <p:cNvSpPr txBox="1"/>
          <p:nvPr/>
        </p:nvSpPr>
        <p:spPr>
          <a:xfrm>
            <a:off x="4793389" y="30903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D1AE60-54A1-3B61-A649-B077FC42C49E}"/>
              </a:ext>
            </a:extLst>
          </p:cNvPr>
          <p:cNvSpPr txBox="1"/>
          <p:nvPr/>
        </p:nvSpPr>
        <p:spPr>
          <a:xfrm>
            <a:off x="9098689" y="409578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6" name="yt_shape_10736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</a:t>
            </a:r>
          </a:p>
        </p:txBody>
      </p:sp>
      <p:sp>
        <p:nvSpPr>
          <p:cNvPr id="10737" name="yt_shape_10737"/>
          <p:cNvSpPr txBox="1"/>
          <p:nvPr/>
        </p:nvSpPr>
        <p:spPr>
          <a:xfrm>
            <a:off x="540000" y="1389434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38" name="yt_table_10738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8029318"/>
                  </p:ext>
                </p:extLst>
              </p:nvPr>
            </p:nvGraphicFramePr>
            <p:xfrm>
              <a:off x="540056" y="1868737"/>
              <a:ext cx="8124191" cy="67443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738" name="yt_table_10738" descr="{&quot;rangeId&quot;:8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8029318"/>
                  </p:ext>
                </p:extLst>
              </p:nvPr>
            </p:nvGraphicFramePr>
            <p:xfrm>
              <a:off x="540056" y="1868737"/>
              <a:ext cx="8124191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96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4826" r="-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058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39" name="yt_shape_10739"/>
          <p:cNvSpPr txBox="1"/>
          <p:nvPr/>
        </p:nvSpPr>
        <p:spPr>
          <a:xfrm>
            <a:off x="540119" y="255495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只玩偶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其中超过标准高度的厘米数记为正数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628d"/>
              </a:rPr>
              <a:t>不足标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准高度的厘米数记为负数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从高度看最接近标准高度的是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740" name="yt_image_10740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0328" y="3666755"/>
            <a:ext cx="5031342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42" name="yt_shape_10742"/>
              <p:cNvSpPr txBox="1"/>
              <p:nvPr/>
            </p:nvSpPr>
            <p:spPr>
              <a:xfrm>
                <a:off x="540000" y="5257967"/>
                <a:ext cx="7535717" cy="639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写出下列各数的绝对值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742" name="yt_shape_10742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57967"/>
                <a:ext cx="7535717" cy="639599"/>
              </a:xfrm>
              <a:prstGeom prst="rect">
                <a:avLst/>
              </a:prstGeom>
              <a:blipFill>
                <a:blip r:embed="rId4"/>
                <a:stretch>
                  <a:fillRect l="-2508" r="-1456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44" name="yt_shape_10744"/>
              <p:cNvSpPr txBox="1"/>
              <p:nvPr/>
            </p:nvSpPr>
            <p:spPr>
              <a:xfrm>
                <a:off x="540000" y="5948354"/>
                <a:ext cx="10344499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744" name="yt_shape_10744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48354"/>
                <a:ext cx="10344499" cy="673774"/>
              </a:xfrm>
              <a:prstGeom prst="rect">
                <a:avLst/>
              </a:prstGeom>
              <a:blipFill>
                <a:blip r:embed="rId5"/>
                <a:stretch>
                  <a:fillRect l="-1827" r="-766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284362">
            <a:extLst>
              <a:ext uri="{FF2B5EF4-FFF2-40B4-BE49-F238E27FC236}">
                <a16:creationId xmlns:a16="http://schemas.microsoft.com/office/drawing/2014/main" id="{1EAD81AD-B8B2-94E1-E12D-FDA42D15BD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858645-0EF0-66FD-290F-DC2096F233B4}"/>
              </a:ext>
            </a:extLst>
          </p:cNvPr>
          <p:cNvSpPr txBox="1"/>
          <p:nvPr/>
        </p:nvSpPr>
        <p:spPr>
          <a:xfrm>
            <a:off x="5555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2BBE83-9E67-4266-D5BB-926013862D9C}"/>
              </a:ext>
            </a:extLst>
          </p:cNvPr>
          <p:cNvSpPr txBox="1"/>
          <p:nvPr/>
        </p:nvSpPr>
        <p:spPr>
          <a:xfrm>
            <a:off x="8679707" y="29836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E2B781-C985-8C85-5388-7756CEDC0948}"/>
                  </a:ext>
                </a:extLst>
              </p:cNvPr>
              <p:cNvSpPr txBox="1"/>
              <p:nvPr/>
            </p:nvSpPr>
            <p:spPr>
              <a:xfrm>
                <a:off x="449989" y="5901548"/>
                <a:ext cx="10424541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5" name="文本框 4" descr="{'rangeId': 10, 'mathAnswerShape': 1}">
                <a:extLst>
                  <a:ext uri="{FF2B5EF4-FFF2-40B4-BE49-F238E27FC236}">
                    <a16:creationId xmlns:a16="http://schemas.microsoft.com/office/drawing/2014/main" id="{00E2B781-C985-8C85-5388-7756CEDC09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01548"/>
                <a:ext cx="10424541" cy="760870"/>
              </a:xfrm>
              <a:prstGeom prst="rect">
                <a:avLst/>
              </a:prstGeom>
              <a:blipFill>
                <a:blip r:embed="rId7"/>
                <a:stretch>
                  <a:fillRect l="-936" r="-877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6" name="yt_shape_10746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利用绝对值比较有理数的大小</a:t>
            </a:r>
          </a:p>
        </p:txBody>
      </p:sp>
      <p:sp>
        <p:nvSpPr>
          <p:cNvPr id="10747" name="yt_shape_10747"/>
          <p:cNvSpPr txBox="1"/>
          <p:nvPr/>
        </p:nvSpPr>
        <p:spPr>
          <a:xfrm>
            <a:off x="540000" y="1389434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下列各数中最大的数是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48" name="yt_table_10748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461933"/>
                  </p:ext>
                </p:extLst>
              </p:nvPr>
            </p:nvGraphicFramePr>
            <p:xfrm>
              <a:off x="540056" y="1868737"/>
              <a:ext cx="9972041" cy="674434"/>
            </p:xfrm>
            <a:graphic>
              <a:graphicData uri="http://schemas.openxmlformats.org/drawingml/2006/table">
                <a:tbl>
                  <a:tblPr/>
                  <a:tblGrid>
                    <a:gridCol w="2594293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  <a:gridCol w="2729230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705418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1943100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748" name="yt_table_10748" descr="{&quot;rangeId&quot;:12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461933"/>
                  </p:ext>
                </p:extLst>
              </p:nvPr>
            </p:nvGraphicFramePr>
            <p:xfrm>
              <a:off x="540056" y="1868737"/>
              <a:ext cx="9972041" cy="635572"/>
            </p:xfrm>
            <a:graphic>
              <a:graphicData uri="http://schemas.openxmlformats.org/drawingml/2006/table">
                <a:tbl>
                  <a:tblPr/>
                  <a:tblGrid>
                    <a:gridCol w="2594293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  <a:gridCol w="2729230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705418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1943100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8427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5089" r="-17031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6847" r="-7184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1316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49" name="yt_shape_10749"/>
          <p:cNvSpPr txBox="1"/>
          <p:nvPr/>
        </p:nvSpPr>
        <p:spPr>
          <a:xfrm>
            <a:off x="540000" y="2554956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下列比较大小结果正确的是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50" name="yt_table_10750" title="H_85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4480965"/>
                  </p:ext>
                </p:extLst>
              </p:nvPr>
            </p:nvGraphicFramePr>
            <p:xfrm>
              <a:off x="540056" y="3034259"/>
              <a:ext cx="9158923" cy="1183577"/>
            </p:xfrm>
            <a:graphic>
              <a:graphicData uri="http://schemas.openxmlformats.org/drawingml/2006/table">
                <a:tbl>
                  <a:tblPr/>
                  <a:tblGrid>
                    <a:gridCol w="5323523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  <a:gridCol w="3835400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）＜｜－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8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750" name="yt_table_10750" descr="{&quot;rangeId&quot;:13,&quot;type&quot;:&quot;Option&quot;}" title="H_85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4480965"/>
                  </p:ext>
                </p:extLst>
              </p:nvPr>
            </p:nvGraphicFramePr>
            <p:xfrm>
              <a:off x="540056" y="3034259"/>
              <a:ext cx="9158923" cy="1091629"/>
            </p:xfrm>
            <a:graphic>
              <a:graphicData uri="http://schemas.openxmlformats.org/drawingml/2006/table">
                <a:tbl>
                  <a:tblPr/>
                  <a:tblGrid>
                    <a:gridCol w="5323523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  <a:gridCol w="3835400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）＜｜－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1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0909" r="-72082" b="-1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8730" t="-70909" b="-145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284420">
            <a:extLst>
              <a:ext uri="{FF2B5EF4-FFF2-40B4-BE49-F238E27FC236}">
                <a16:creationId xmlns:a16="http://schemas.microsoft.com/office/drawing/2014/main" id="{EDA3DE5A-5D81-25C3-67B0-68E0DC3F7D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96133E-E5CB-9D77-D7DD-4CC2F63F4D4E}"/>
              </a:ext>
            </a:extLst>
          </p:cNvPr>
          <p:cNvSpPr txBox="1"/>
          <p:nvPr/>
        </p:nvSpPr>
        <p:spPr>
          <a:xfrm>
            <a:off x="44885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DF3D76-1654-F6A2-1B39-D0FAB5EC8878}"/>
              </a:ext>
            </a:extLst>
          </p:cNvPr>
          <p:cNvSpPr txBox="1"/>
          <p:nvPr/>
        </p:nvSpPr>
        <p:spPr>
          <a:xfrm>
            <a:off x="5098189" y="25081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51" name="yt_shape_10751"/>
              <p:cNvSpPr txBox="1"/>
              <p:nvPr/>
            </p:nvSpPr>
            <p:spPr>
              <a:xfrm>
                <a:off x="540000" y="900000"/>
                <a:ext cx="10778913" cy="25199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比较下列各组数的大小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　　　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所以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51" name="yt_shape_107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78913" cy="2519921"/>
              </a:xfrm>
              <a:prstGeom prst="rect">
                <a:avLst/>
              </a:prstGeom>
              <a:blipFill>
                <a:blip r:embed="rId2"/>
                <a:stretch>
                  <a:fillRect l="-1753" t="-2179" r="-735" b="-3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87DECD5-0B70-F830-B48D-A6F79BD8A15D}"/>
              </a:ext>
            </a:extLst>
          </p:cNvPr>
          <p:cNvSpPr txBox="1"/>
          <p:nvPr/>
        </p:nvSpPr>
        <p:spPr>
          <a:xfrm>
            <a:off x="449989" y="2102840"/>
            <a:ext cx="5285971" cy="111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因为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，｜－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itchFamily="24"/>
              <a:ea typeface="宋体" pitchFamily="24"/>
            </a:endParaRPr>
          </a:p>
          <a:p>
            <a:pPr>
              <a:lnSpc>
                <a:spcPct val="129999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＜－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8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0E2827-03E9-ACEA-05B3-CF655BCC4414}"/>
                  </a:ext>
                </a:extLst>
              </p:cNvPr>
              <p:cNvSpPr txBox="1"/>
              <p:nvPr/>
            </p:nvSpPr>
            <p:spPr>
              <a:xfrm>
                <a:off x="5231904" y="2364848"/>
                <a:ext cx="528072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，｜－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0E2827-03E9-ACEA-05B3-CF655BCC44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904" y="2364848"/>
                <a:ext cx="5280723" cy="730136"/>
              </a:xfrm>
              <a:prstGeom prst="rect">
                <a:avLst/>
              </a:prstGeom>
              <a:blipFill>
                <a:blip r:embed="rId3"/>
                <a:stretch>
                  <a:fillRect t="-31667" r="-20761" b="-5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3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6" name="yt_shape_1075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已知绝对值求这个数时思考不周全而出错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950a,isEn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474C0E-EC6E-96B5-4504-F473F29E8604}"/>
              </a:ext>
            </a:extLst>
          </p:cNvPr>
          <p:cNvSpPr txBox="1"/>
          <p:nvPr/>
        </p:nvSpPr>
        <p:spPr>
          <a:xfrm>
            <a:off x="4339483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378E6E-2395-5D7B-51A0-6C129A55E9AC}"/>
              </a:ext>
            </a:extLst>
          </p:cNvPr>
          <p:cNvSpPr txBox="1"/>
          <p:nvPr/>
        </p:nvSpPr>
        <p:spPr>
          <a:xfrm>
            <a:off x="9371857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05F886-D5DB-0993-AB95-2D42295637E7}"/>
              </a:ext>
            </a:extLst>
          </p:cNvPr>
          <p:cNvSpPr txBox="1"/>
          <p:nvPr/>
        </p:nvSpPr>
        <p:spPr>
          <a:xfrm>
            <a:off x="3868440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9" name="yt_shape_1075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58" name="yt_image_10758" title="H_41.85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1" name="yt_shape_10761"/>
          <p:cNvSpPr txBox="1"/>
          <p:nvPr/>
        </p:nvSpPr>
        <p:spPr>
          <a:xfrm>
            <a:off x="540000" y="1482165"/>
            <a:ext cx="5656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2" name="yt_table_107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22580"/>
              </p:ext>
            </p:extLst>
          </p:nvPr>
        </p:nvGraphicFramePr>
        <p:xfrm>
          <a:off x="540056" y="1961468"/>
          <a:ext cx="11086466" cy="475488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3395980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</a:tbl>
          </a:graphicData>
        </a:graphic>
      </p:graphicFrame>
      <p:sp>
        <p:nvSpPr>
          <p:cNvPr id="10764" name="yt_shape_10764"/>
          <p:cNvSpPr txBox="1"/>
          <p:nvPr/>
        </p:nvSpPr>
        <p:spPr>
          <a:xfrm>
            <a:off x="540000" y="2487639"/>
            <a:ext cx="51873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5" name="yt_table_1076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818041"/>
              </p:ext>
            </p:extLst>
          </p:nvPr>
        </p:nvGraphicFramePr>
        <p:xfrm>
          <a:off x="540056" y="2966942"/>
          <a:ext cx="8757286" cy="950976"/>
        </p:xfrm>
        <a:graphic>
          <a:graphicData uri="http://schemas.openxmlformats.org/drawingml/2006/table">
            <a:tbl>
              <a:tblPr/>
              <a:tblGrid>
                <a:gridCol w="6809423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</a:tbl>
          </a:graphicData>
        </a:graphic>
      </p:graphicFrame>
      <p:sp>
        <p:nvSpPr>
          <p:cNvPr id="10767" name="yt_shape_10767"/>
          <p:cNvSpPr txBox="1"/>
          <p:nvPr/>
        </p:nvSpPr>
        <p:spPr>
          <a:xfrm>
            <a:off x="540120" y="396849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如图是一个正方体纸盒展开图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按虚线折成正方体后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5b39"/>
              </a:rPr>
              <a:t>若使相对面上的两数互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表示的数依次是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69" name="yt_table_10769_skip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2528872"/>
                  </p:ext>
                </p:extLst>
              </p:nvPr>
            </p:nvGraphicFramePr>
            <p:xfrm>
              <a:off x="540056" y="4927931"/>
              <a:ext cx="9544686" cy="1344930"/>
            </p:xfrm>
            <a:graphic>
              <a:graphicData uri="http://schemas.openxmlformats.org/drawingml/2006/table">
                <a:tbl>
                  <a:tblPr/>
                  <a:tblGrid>
                    <a:gridCol w="6809423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2735263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769" name="yt_table_10769_skip" descr="{&quot;rangeId&quot;:20,&quot;type&quot;:&quot;Option&quot;,&quot;drawing&quot;:[&quot;yt_image_10768&quot;]}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2528872"/>
                  </p:ext>
                </p:extLst>
              </p:nvPr>
            </p:nvGraphicFramePr>
            <p:xfrm>
              <a:off x="540056" y="4927931"/>
              <a:ext cx="9544686" cy="1267334"/>
            </p:xfrm>
            <a:graphic>
              <a:graphicData uri="http://schemas.openxmlformats.org/drawingml/2006/table">
                <a:tbl>
                  <a:tblPr/>
                  <a:tblGrid>
                    <a:gridCol w="6809423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2735263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40161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48998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6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40161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48998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768" name="yt_image_10768_skip" title="H_96.75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14275" y="4927931"/>
            <a:ext cx="1635568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BD14E3-86CE-A78B-5A3A-FAC192AF101E}"/>
              </a:ext>
            </a:extLst>
          </p:cNvPr>
          <p:cNvSpPr txBox="1"/>
          <p:nvPr/>
        </p:nvSpPr>
        <p:spPr>
          <a:xfrm>
            <a:off x="5239286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457253-5A0C-C6F3-E7BA-3897B4222D0B}"/>
              </a:ext>
            </a:extLst>
          </p:cNvPr>
          <p:cNvSpPr txBox="1"/>
          <p:nvPr/>
        </p:nvSpPr>
        <p:spPr>
          <a:xfrm>
            <a:off x="4774339" y="24408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6FB574-9FFF-97CB-C4CC-0A164A8339AB}"/>
              </a:ext>
            </a:extLst>
          </p:cNvPr>
          <p:cNvSpPr txBox="1"/>
          <p:nvPr/>
        </p:nvSpPr>
        <p:spPr>
          <a:xfrm>
            <a:off x="6492134" y="43971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70" name="yt_shape_10770"/>
              <p:cNvSpPr txBox="1"/>
              <p:nvPr/>
            </p:nvSpPr>
            <p:spPr>
              <a:xfrm>
                <a:off x="540000" y="900000"/>
                <a:ext cx="8694688" cy="41203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页随堂练习第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比较下列每组数的大小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）＞－｜－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70" name="yt_shape_107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94688" cy="4120359"/>
              </a:xfrm>
              <a:prstGeom prst="rect">
                <a:avLst/>
              </a:prstGeom>
              <a:blipFill>
                <a:blip r:embed="rId2"/>
                <a:stretch>
                  <a:fillRect l="-2174" t="-1331" r="-1122" b="-1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3595202-F724-78CE-A7D6-2C720382F4C2}"/>
              </a:ext>
            </a:extLst>
          </p:cNvPr>
          <p:cNvSpPr txBox="1"/>
          <p:nvPr/>
        </p:nvSpPr>
        <p:spPr>
          <a:xfrm>
            <a:off x="5148989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733C99-5217-0CF9-53FD-99BD6A20E0D5}"/>
              </a:ext>
            </a:extLst>
          </p:cNvPr>
          <p:cNvSpPr txBox="1"/>
          <p:nvPr/>
        </p:nvSpPr>
        <p:spPr>
          <a:xfrm>
            <a:off x="6295164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3788FE6-B72F-437E-116B-FC9913554076}"/>
                  </a:ext>
                </a:extLst>
              </p:cNvPr>
              <p:cNvSpPr txBox="1"/>
              <p:nvPr/>
            </p:nvSpPr>
            <p:spPr>
              <a:xfrm>
                <a:off x="449989" y="2954600"/>
                <a:ext cx="5585523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3788FE6-B72F-437E-116B-FC9913554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4600"/>
                <a:ext cx="5585523" cy="768553"/>
              </a:xfrm>
              <a:prstGeom prst="rect">
                <a:avLst/>
              </a:prstGeom>
              <a:blipFill>
                <a:blip r:embed="rId3"/>
                <a:stretch>
                  <a:fillRect l="-1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5E40AE-6D70-0751-B366-6DA4ED37EB6C}"/>
                  </a:ext>
                </a:extLst>
              </p:cNvPr>
              <p:cNvSpPr txBox="1"/>
              <p:nvPr/>
            </p:nvSpPr>
            <p:spPr>
              <a:xfrm>
                <a:off x="449989" y="4300990"/>
                <a:ext cx="58188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5E40AE-6D70-0751-B366-6DA4ED37EB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0990"/>
                <a:ext cx="5818886" cy="726326"/>
              </a:xfrm>
              <a:prstGeom prst="rect">
                <a:avLst/>
              </a:prstGeom>
              <a:blipFill>
                <a:blip r:embed="rId4"/>
                <a:stretch>
                  <a:fillRect l="-167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3788FE6-B72F-437E-116B-FC9913554076}"/>
                  </a:ext>
                </a:extLst>
              </p:cNvPr>
              <p:cNvSpPr txBox="1"/>
              <p:nvPr/>
            </p:nvSpPr>
            <p:spPr>
              <a:xfrm>
                <a:off x="2423592" y="2959119"/>
                <a:ext cx="5585523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3788FE6-B72F-437E-116B-FC9913554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2959119"/>
                <a:ext cx="5585523" cy="768553"/>
              </a:xfrm>
              <a:prstGeom prst="rect">
                <a:avLst/>
              </a:prstGeom>
              <a:blipFill>
                <a:blip r:embed="rId5"/>
                <a:stretch>
                  <a:fillRect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55E40AE-6D70-0751-B366-6DA4ED37EB6C}"/>
              </a:ext>
            </a:extLst>
          </p:cNvPr>
          <p:cNvSpPr txBox="1"/>
          <p:nvPr/>
        </p:nvSpPr>
        <p:spPr>
          <a:xfrm>
            <a:off x="3349684" y="4294033"/>
            <a:ext cx="411446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）＞－｜－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831</Words>
  <Application>Microsoft Office PowerPoint</Application>
  <PresentationFormat>宽屏</PresentationFormat>
  <Paragraphs>152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8" baseType="lpstr">
      <vt:lpstr>,isEnd</vt:lpstr>
      <vt:lpstr>_⨹_1_4c255</vt:lpstr>
      <vt:lpstr>_⨹_1_9ca70</vt:lpstr>
      <vt:lpstr>_⨹_1_c950a,isEnd</vt:lpstr>
      <vt:lpstr>_⨹_10_7711d</vt:lpstr>
      <vt:lpstr>_⨹_10_85b39</vt:lpstr>
      <vt:lpstr>_⨹_11_9e1dd</vt:lpstr>
      <vt:lpstr>_⨹_2_0ee1c</vt:lpstr>
      <vt:lpstr>_⨹_3_0628d</vt:lpstr>
      <vt:lpstr>_⨹_3_fd9d9,isEnd</vt:lpstr>
      <vt:lpstr>_⨹_4_1f00d</vt:lpstr>
      <vt:lpstr>_⨹_4_4d27b,isEnd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2024-07-23T16:48:47Z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