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309" r:id="rId6"/>
    <p:sldId id="312" r:id="rId7"/>
    <p:sldId id="324" r:id="rId8"/>
    <p:sldId id="314" r:id="rId9"/>
    <p:sldId id="318" r:id="rId10"/>
    <p:sldId id="319" r:id="rId11"/>
    <p:sldId id="320" r:id="rId12"/>
    <p:sldId id="325" r:id="rId13"/>
    <p:sldId id="322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544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3" name="yt_shape_13913"/>
          <p:cNvSpPr txBox="1"/>
          <p:nvPr/>
        </p:nvSpPr>
        <p:spPr>
          <a:xfrm>
            <a:off x="540000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自主学习</a:t>
            </a:r>
          </a:p>
        </p:txBody>
      </p:sp>
      <p:pic>
        <p:nvPicPr>
          <p:cNvPr id="13914" name="yt_image_13914" title="H_31.0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1667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16" name="yt_shape_13916"/>
          <p:cNvSpPr txBox="1"/>
          <p:nvPr/>
        </p:nvSpPr>
        <p:spPr>
          <a:xfrm>
            <a:off x="540119" y="1976703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❶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去括号是解一元一次方程的重要一步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它是根据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4_0d1ec,isEnd"/>
              </a:rPr>
              <a:t>对方程进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行变形的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解含有括号的一元一次方程的一般步骤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4961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4961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系数化为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5F629FB-AAA7-7976-83F8-4C08BEB24822}"/>
              </a:ext>
            </a:extLst>
          </p:cNvPr>
          <p:cNvSpPr txBox="1"/>
          <p:nvPr/>
        </p:nvSpPr>
        <p:spPr>
          <a:xfrm>
            <a:off x="8020896" y="1929897"/>
            <a:ext cx="2123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乘法分配律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478326E-6EE4-9A1A-2B4B-F401C65300DE}"/>
              </a:ext>
            </a:extLst>
          </p:cNvPr>
          <p:cNvSpPr txBox="1"/>
          <p:nvPr/>
        </p:nvSpPr>
        <p:spPr>
          <a:xfrm>
            <a:off x="6950921" y="2880873"/>
            <a:ext cx="139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EC290C9-532E-FA1D-754C-D808CA081478}"/>
              </a:ext>
            </a:extLst>
          </p:cNvPr>
          <p:cNvSpPr txBox="1"/>
          <p:nvPr/>
        </p:nvSpPr>
        <p:spPr>
          <a:xfrm>
            <a:off x="9084521" y="2880873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7DF58E9-58AB-2F3D-5991-1E1A508B64B6}"/>
              </a:ext>
            </a:extLst>
          </p:cNvPr>
          <p:cNvSpPr txBox="1"/>
          <p:nvPr/>
        </p:nvSpPr>
        <p:spPr>
          <a:xfrm>
            <a:off x="10913321" y="2880873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2_be0cb"/>
              </a:rPr>
              <a:t>合并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E64692B-71A2-2671-ADD5-FF0C9FDA090E}"/>
              </a:ext>
            </a:extLst>
          </p:cNvPr>
          <p:cNvSpPr txBox="1"/>
          <p:nvPr/>
        </p:nvSpPr>
        <p:spPr>
          <a:xfrm>
            <a:off x="450108" y="3356361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E34B533-BC07-44BE-9A84-9D827A3164CD}"/>
              </a:ext>
            </a:extLst>
          </p:cNvPr>
          <p:cNvSpPr txBox="1"/>
          <p:nvPr/>
        </p:nvSpPr>
        <p:spPr>
          <a:xfrm>
            <a:off x="3802908" y="335636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80" name="yt_shape_1398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979" name="yt_image_13979" title="H_41.85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82" name="yt_shape_13982"/>
          <p:cNvSpPr txBox="1"/>
          <p:nvPr/>
        </p:nvSpPr>
        <p:spPr>
          <a:xfrm>
            <a:off x="540000" y="1431377"/>
            <a:ext cx="77086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某旅游景点门票价格如下表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3983" name="yt_table_13983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045114"/>
              </p:ext>
            </p:extLst>
          </p:nvPr>
        </p:nvGraphicFramePr>
        <p:xfrm>
          <a:off x="540000" y="2063044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1761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466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445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445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购票数量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张以上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每张票的价格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985" name="yt_shape_13985"/>
          <p:cNvSpPr txBox="1"/>
          <p:nvPr/>
        </p:nvSpPr>
        <p:spPr>
          <a:xfrm>
            <a:off x="540119" y="346665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某校七年级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人去游玩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多人不足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9d06"/>
              </a:rPr>
              <a:t>经计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如果两个班都以班为单位购票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则一共应付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两班各有多少人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如果两班联合起来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作为一个团体购票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能省多少钱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如果七年级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班单独组织游玩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作为组织者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你如何购票更省钱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设七年级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班有学生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则七年级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班有学生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根据题意列方程为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1401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0" name="yt_shape_13990"/>
          <p:cNvSpPr txBox="1"/>
          <p:nvPr/>
        </p:nvSpPr>
        <p:spPr>
          <a:xfrm>
            <a:off x="540000" y="1770364"/>
            <a:ext cx="8156079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七年级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班有学生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七年级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班有学生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1401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705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705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按照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张票购买比较省钱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省了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29B5F63-4087-2B2A-0FF5-A80DC846871B}"/>
              </a:ext>
            </a:extLst>
          </p:cNvPr>
          <p:cNvSpPr txBox="1"/>
          <p:nvPr/>
        </p:nvSpPr>
        <p:spPr>
          <a:xfrm>
            <a:off x="449989" y="1723558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85C8276-9BED-05C6-006C-D2907D8336C5}"/>
              </a:ext>
            </a:extLst>
          </p:cNvPr>
          <p:cNvSpPr txBox="1"/>
          <p:nvPr/>
        </p:nvSpPr>
        <p:spPr>
          <a:xfrm>
            <a:off x="449989" y="2199046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905CE90-0E82-018E-4ED8-8C66A5F2E6EE}"/>
              </a:ext>
            </a:extLst>
          </p:cNvPr>
          <p:cNvSpPr txBox="1"/>
          <p:nvPr/>
        </p:nvSpPr>
        <p:spPr>
          <a:xfrm>
            <a:off x="449989" y="2674534"/>
            <a:ext cx="8257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七年级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班有学生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七年级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班有学生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E9FFE56-194F-AD4B-C510-7177779B8967}"/>
              </a:ext>
            </a:extLst>
          </p:cNvPr>
          <p:cNvSpPr txBox="1"/>
          <p:nvPr/>
        </p:nvSpPr>
        <p:spPr>
          <a:xfrm>
            <a:off x="449989" y="3150022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423A82A-8547-E92E-1B57-AE2CD38E3F0E}"/>
              </a:ext>
            </a:extLst>
          </p:cNvPr>
          <p:cNvSpPr txBox="1"/>
          <p:nvPr/>
        </p:nvSpPr>
        <p:spPr>
          <a:xfrm>
            <a:off x="449989" y="3625510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0126D8E-65A4-5649-0078-DB0454E626D1}"/>
              </a:ext>
            </a:extLst>
          </p:cNvPr>
          <p:cNvSpPr txBox="1"/>
          <p:nvPr/>
        </p:nvSpPr>
        <p:spPr>
          <a:xfrm>
            <a:off x="449989" y="4100998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34625FD-7223-9B3E-9680-65FD6E02B10D}"/>
              </a:ext>
            </a:extLst>
          </p:cNvPr>
          <p:cNvSpPr txBox="1"/>
          <p:nvPr/>
        </p:nvSpPr>
        <p:spPr>
          <a:xfrm>
            <a:off x="449989" y="4576486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81B002A-2BA0-8112-B812-E964E5CAC7B8}"/>
              </a:ext>
            </a:extLst>
          </p:cNvPr>
          <p:cNvSpPr txBox="1"/>
          <p:nvPr/>
        </p:nvSpPr>
        <p:spPr>
          <a:xfrm>
            <a:off x="449989" y="5051974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014C1FD-2FB3-9017-307F-4682C7D6A01A}"/>
              </a:ext>
            </a:extLst>
          </p:cNvPr>
          <p:cNvSpPr txBox="1"/>
          <p:nvPr/>
        </p:nvSpPr>
        <p:spPr>
          <a:xfrm>
            <a:off x="449989" y="5527462"/>
            <a:ext cx="581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按照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张票购买比较省钱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省了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E0E03A2-5AE3-5BD7-BE21-1FBC846E4BAE}"/>
              </a:ext>
            </a:extLst>
          </p:cNvPr>
          <p:cNvSpPr txBox="1"/>
          <p:nvPr/>
        </p:nvSpPr>
        <p:spPr>
          <a:xfrm>
            <a:off x="450108" y="764704"/>
            <a:ext cx="110036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设七年级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班有学生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则七年级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班有学生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9DF6F1D-3991-3E53-CAC8-D897035552EB}"/>
              </a:ext>
            </a:extLst>
          </p:cNvPr>
          <p:cNvSpPr txBox="1"/>
          <p:nvPr/>
        </p:nvSpPr>
        <p:spPr>
          <a:xfrm>
            <a:off x="450108" y="1240191"/>
            <a:ext cx="65840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根据题意列方程为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2" grpId="0" build="allAtOnce"/>
      <p:bldP spid="1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6" name="yt_shape_13996"/>
          <p:cNvSpPr txBox="1"/>
          <p:nvPr/>
        </p:nvSpPr>
        <p:spPr>
          <a:xfrm>
            <a:off x="540000" y="900000"/>
            <a:ext cx="1231106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名师点晴</a:t>
            </a:r>
          </a:p>
        </p:txBody>
      </p:sp>
      <p:sp>
        <p:nvSpPr>
          <p:cNvPr id="13997" name="yt_shape_13997"/>
          <p:cNvSpPr txBox="1"/>
          <p:nvPr/>
        </p:nvSpPr>
        <p:spPr>
          <a:xfrm>
            <a:off x="540000" y="1362824"/>
            <a:ext cx="11172624" cy="2066176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72000" rIns="72000" bIns="72000" rtlCol="0">
            <a:noAutofit/>
          </a:bodyPr>
          <a:lstStyle/>
          <a:p>
            <a:pPr algn="ctr" eaLnBrk="1" latinLnBrk="0" hangingPunct="0">
              <a:lnSpc>
                <a:spcPct val="10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去括号的正确理解</a:t>
            </a:r>
          </a:p>
        </p:txBody>
      </p:sp>
      <p:sp>
        <p:nvSpPr>
          <p:cNvPr id="13998" name="yt_shape_13998"/>
          <p:cNvSpPr txBox="1"/>
          <p:nvPr/>
        </p:nvSpPr>
        <p:spPr>
          <a:xfrm>
            <a:off x="540119" y="1928350"/>
            <a:ext cx="11492915" cy="1461481"/>
          </a:xfrm>
          <a:prstGeom prst="rect">
            <a:avLst/>
          </a:prstGeom>
          <a:ln>
            <a:noFill/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遵循的法则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去括号法则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注意问题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括号前是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去括号时原括号内的各项要变号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3d5c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去括号时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括号外面的系数要乘以括号里的每一项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不要漏乘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9" name="yt_shape_13919"/>
          <p:cNvSpPr txBox="1"/>
          <p:nvPr/>
        </p:nvSpPr>
        <p:spPr>
          <a:xfrm>
            <a:off x="540000" y="90000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3918" name="yt_image_13918" title="H_31.0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4139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21" name="yt_shape_13921"/>
          <p:cNvSpPr txBox="1"/>
          <p:nvPr/>
        </p:nvSpPr>
        <p:spPr>
          <a:xfrm>
            <a:off x="540119" y="1386424"/>
            <a:ext cx="11492915" cy="377295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Times New Roman" pitchFamily="24"/>
                <a:ea typeface="黑体" pitchFamily="24"/>
              </a:rPr>
              <a:t>【自主解答】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去括号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100" b="1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1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1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100" b="1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1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合并同类项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系数化为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Times New Roman" pitchFamily="24"/>
                <a:ea typeface="黑体" pitchFamily="24"/>
              </a:rPr>
              <a:t>【方法归纳】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去括号时要根据乘法分配律进行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不要弄错符号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8_ddc23"/>
              </a:rPr>
              <a:t>不要漏乘括号里面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任何一项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含有多重括号时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通常按顺序去括号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有时也可灵活处理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9" name="yt_shape_1392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928" name="yt_image_13928">
            <a:extLst>
              <a:ext uri="">
                <a16:creationId xmlns="" xmlns:p14="http://schemas.microsoft.com/office/powerpoint/2010/main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31" name="yt_shape_13931"/>
          <p:cNvSpPr txBox="1"/>
          <p:nvPr/>
        </p:nvSpPr>
        <p:spPr>
          <a:xfrm>
            <a:off x="540000" y="1482165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利用去括号解一元一次方程</a:t>
            </a:r>
          </a:p>
        </p:txBody>
      </p:sp>
      <p:sp>
        <p:nvSpPr>
          <p:cNvPr id="13932" name="yt_shape_13932"/>
          <p:cNvSpPr txBox="1"/>
          <p:nvPr/>
        </p:nvSpPr>
        <p:spPr>
          <a:xfrm>
            <a:off x="540000" y="1971599"/>
            <a:ext cx="79797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去括号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33" name="yt_table_1393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5408600"/>
              </p:ext>
            </p:extLst>
          </p:nvPr>
        </p:nvGraphicFramePr>
        <p:xfrm>
          <a:off x="540056" y="2450902"/>
          <a:ext cx="7425056" cy="950976"/>
        </p:xfrm>
        <a:graphic>
          <a:graphicData uri="http://schemas.openxmlformats.org/drawingml/2006/table">
            <a:tbl>
              <a:tblPr/>
              <a:tblGrid>
                <a:gridCol w="4254818">
                  <a:extLst>
                    <a:ext uri="{9D8B030D-6E8A-4147-A177-3AD203B41FA5}">
                      <a16:colId xmlns:a16="http://schemas.microsoft.com/office/drawing/2014/main" val="10778"/>
                    </a:ext>
                  </a:extLst>
                </a:gridCol>
                <a:gridCol w="3170238">
                  <a:extLst>
                    <a:ext uri="{9D8B030D-6E8A-4147-A177-3AD203B41FA5}">
                      <a16:colId xmlns:a16="http://schemas.microsoft.com/office/drawing/2014/main" val="107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3"/>
                  </a:ext>
                </a:extLst>
              </a:tr>
            </a:tbl>
          </a:graphicData>
        </a:graphic>
      </p:graphicFrame>
      <p:sp>
        <p:nvSpPr>
          <p:cNvPr id="13935" name="yt_shape_13935"/>
          <p:cNvSpPr txBox="1"/>
          <p:nvPr/>
        </p:nvSpPr>
        <p:spPr>
          <a:xfrm>
            <a:off x="540000" y="3452456"/>
            <a:ext cx="105445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答题模板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阅读下面解方程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的步骤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完成填空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3936" name="yt_shape_13936"/>
          <p:cNvSpPr txBox="1"/>
          <p:nvPr/>
        </p:nvSpPr>
        <p:spPr>
          <a:xfrm>
            <a:off x="540000" y="3931759"/>
            <a:ext cx="738984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去括号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依据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依据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3937" name="yt_shape_13937"/>
          <p:cNvSpPr txBox="1"/>
          <p:nvPr/>
        </p:nvSpPr>
        <p:spPr>
          <a:xfrm>
            <a:off x="540000" y="4891194"/>
            <a:ext cx="34640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合并同类项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938" name="yt_shape_13938"/>
          <p:cNvSpPr txBox="1"/>
          <p:nvPr/>
        </p:nvSpPr>
        <p:spPr>
          <a:xfrm>
            <a:off x="540000" y="5370497"/>
            <a:ext cx="700352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系数化为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依据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3939" name="yt_shape_13939"/>
          <p:cNvSpPr txBox="1"/>
          <p:nvPr/>
        </p:nvSpPr>
        <p:spPr>
          <a:xfrm>
            <a:off x="540000" y="5963807"/>
            <a:ext cx="8699497" cy="6462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若式子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与式子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的值相等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1" i="1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W:0.00496063,H:50.39504"/>
              </a:rPr>
              <a:t> </a:t>
            </a:r>
            <a:r>
              <a:rPr lang="zh-CN" altLang="zh-CN" sz="2400" b="1" i="1" u="sng" dirty="0">
                <a:solidFill>
                  <a:srgbClr val="D5004A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24.13,H:50.39504"/>
              </a:rPr>
              <a:t>　</a:t>
            </a:r>
            <a:r>
              <a:rPr lang="en-US" altLang="zh-CN" sz="2400" b="1" i="1" u="sng" dirty="0" smtClean="0">
                <a:solidFill>
                  <a:srgbClr val="D5004A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24.13,H:50.39504"/>
              </a:rPr>
              <a:t>    </a:t>
            </a:r>
            <a:r>
              <a:rPr lang="en-US" altLang="zh-CN" sz="1500" b="0" i="1" u="sng" dirty="0" smtClean="0">
                <a:solidFill>
                  <a:srgbClr val="D5004A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40503050406030204" pitchFamily="48" charset="0"/>
                <a:ea typeface="Cambria Math" panose="02040503050406030204" pitchFamily="48" charset="0"/>
                <a:sym typeface="W:3.755039,H:50.39504"/>
              </a:rPr>
              <a:t> </a:t>
            </a:r>
            <a:r>
              <a:rPr lang="zh-CN" altLang="zh-CN" sz="2400" b="1" i="1" u="sng" dirty="0">
                <a:solidFill>
                  <a:srgbClr val="D5004A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24.13,H:50.3950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708655633">
            <a:extLst>
              <a:ext uri="{FF2B5EF4-FFF2-40B4-BE49-F238E27FC236}">
                <a16:creationId xmlns:a16="http://schemas.microsoft.com/office/drawing/2014/main" id="{C817C08B-FD2A-CD39-CF3B-BE2E82B7C2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C17088D-9F93-40AF-3687-4EF5ABE651F4}"/>
              </a:ext>
            </a:extLst>
          </p:cNvPr>
          <p:cNvSpPr txBox="1"/>
          <p:nvPr/>
        </p:nvSpPr>
        <p:spPr>
          <a:xfrm>
            <a:off x="7539764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427BFA9-4AC9-D0B3-0DD5-A530B2837DEC}"/>
              </a:ext>
            </a:extLst>
          </p:cNvPr>
          <p:cNvSpPr txBox="1"/>
          <p:nvPr/>
        </p:nvSpPr>
        <p:spPr>
          <a:xfrm>
            <a:off x="5634764" y="3884953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乘法分配律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D98D953-D197-6CBA-2EFA-86C5186BD4FA}"/>
              </a:ext>
            </a:extLst>
          </p:cNvPr>
          <p:cNvSpPr txBox="1"/>
          <p:nvPr/>
        </p:nvSpPr>
        <p:spPr>
          <a:xfrm>
            <a:off x="5025164" y="4360441"/>
            <a:ext cx="2770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等式的基本性质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D65D221-5E9B-5F85-D244-F6CE094E0432}"/>
              </a:ext>
            </a:extLst>
          </p:cNvPr>
          <p:cNvSpPr txBox="1"/>
          <p:nvPr/>
        </p:nvSpPr>
        <p:spPr>
          <a:xfrm>
            <a:off x="4642577" y="5323691"/>
            <a:ext cx="2770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等式的基本性质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42116F72-BE04-2C0D-E3F8-8F1BA5E05C8E}"/>
                  </a:ext>
                </a:extLst>
              </p:cNvPr>
              <p:cNvSpPr txBox="1"/>
              <p:nvPr/>
            </p:nvSpPr>
            <p:spPr>
              <a:xfrm>
                <a:off x="7923050" y="5616714"/>
                <a:ext cx="789685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zh-CN" altLang="zh-CN" sz="2400" dirty="0">
                        <a:solidFill>
                          <a:srgbClr val="FF0000"/>
                        </a:solidFill>
                        <a:latin typeface="宋体" pitchFamily="24"/>
                        <a:ea typeface="宋体" pitchFamily="24"/>
                      </a:rPr>
                      <m:t>－</m:t>
                    </m:r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42116F72-BE04-2C0D-E3F8-8F1BA5E05C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23050" y="5616714"/>
                <a:ext cx="789685" cy="7660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1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41" name="yt_shape_13941"/>
          <p:cNvSpPr txBox="1"/>
          <p:nvPr/>
        </p:nvSpPr>
        <p:spPr>
          <a:xfrm>
            <a:off x="540000" y="900000"/>
            <a:ext cx="8083944" cy="47496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解下列方程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去括号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移项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方程两边同时除以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endParaRPr lang="en-US" altLang="zh-CN" sz="2400" b="0" i="1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去括号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移项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方程两边同时除以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E778B57-D3F9-714B-5DB5-045D4957C0C6}"/>
              </a:ext>
            </a:extLst>
          </p:cNvPr>
          <p:cNvSpPr txBox="1"/>
          <p:nvPr/>
        </p:nvSpPr>
        <p:spPr>
          <a:xfrm>
            <a:off x="449989" y="1804170"/>
            <a:ext cx="4220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39D933A-C9ED-7356-5DF9-882E08B51778}"/>
              </a:ext>
            </a:extLst>
          </p:cNvPr>
          <p:cNvSpPr txBox="1"/>
          <p:nvPr/>
        </p:nvSpPr>
        <p:spPr>
          <a:xfrm>
            <a:off x="449989" y="2279658"/>
            <a:ext cx="3305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229D348-D795-FFD7-C4AE-E00544922B54}"/>
              </a:ext>
            </a:extLst>
          </p:cNvPr>
          <p:cNvSpPr txBox="1"/>
          <p:nvPr/>
        </p:nvSpPr>
        <p:spPr>
          <a:xfrm>
            <a:off x="449989" y="2755146"/>
            <a:ext cx="361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DB50111-7EE4-9A82-DB7B-785F368298CB}"/>
              </a:ext>
            </a:extLst>
          </p:cNvPr>
          <p:cNvSpPr txBox="1"/>
          <p:nvPr/>
        </p:nvSpPr>
        <p:spPr>
          <a:xfrm>
            <a:off x="449989" y="3230634"/>
            <a:ext cx="4220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方程两边同时除以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8FDF5F2-71CF-7580-25A4-49BAEF9F6B66}"/>
              </a:ext>
            </a:extLst>
          </p:cNvPr>
          <p:cNvSpPr txBox="1"/>
          <p:nvPr/>
        </p:nvSpPr>
        <p:spPr>
          <a:xfrm>
            <a:off x="449989" y="4153061"/>
            <a:ext cx="445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2097DCA-D253-25FB-FAEC-B408F5EE06CA}"/>
              </a:ext>
            </a:extLst>
          </p:cNvPr>
          <p:cNvSpPr txBox="1"/>
          <p:nvPr/>
        </p:nvSpPr>
        <p:spPr>
          <a:xfrm>
            <a:off x="449989" y="4628549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54DE3A8-60A8-5DFF-9FFE-DC5A3CCFD246}"/>
              </a:ext>
            </a:extLst>
          </p:cNvPr>
          <p:cNvSpPr txBox="1"/>
          <p:nvPr/>
        </p:nvSpPr>
        <p:spPr>
          <a:xfrm>
            <a:off x="449989" y="5104037"/>
            <a:ext cx="345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6D65BAA-7365-8804-444C-749C547D66B1}"/>
              </a:ext>
            </a:extLst>
          </p:cNvPr>
          <p:cNvSpPr txBox="1"/>
          <p:nvPr/>
        </p:nvSpPr>
        <p:spPr>
          <a:xfrm>
            <a:off x="449989" y="5579525"/>
            <a:ext cx="4220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方程两边同时除以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45" name="yt_shape_13945"/>
          <p:cNvSpPr txBox="1"/>
          <p:nvPr/>
        </p:nvSpPr>
        <p:spPr>
          <a:xfrm>
            <a:off x="540119" y="900000"/>
            <a:ext cx="9228488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去括号时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易漏乘和出现符号错误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去括号正确的是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47" name="yt_table_1394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1550657"/>
              </p:ext>
            </p:extLst>
          </p:nvPr>
        </p:nvGraphicFramePr>
        <p:xfrm>
          <a:off x="540056" y="1807818"/>
          <a:ext cx="7577456" cy="950976"/>
        </p:xfrm>
        <a:graphic>
          <a:graphicData uri="http://schemas.openxmlformats.org/drawingml/2006/table">
            <a:tbl>
              <a:tblPr/>
              <a:tblGrid>
                <a:gridCol w="4254818">
                  <a:extLst>
                    <a:ext uri="{9D8B030D-6E8A-4147-A177-3AD203B41FA5}">
                      <a16:colId xmlns:a16="http://schemas.microsoft.com/office/drawing/2014/main" val="10780"/>
                    </a:ext>
                  </a:extLst>
                </a:gridCol>
                <a:gridCol w="3322638">
                  <a:extLst>
                    <a:ext uri="{9D8B030D-6E8A-4147-A177-3AD203B41FA5}">
                      <a16:colId xmlns:a16="http://schemas.microsoft.com/office/drawing/2014/main" val="107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949" name="yt_shape_13949"/>
              <p:cNvSpPr txBox="1"/>
              <p:nvPr/>
            </p:nvSpPr>
            <p:spPr>
              <a:xfrm>
                <a:off x="540119" y="2809372"/>
                <a:ext cx="11492915" cy="397224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张华同学在解方程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时步骤如下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楷体" pitchFamily="24"/>
                    <a:ea typeface="楷体" pitchFamily="24"/>
                  </a:rPr>
                  <a:t>……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①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楷体" pitchFamily="24"/>
                    <a:ea typeface="楷体" pitchFamily="24"/>
                  </a:rPr>
                  <a:t>……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②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楷体" pitchFamily="24"/>
                    <a:ea typeface="楷体" pitchFamily="24"/>
                  </a:rPr>
                  <a:t>……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③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楷体" pitchFamily="24"/>
                    <a:ea typeface="楷体" pitchFamily="24"/>
                  </a:rPr>
                  <a:t>……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④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任务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张华同学的解法从第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步开始错误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错误的原因是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sym typeface="W:6.005039,H:37.44"/>
                  </a:rPr>
                  <a:t/>
                </a:r>
                <a:b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sym typeface="W:6.005039,H:37.44"/>
                  </a:rPr>
                </a:br>
                <a:r>
                  <a:rPr sz="2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3949" name="yt_shape_139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809372"/>
                <a:ext cx="11492915" cy="3972241"/>
              </a:xfrm>
              <a:prstGeom prst="rect">
                <a:avLst/>
              </a:prstGeom>
              <a:blipFill>
                <a:blip r:embed="rId2"/>
                <a:stretch>
                  <a:fillRect l="-1645" t="-1382" b="-3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463D77E-C03C-715D-3AF4-786210F68D01}"/>
              </a:ext>
            </a:extLst>
          </p:cNvPr>
          <p:cNvSpPr txBox="1"/>
          <p:nvPr/>
        </p:nvSpPr>
        <p:spPr>
          <a:xfrm>
            <a:off x="8759082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ED8A233-4F62-A5ED-A2E9-B1C744145E4E}"/>
              </a:ext>
            </a:extLst>
          </p:cNvPr>
          <p:cNvSpPr txBox="1"/>
          <p:nvPr/>
        </p:nvSpPr>
        <p:spPr>
          <a:xfrm>
            <a:off x="4260108" y="581285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77051EB-DFB1-D822-FDE6-07B6EBCF08B4}"/>
              </a:ext>
            </a:extLst>
          </p:cNvPr>
          <p:cNvSpPr txBox="1"/>
          <p:nvPr/>
        </p:nvSpPr>
        <p:spPr>
          <a:xfrm>
            <a:off x="8832107" y="5812852"/>
            <a:ext cx="2694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去括号时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3_197b3"/>
              </a:rPr>
              <a:t>括号前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0AF996-699A-5D93-31CB-3A01FF3663C5}"/>
              </a:ext>
            </a:extLst>
          </p:cNvPr>
          <p:cNvSpPr txBox="1"/>
          <p:nvPr/>
        </p:nvSpPr>
        <p:spPr>
          <a:xfrm>
            <a:off x="450108" y="6288340"/>
            <a:ext cx="4447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面是负号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去掉括号没全变号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7" name="yt_shape_13957"/>
          <p:cNvSpPr txBox="1"/>
          <p:nvPr/>
        </p:nvSpPr>
        <p:spPr>
          <a:xfrm>
            <a:off x="540000" y="900000"/>
            <a:ext cx="4773743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请你写出正确的解题过程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去括号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C8EB6BB-3DD2-563D-2E1E-FD79DC49C762}"/>
              </a:ext>
            </a:extLst>
          </p:cNvPr>
          <p:cNvSpPr txBox="1"/>
          <p:nvPr/>
        </p:nvSpPr>
        <p:spPr>
          <a:xfrm>
            <a:off x="449989" y="1328682"/>
            <a:ext cx="4907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F56E87-D497-3797-5BB0-A6CF7DF2ED1E}"/>
              </a:ext>
            </a:extLst>
          </p:cNvPr>
          <p:cNvSpPr txBox="1"/>
          <p:nvPr/>
        </p:nvSpPr>
        <p:spPr>
          <a:xfrm>
            <a:off x="449989" y="1804170"/>
            <a:ext cx="3993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415D5A3-5C66-6012-541F-37AA8F5FE67D}"/>
              </a:ext>
            </a:extLst>
          </p:cNvPr>
          <p:cNvSpPr txBox="1"/>
          <p:nvPr/>
        </p:nvSpPr>
        <p:spPr>
          <a:xfrm>
            <a:off x="449989" y="2279658"/>
            <a:ext cx="3153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60" name="yt_shape_1396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959" name="yt_image_13959" title="H_41.85">
            <a:extLst>
              <a:ext uri="">
                <a16:creationId xmlns="" xmlns:p14="http://schemas.microsoft.com/office/powerpoint/2010/main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62" name="yt_shape_13962"/>
          <p:cNvSpPr txBox="1"/>
          <p:nvPr/>
        </p:nvSpPr>
        <p:spPr>
          <a:xfrm>
            <a:off x="540119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的解与关于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d344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63" name="yt_table_1396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662670"/>
              </p:ext>
            </p:extLst>
          </p:nvPr>
        </p:nvGraphicFramePr>
        <p:xfrm>
          <a:off x="540056" y="2441600"/>
          <a:ext cx="84194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782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783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784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7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6"/>
                  </a:ext>
                </a:extLst>
              </a:tr>
            </a:tbl>
          </a:graphicData>
        </a:graphic>
      </p:graphicFrame>
      <p:sp>
        <p:nvSpPr>
          <p:cNvPr id="13965" name="yt_shape_13965"/>
          <p:cNvSpPr txBox="1"/>
          <p:nvPr/>
        </p:nvSpPr>
        <p:spPr>
          <a:xfrm>
            <a:off x="540120" y="296777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对于非零有理数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ⓧ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1140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966" name="yt_table_13966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51330774"/>
                  </p:ext>
                </p:extLst>
              </p:nvPr>
            </p:nvGraphicFramePr>
            <p:xfrm>
              <a:off x="540056" y="3927206"/>
              <a:ext cx="8614728" cy="671449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786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787"/>
                        </a:ext>
                      </a:extLst>
                    </a:gridCol>
                    <a:gridCol w="2557780">
                      <a:extLst>
                        <a:ext uri="{9D8B030D-6E8A-4147-A177-3AD203B41FA5}">
                          <a16:colId xmlns:a16="http://schemas.microsoft.com/office/drawing/2014/main" val="10788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78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7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3966" name="yt_table_13966" descr="{&quot;rangeId&quot;:11,&quot;type&quot;:&quot;Option&quot;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51330774"/>
                  </p:ext>
                </p:extLst>
              </p:nvPr>
            </p:nvGraphicFramePr>
            <p:xfrm>
              <a:off x="540056" y="3927206"/>
              <a:ext cx="8614728" cy="632714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786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787"/>
                        </a:ext>
                      </a:extLst>
                    </a:gridCol>
                    <a:gridCol w="2557780">
                      <a:extLst>
                        <a:ext uri="{9D8B030D-6E8A-4147-A177-3AD203B41FA5}">
                          <a16:colId xmlns:a16="http://schemas.microsoft.com/office/drawing/2014/main" val="10788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789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76667" r="-60000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61111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6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967" name="yt_shape_13967"/>
          <p:cNvSpPr txBox="1"/>
          <p:nvPr/>
        </p:nvSpPr>
        <p:spPr>
          <a:xfrm>
            <a:off x="540119" y="461056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三点所表示的数分别是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2395,isEnd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968" name="yt_image_13968" title="H_29.79">
            <a:extLst>
              <a:ext uri="">
                <a16:creationId xmlns="" xmlns:p14="http://schemas.microsoft.com/office/powerpoint/2010/main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15880" y="5722367"/>
            <a:ext cx="2450174" cy="530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AA0EAE7-FBF7-A4FE-8638-463E3148A8A2}"/>
              </a:ext>
            </a:extLst>
          </p:cNvPr>
          <p:cNvSpPr txBox="1"/>
          <p:nvPr/>
        </p:nvSpPr>
        <p:spPr>
          <a:xfrm>
            <a:off x="2242396" y="191084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611ADA2-D5A7-7E79-16A3-828B1BE1A086}"/>
              </a:ext>
            </a:extLst>
          </p:cNvPr>
          <p:cNvSpPr txBox="1"/>
          <p:nvPr/>
        </p:nvSpPr>
        <p:spPr>
          <a:xfrm>
            <a:off x="2509097" y="339645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2C8B4B2-853A-268D-BB39-6DA616A8DB60}"/>
              </a:ext>
            </a:extLst>
          </p:cNvPr>
          <p:cNvSpPr txBox="1"/>
          <p:nvPr/>
        </p:nvSpPr>
        <p:spPr>
          <a:xfrm>
            <a:off x="8935296" y="503925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70" name="yt_shape_13970"/>
              <p:cNvSpPr txBox="1"/>
              <p:nvPr/>
            </p:nvSpPr>
            <p:spPr>
              <a:xfrm>
                <a:off x="540119" y="900000"/>
                <a:ext cx="11492915" cy="277935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新定义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规定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表示大于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的最小整数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例如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{4}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a6047,isEnd"/>
                  </a:rPr>
                  <a:t>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5}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表示不大于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的最大整数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例如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［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］＝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[2]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a6b40,isEnd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4}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如果整数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满足关系式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3{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2[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970" name="yt_shape_139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779351"/>
              </a:xfrm>
              <a:prstGeom prst="rect">
                <a:avLst/>
              </a:prstGeom>
              <a:blipFill>
                <a:blip r:embed="rId2"/>
                <a:stretch>
                  <a:fillRect l="-1645" b="-57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C3914CB-0F7F-67BF-E5E0-085F274E1012}"/>
              </a:ext>
            </a:extLst>
          </p:cNvPr>
          <p:cNvSpPr txBox="1"/>
          <p:nvPr/>
        </p:nvSpPr>
        <p:spPr>
          <a:xfrm>
            <a:off x="2571008" y="2705807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FAEC027-EFBE-AABB-0DDE-0C85A3A4E66F}"/>
              </a:ext>
            </a:extLst>
          </p:cNvPr>
          <p:cNvSpPr txBox="1"/>
          <p:nvPr/>
        </p:nvSpPr>
        <p:spPr>
          <a:xfrm>
            <a:off x="4603008" y="2705807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732AA68-6451-BD9E-B08E-450139396778}"/>
              </a:ext>
            </a:extLst>
          </p:cNvPr>
          <p:cNvSpPr txBox="1"/>
          <p:nvPr/>
        </p:nvSpPr>
        <p:spPr>
          <a:xfrm>
            <a:off x="8114557" y="3181295"/>
            <a:ext cx="637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74" name="yt_shape_13974"/>
              <p:cNvSpPr txBox="1"/>
              <p:nvPr/>
            </p:nvSpPr>
            <p:spPr>
              <a:xfrm>
                <a:off x="540119" y="900000"/>
                <a:ext cx="11492915" cy="434785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将四个数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排列成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𝑎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𝑏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𝑐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𝑑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并且规定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𝑎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𝑏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𝑐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𝑑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0f95c"/>
                  </a:rPr>
                  <a:t> 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+1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1</m:t>
                              </m:r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2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lang="en-US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+1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1</m:t>
                              </m:r>
                              <m:r>
                                <a:rPr lang="en-US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2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fe8e5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974" name="yt_shape_13974" descr="{&quot;rangeId&quot;:1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347857"/>
              </a:xfrm>
              <a:prstGeom prst="rect">
                <a:avLst/>
              </a:prstGeom>
              <a:blipFill>
                <a:blip r:embed="rId2"/>
                <a:stretch>
                  <a:fillRect l="-1645" b="-33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7DC5364-CEAA-6ECB-0C46-F256EE7FFDD1}"/>
                  </a:ext>
                </a:extLst>
              </p:cNvPr>
              <p:cNvSpPr txBox="1"/>
              <p:nvPr/>
            </p:nvSpPr>
            <p:spPr>
              <a:xfrm>
                <a:off x="450108" y="3123827"/>
                <a:ext cx="11257153" cy="12289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mPr>
                          <m:mr>
                            <m:e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+1</m:t>
                              </m:r>
                              <m:r>
                                <m:rPr>
                                  <m:nor/>
                                </m:rPr>
                                <a:rPr kumimoji="0" lang="zh-CN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1</m:t>
                              </m:r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</m:e>
                          </m:mr>
                          <m:mr>
                            <m:e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2</m:t>
                              </m:r>
                              <m:r>
                                <m:rPr>
                                  <m:nor/>
                                </m:rPr>
                                <a:rPr kumimoji="0" lang="zh-CN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sym typeface="_⨹_1_fe8e5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/>
                </a:r>
                <a:b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4, 'hasSerialNum': 1}">
                <a:extLst>
                  <a:ext uri="{FF2B5EF4-FFF2-40B4-BE49-F238E27FC236}">
                    <a16:creationId xmlns:a16="http://schemas.microsoft.com/office/drawing/2014/main" id="{07DC5364-CEAA-6ECB-0C46-F256EE7FFD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123827"/>
                <a:ext cx="11257153" cy="1228929"/>
              </a:xfrm>
              <a:prstGeom prst="rect">
                <a:avLst/>
              </a:prstGeom>
              <a:blipFill>
                <a:blip r:embed="rId3"/>
                <a:stretch>
                  <a:fillRect l="-8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9FAF5465-1892-BCAF-BEB1-E4B221D6FB6F}"/>
              </a:ext>
            </a:extLst>
          </p:cNvPr>
          <p:cNvSpPr txBox="1"/>
          <p:nvPr/>
        </p:nvSpPr>
        <p:spPr>
          <a:xfrm>
            <a:off x="450108" y="4259144"/>
            <a:ext cx="361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1FC54D2-A74E-8C3A-6F77-2D7D31D9D16C}"/>
              </a:ext>
            </a:extLst>
          </p:cNvPr>
          <p:cNvSpPr txBox="1"/>
          <p:nvPr/>
        </p:nvSpPr>
        <p:spPr>
          <a:xfrm>
            <a:off x="450108" y="4906688"/>
            <a:ext cx="162947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1237</Words>
  <Application>Microsoft Office PowerPoint</Application>
  <PresentationFormat>宽屏</PresentationFormat>
  <Paragraphs>150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45" baseType="lpstr">
      <vt:lpstr>,isEnd</vt:lpstr>
      <vt:lpstr>_⨹_1_0f95c</vt:lpstr>
      <vt:lpstr>_⨹_1_32395,isEnd</vt:lpstr>
      <vt:lpstr>_⨹_1_83d5c</vt:lpstr>
      <vt:lpstr>_⨹_1_8d344</vt:lpstr>
      <vt:lpstr>_⨹_1_a6047,isEnd</vt:lpstr>
      <vt:lpstr>_⨹_1_a6b40,isEnd</vt:lpstr>
      <vt:lpstr>_⨹_1_d1140</vt:lpstr>
      <vt:lpstr>_⨹_1_fe8e5</vt:lpstr>
      <vt:lpstr>_⨹_2_09d06</vt:lpstr>
      <vt:lpstr>_⨹_2_be0cb</vt:lpstr>
      <vt:lpstr>_⨹_3_197b3</vt:lpstr>
      <vt:lpstr>_⨹_4_0d1ec,isEnd</vt:lpstr>
      <vt:lpstr>_⨹_8_ddc23</vt:lpstr>
      <vt:lpstr>Finished</vt:lpstr>
      <vt:lpstr>MS Mincho</vt:lpstr>
      <vt:lpstr>W:0.00496063,H:50.39504</vt:lpstr>
      <vt:lpstr>W:24.13,H:50.39504</vt:lpstr>
      <vt:lpstr>W:3.755039,H:50.39504</vt:lpstr>
      <vt:lpstr>W:6.004961,H:37.44</vt:lpstr>
      <vt:lpstr>W:6.005039,H:37.44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11</cp:revision>
  <dcterms:created xsi:type="dcterms:W3CDTF">2024-07-23T04:16:09Z</dcterms:created>
  <dcterms:modified xsi:type="dcterms:W3CDTF">2024-07-24T00:56:31Z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