
<file path=[Content_Types].xml><?xml version="1.0" encoding="utf-8"?>
<Types xmlns="http://schemas.openxmlformats.org/package/2006/content-types">
  <Default Extension="png" ContentType="image/png"/>
  <Default Extension="bin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4" r:id="rId4"/>
    <p:sldId id="321" r:id="rId5"/>
    <p:sldId id="305" r:id="rId6"/>
    <p:sldId id="308" r:id="rId7"/>
    <p:sldId id="309" r:id="rId8"/>
    <p:sldId id="311" r:id="rId9"/>
    <p:sldId id="312" r:id="rId10"/>
    <p:sldId id="313" r:id="rId11"/>
    <p:sldId id="315" r:id="rId12"/>
    <p:sldId id="317" r:id="rId13"/>
    <p:sldId id="318" r:id="rId14"/>
    <p:sldId id="319" r:id="rId15"/>
    <p:sldId id="322" r:id="rId16"/>
    <p:sldId id="323" r:id="rId17"/>
    <p:sldId id="256" r:id="rId18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49" d="100"/>
          <a:sy n="49" d="100"/>
        </p:scale>
        <p:origin x="48" y="14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tags" Target="tags/tag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bin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6.bin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bin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65" name="yt_shape_10165"/>
          <p:cNvSpPr txBox="1"/>
          <p:nvPr/>
        </p:nvSpPr>
        <p:spPr>
          <a:xfrm>
            <a:off x="540000" y="900000"/>
            <a:ext cx="1231106" cy="41203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黑体" pitchFamily="24"/>
                <a:ea typeface="黑体" pitchFamily="24"/>
              </a:rPr>
              <a:t>自主学习</a:t>
            </a:r>
          </a:p>
        </p:txBody>
      </p:sp>
      <p:pic>
        <p:nvPicPr>
          <p:cNvPr id="10166" name="yt_image_10166" title="H_31.05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515188"/>
            <a:ext cx="1428789" cy="3943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168" name="yt_shape_10168"/>
          <p:cNvSpPr txBox="1"/>
          <p:nvPr/>
        </p:nvSpPr>
        <p:spPr>
          <a:xfrm>
            <a:off x="540119" y="1960224"/>
            <a:ext cx="11492915" cy="2349041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MS Mincho" pitchFamily="24"/>
                <a:ea typeface="MS Mincho" pitchFamily="24"/>
              </a:rPr>
              <a:t>❶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某些立体图形的表面可以展开成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图形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sym typeface="_⨹_12_01d5d,isEnd"/>
              </a:rPr>
              <a:t>而某些平面图形又可以折叠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成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图形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展开与折叠是两个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的过程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MS Mincho" pitchFamily="24"/>
                <a:ea typeface="MS Mincho" pitchFamily="24"/>
              </a:rPr>
              <a:t>❷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正方体展开图一共有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1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种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一般分为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类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其中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楷体" pitchFamily="24"/>
                <a:ea typeface="楷体" pitchFamily="24"/>
              </a:rPr>
              <a:t>“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141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楷体" pitchFamily="24"/>
                <a:ea typeface="楷体" pitchFamily="24"/>
              </a:rPr>
              <a:t>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的展开图有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种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9fd16,isEnd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楷体" pitchFamily="24"/>
                <a:ea typeface="楷体" pitchFamily="24"/>
              </a:rPr>
              <a:t>“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132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楷体" pitchFamily="24"/>
                <a:ea typeface="楷体" pitchFamily="24"/>
              </a:rPr>
              <a:t>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的展开图有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种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楷体" pitchFamily="24"/>
                <a:ea typeface="楷体" pitchFamily="24"/>
              </a:rPr>
              <a:t>“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楷体" pitchFamily="24"/>
                <a:ea typeface="楷体" pitchFamily="24"/>
              </a:rPr>
              <a:t>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的有且只有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种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楷体" pitchFamily="24"/>
                <a:ea typeface="楷体" pitchFamily="24"/>
              </a:rPr>
              <a:t>“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222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楷体" pitchFamily="24"/>
                <a:ea typeface="楷体" pitchFamily="24"/>
              </a:rPr>
              <a:t>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sym typeface="_⨹_8_bd4bb,isEnd"/>
              </a:rPr>
              <a:t>的展开图也是有且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仅有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7FF3EABC-4064-CF75-1AF4-11DCE94A1F21}"/>
              </a:ext>
            </a:extLst>
          </p:cNvPr>
          <p:cNvSpPr txBox="1"/>
          <p:nvPr/>
        </p:nvSpPr>
        <p:spPr>
          <a:xfrm>
            <a:off x="5426921" y="1913418"/>
            <a:ext cx="1094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平面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9BE1822-A691-701B-EBF0-0E4D0CAFA97E}"/>
              </a:ext>
            </a:extLst>
          </p:cNvPr>
          <p:cNvSpPr txBox="1"/>
          <p:nvPr/>
        </p:nvSpPr>
        <p:spPr>
          <a:xfrm>
            <a:off x="1059708" y="2388906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立体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00ADE6A-2F57-8048-7E15-D72004248225}"/>
              </a:ext>
            </a:extLst>
          </p:cNvPr>
          <p:cNvSpPr txBox="1"/>
          <p:nvPr/>
        </p:nvSpPr>
        <p:spPr>
          <a:xfrm>
            <a:off x="5631708" y="2388906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互逆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4840C899-F6A8-A58E-30BD-DF1D4442A28E}"/>
              </a:ext>
            </a:extLst>
          </p:cNvPr>
          <p:cNvSpPr txBox="1"/>
          <p:nvPr/>
        </p:nvSpPr>
        <p:spPr>
          <a:xfrm>
            <a:off x="3902921" y="2864394"/>
            <a:ext cx="77838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27" name="yt_shape_10227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0226" name="yt_image_10226">
            <a:extLst>
              <a:ext uri="">
                <a16:creationId xmlns="" xmlns:p14="http://schemas.microsoft.com/office/powerpoint/2010/main" xmlns:mc="http://schemas.openxmlformats.org/markup-compatibility/2006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229" name="yt_shape_10229"/>
          <p:cNvSpPr txBox="1"/>
          <p:nvPr/>
        </p:nvSpPr>
        <p:spPr>
          <a:xfrm>
            <a:off x="540119" y="1482165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威海市中考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如图是一正方体的表面展开图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将其折叠成正方体后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与顶点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K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e4f79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距离最远的顶点是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233" name="yt_table_10233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19981243"/>
              </p:ext>
            </p:extLst>
          </p:nvPr>
        </p:nvGraphicFramePr>
        <p:xfrm>
          <a:off x="540056" y="2441600"/>
          <a:ext cx="8986203" cy="475488"/>
        </p:xfrm>
        <a:graphic>
          <a:graphicData uri="http://schemas.openxmlformats.org/drawingml/2006/table">
            <a:tbl>
              <a:tblPr/>
              <a:tblGrid>
                <a:gridCol w="2475230">
                  <a:extLst>
                    <a:ext uri="{9D8B030D-6E8A-4147-A177-3AD203B41FA5}">
                      <a16:colId xmlns:a16="http://schemas.microsoft.com/office/drawing/2014/main" val="10022"/>
                    </a:ext>
                  </a:extLst>
                </a:gridCol>
                <a:gridCol w="2457768">
                  <a:extLst>
                    <a:ext uri="{9D8B030D-6E8A-4147-A177-3AD203B41FA5}">
                      <a16:colId xmlns:a16="http://schemas.microsoft.com/office/drawing/2014/main" val="10023"/>
                    </a:ext>
                  </a:extLst>
                </a:gridCol>
                <a:gridCol w="2475230">
                  <a:extLst>
                    <a:ext uri="{9D8B030D-6E8A-4147-A177-3AD203B41FA5}">
                      <a16:colId xmlns:a16="http://schemas.microsoft.com/office/drawing/2014/main" val="10024"/>
                    </a:ext>
                  </a:extLst>
                </a:gridCol>
                <a:gridCol w="1577975">
                  <a:extLst>
                    <a:ext uri="{9D8B030D-6E8A-4147-A177-3AD203B41FA5}">
                      <a16:colId xmlns:a16="http://schemas.microsoft.com/office/drawing/2014/main" val="1002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</a:tbl>
          </a:graphicData>
        </a:graphic>
      </p:graphicFrame>
      <p:grpSp>
        <p:nvGrpSpPr>
          <p:cNvPr id="10230" name="yt_shape_10230_skip" title="H_163.30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619482" y="2441600"/>
            <a:ext cx="2030448" cy="2073924"/>
            <a:chOff x="0" y="0"/>
            <a:chExt cx="2030448" cy="2073924"/>
          </a:xfrm>
        </p:grpSpPr>
        <p:pic>
          <p:nvPicPr>
            <p:cNvPr id="2" name="yt_image_10230">
              <a:extLst>
                <a:ext uri="">
                  <a16:creationId xmlns="" xmlns:a16="http://schemas.microsoft.com/office/drawing/2014/main" xmlns:p14="http://schemas.microsoft.com/office/powerpoint/2010/main" xmlns:a14="http://schemas.microsoft.com/office/drawing/2010/main" xmlns:mc="http://schemas.openxmlformats.org/markup-compatibility/2006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2030448" cy="167792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232" name="yt_shape_10232" descr="{&quot;rangeId&quot;:0,&quot;IgnoreLineSpacing&quot;:1}"/>
            <p:cNvSpPr txBox="1"/>
            <p:nvPr/>
          </p:nvSpPr>
          <p:spPr>
            <a:xfrm>
              <a:off x="481943" y="1713924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00000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第8题图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E47F72B5-FACF-1A07-0B3A-EAEE5E522408}"/>
              </a:ext>
            </a:extLst>
          </p:cNvPr>
          <p:cNvSpPr txBox="1"/>
          <p:nvPr/>
        </p:nvSpPr>
        <p:spPr>
          <a:xfrm>
            <a:off x="3498108" y="1910847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35" name="yt_shape_10235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将图中的正方体纸盒切去一角得到右图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下列选项中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8_195bf"/>
              </a:rPr>
              <a:t>不能作为纸盒剩余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部分的展开图的是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sp>
        <p:nvSpPr>
          <p:cNvPr id="10239" name="yt_shape_10239"/>
          <p:cNvSpPr txBox="1"/>
          <p:nvPr/>
        </p:nvSpPr>
        <p:spPr>
          <a:xfrm>
            <a:off x="540000" y="3389839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0236" name="yt_shape_10236" title="H_104.531105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4714978" y="2011799"/>
            <a:ext cx="2762042" cy="1327545"/>
            <a:chOff x="0" y="0"/>
            <a:chExt cx="2762042" cy="1327545"/>
          </a:xfrm>
        </p:grpSpPr>
        <p:pic>
          <p:nvPicPr>
            <p:cNvPr id="2" name="yt_image_10236">
              <a:extLst>
                <a:ext uri="">
                  <a16:creationId xmlns="" xmlns:a16="http://schemas.microsoft.com/office/drawing/2014/main" xmlns:a14="http://schemas.microsoft.com/office/drawing/2010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762042" cy="93154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238" name="yt_shape_10238" descr="{&quot;rangeId&quot;:0,&quot;IgnoreLineSpacing&quot;:1}"/>
            <p:cNvSpPr txBox="1"/>
            <p:nvPr/>
          </p:nvSpPr>
          <p:spPr>
            <a:xfrm>
              <a:off x="847740" y="967545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00000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第9题图</a:t>
              </a:r>
            </a:p>
          </p:txBody>
        </p:sp>
      </p:grpSp>
      <p:pic>
        <p:nvPicPr>
          <p:cNvPr id="10240" name="yt_image_10240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21707" y="3951487"/>
            <a:ext cx="4948585" cy="11075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0807FD31-4F9A-1E47-D3F8-7D4FEE4ABC04}"/>
              </a:ext>
            </a:extLst>
          </p:cNvPr>
          <p:cNvSpPr txBox="1"/>
          <p:nvPr/>
        </p:nvSpPr>
        <p:spPr>
          <a:xfrm>
            <a:off x="3498108" y="1328682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yt_shape_10242"/>
          <p:cNvSpPr txBox="1"/>
          <p:nvPr/>
        </p:nvSpPr>
        <p:spPr>
          <a:xfrm>
            <a:off x="540120" y="900000"/>
            <a:ext cx="11111999" cy="8921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某综合实践小组进行废物再利用的环保小卫士行动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2_785d8"/>
              </a:rPr>
              <a:t>他们准备用废弃的宣传单制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作装垃圾的无盖纸盒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操作探究如下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pic>
        <p:nvPicPr>
          <p:cNvPr id="10243" name="yt_image_10243" title="H_82.89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77231" y="1995319"/>
            <a:ext cx="1637537" cy="10527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5" name="yt_image_10245" title="H_113.13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83238" y="3250941"/>
            <a:ext cx="4825522" cy="1436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247" name="yt_shape_10247"/>
          <p:cNvSpPr txBox="1"/>
          <p:nvPr/>
        </p:nvSpPr>
        <p:spPr>
          <a:xfrm>
            <a:off x="540120" y="4738163"/>
            <a:ext cx="11112000" cy="185243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若准备制作一个无盖的正方体纸盒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图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中的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</a:t>
            </a:r>
            <a:r>
              <a:rPr sz="1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1_ccc77,isEnd"/>
              </a:rPr>
              <a:t>图形经过折叠能围成无盖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正方体纸盒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图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是小明的设计图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把它折成无盖正方体纸盒后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19d1a,isEnd"/>
              </a:rPr>
              <a:t>字相对的字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sz="21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7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32619A62-7F8B-5F23-D051-DA9E4A48F6DA}"/>
              </a:ext>
            </a:extLst>
          </p:cNvPr>
          <p:cNvSpPr txBox="1"/>
          <p:nvPr/>
        </p:nvSpPr>
        <p:spPr>
          <a:xfrm>
            <a:off x="7460507" y="4691357"/>
            <a:ext cx="688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7B8D08C-8F96-FB8F-32D3-E9EBFC6AB4B7}"/>
              </a:ext>
            </a:extLst>
          </p:cNvPr>
          <p:cNvSpPr txBox="1"/>
          <p:nvPr/>
        </p:nvSpPr>
        <p:spPr>
          <a:xfrm>
            <a:off x="1059708" y="6117821"/>
            <a:ext cx="789686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环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0" name="yt_shape_10250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0249" name="yt_image_10249" title="H_41.85">
            <a:extLst>
              <a:ext uri="">
                <a16:creationId xmlns="" xmlns:p14="http://schemas.microsoft.com/office/powerpoint/2010/main" xmlns:mc="http://schemas.openxmlformats.org/markup-compatibility/2006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252" name="yt_shape_10252"/>
          <p:cNvSpPr txBox="1"/>
          <p:nvPr/>
        </p:nvSpPr>
        <p:spPr>
          <a:xfrm>
            <a:off x="540119" y="1482165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核心素养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空间观念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从大正方体中截去一个小正方体之后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bd5f2,isEnd"/>
              </a:rPr>
              <a:t>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以得到图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的几何体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设原大正方体的表面积为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中几何体的表面积为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a4160,isEnd"/>
              </a:rPr>
              <a:t>的大小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关系是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</a:t>
            </a:r>
            <a:r>
              <a:rPr sz="1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填序号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）</a:t>
            </a:r>
          </a:p>
        </p:txBody>
      </p:sp>
      <p:graphicFrame>
        <p:nvGraphicFramePr>
          <p:cNvPr id="10254" name="yt_table_10254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8991967"/>
              </p:ext>
            </p:extLst>
          </p:nvPr>
        </p:nvGraphicFramePr>
        <p:xfrm>
          <a:off x="540056" y="3384555"/>
          <a:ext cx="4913631" cy="950976"/>
        </p:xfrm>
        <a:graphic>
          <a:graphicData uri="http://schemas.openxmlformats.org/drawingml/2006/table">
            <a:tbl>
              <a:tblPr/>
              <a:tblGrid>
                <a:gridCol w="2660968">
                  <a:extLst>
                    <a:ext uri="{9D8B030D-6E8A-4147-A177-3AD203B41FA5}">
                      <a16:colId xmlns:a16="http://schemas.microsoft.com/office/drawing/2014/main" val="10026"/>
                    </a:ext>
                  </a:extLst>
                </a:gridCol>
                <a:gridCol w="2252663">
                  <a:extLst>
                    <a:ext uri="{9D8B030D-6E8A-4147-A177-3AD203B41FA5}">
                      <a16:colId xmlns:a16="http://schemas.microsoft.com/office/drawing/2014/main" val="1002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无法判断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</a:tbl>
          </a:graphicData>
        </a:graphic>
      </p:graphicFrame>
      <p:pic>
        <p:nvPicPr>
          <p:cNvPr id="10257" name="yt_image_10257" title="H_107.55">
            <a:extLst>
              <a:ext uri="">
                <a16:creationId xmlns="" xmlns:a16="http://schemas.microsoft.com/office/drawing/2014/main" xmlns:p14="http://schemas.microsoft.com/office/powerpoint/2010/main" xmlns:a14="http://schemas.microsoft.com/office/drawing/2010/main" xmlns:mc="http://schemas.openxmlformats.org/markup-compatibility/2006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/>
          <a:srcRect t="-16363" r="32301"/>
          <a:stretch/>
        </p:blipFill>
        <p:spPr bwMode="auto">
          <a:xfrm>
            <a:off x="8472264" y="3212977"/>
            <a:ext cx="3344134" cy="1728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281A3B70-7170-A4CE-499E-054B2E80AEC4}"/>
              </a:ext>
            </a:extLst>
          </p:cNvPr>
          <p:cNvSpPr txBox="1"/>
          <p:nvPr/>
        </p:nvSpPr>
        <p:spPr>
          <a:xfrm>
            <a:off x="1669308" y="2861823"/>
            <a:ext cx="688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9" name="yt_shape_10259"/>
          <p:cNvSpPr txBox="1"/>
          <p:nvPr/>
        </p:nvSpPr>
        <p:spPr>
          <a:xfrm>
            <a:off x="540119" y="900000"/>
            <a:ext cx="11492915" cy="425308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小明说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设图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中大正方体的棱长之和为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图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中几何体的各棱长之和为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aaf29"/>
              </a:rPr>
              <a:t> 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比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正好多出大正方体的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条棱的长度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你认为小明的说法正确吗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ea6e5"/>
              </a:rPr>
              <a:t>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什么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spc="15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 spc="150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 spc="15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spc="150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15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如图</a:t>
            </a:r>
            <a:r>
              <a:rPr lang="en-US" altLang="zh-CN" sz="2400" b="0" i="0" u="none" spc="150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④</a:t>
            </a:r>
            <a:r>
              <a:rPr lang="zh-CN" altLang="zh-CN" sz="2400" b="0" i="0" u="none" spc="15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标粗的棱是多出来的</a:t>
            </a:r>
            <a:r>
              <a:rPr lang="zh-CN" altLang="zh-CN" sz="2400" b="0" i="0" u="none" spc="150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共</a:t>
            </a:r>
            <a:r>
              <a:rPr lang="en-US" altLang="zh-CN" sz="2400" b="0" i="0" u="none" spc="15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 spc="15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条</a:t>
            </a:r>
            <a:r>
              <a:rPr lang="zh-CN" altLang="zh-CN" sz="2400" b="0" i="0" u="none" spc="150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spc="15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如果截去的小正方体的棱长为大正方体的棱长的一半时</a:t>
            </a:r>
            <a:r>
              <a:rPr lang="zh-CN" altLang="zh-CN" sz="2400" b="0" i="0" u="none" spc="150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spc="15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spc="15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 spc="15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spc="15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比</a:t>
            </a:r>
            <a:r>
              <a:rPr lang="en-US" altLang="zh-CN" sz="1500" b="0" i="1" u="none" spc="15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spc="15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 spc="15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spc="15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sym typeface="_⨹_6_87321"/>
              </a:rPr>
              <a:t>正好多出大正</a:t>
            </a:r>
            <a:r>
              <a:rPr lang="zh-CN" altLang="zh-CN" sz="2400" b="0" i="0" u="none" spc="15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/>
            </a:r>
            <a:br>
              <a:rPr lang="zh-CN" altLang="zh-CN" sz="2400" b="0" i="0" u="none" spc="15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 spc="15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方体的</a:t>
            </a:r>
            <a:r>
              <a:rPr lang="en-US" altLang="zh-CN" sz="2400" b="0" i="0" u="none" spc="15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spc="15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条棱的长度</a:t>
            </a:r>
            <a:r>
              <a:rPr lang="zh-CN" altLang="zh-CN" sz="2400" b="0" i="0" u="none" spc="150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spc="15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如果截去的小正方体的棱长不是大正方体的棱长的一半时</a:t>
            </a:r>
            <a:r>
              <a:rPr lang="zh-CN" altLang="zh-CN" sz="2400" b="0" i="0" u="none" spc="150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spc="15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spc="15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 spc="15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spc="15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比</a:t>
            </a:r>
            <a:r>
              <a:rPr lang="en-US" altLang="zh-CN" sz="1500" b="0" i="1" u="none" spc="15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spc="15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 spc="15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spc="15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sym typeface="_⨹_5_3fcb4"/>
              </a:rPr>
              <a:t>就不是多出</a:t>
            </a:r>
            <a:r>
              <a:rPr lang="zh-CN" altLang="zh-CN" sz="2400" b="0" i="0" u="none" spc="15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/>
            </a:r>
            <a:br>
              <a:rPr lang="zh-CN" altLang="zh-CN" sz="2400" b="0" i="0" u="none" spc="15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 spc="15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大正方体的</a:t>
            </a:r>
            <a:r>
              <a:rPr lang="en-US" altLang="zh-CN" sz="2400" b="0" i="0" u="none" spc="15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spc="15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条棱的长度</a:t>
            </a:r>
            <a:r>
              <a:rPr lang="en-US" altLang="zh-CN" sz="2400" b="0" i="0" u="none" spc="150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spc="15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故小明的说法是不正确的</a:t>
            </a:r>
            <a:r>
              <a:rPr lang="en-US" altLang="zh-CN" sz="2400" b="0" i="0" u="none" spc="150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0261" name="yt_image_10261" title="H_107.55">
            <a:extLst>
              <a:ext uri="">
                <a16:creationId xmlns="" xmlns:a16="http://schemas.microsoft.com/office/drawing/2014/main" xmlns:p14="http://schemas.microsoft.com/office/powerpoint/2010/main" xmlns:a14="http://schemas.microsoft.com/office/drawing/2010/main" xmlns:mc="http://schemas.openxmlformats.org/markup-compatibility/2006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/>
          <a:srcRect t="-19456" r="33428" b="1"/>
          <a:stretch/>
        </p:blipFill>
        <p:spPr bwMode="auto">
          <a:xfrm>
            <a:off x="6960096" y="4653136"/>
            <a:ext cx="3024336" cy="16316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19392F9D-1E9A-99CC-E005-C1D8B5860925}"/>
              </a:ext>
            </a:extLst>
          </p:cNvPr>
          <p:cNvSpPr txBox="1"/>
          <p:nvPr/>
        </p:nvSpPr>
        <p:spPr>
          <a:xfrm>
            <a:off x="450108" y="2279658"/>
            <a:ext cx="69999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如图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④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标粗的棱是多出来的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共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条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4BA7DD2-E889-59B7-B825-9DADEFC6E23B}"/>
              </a:ext>
            </a:extLst>
          </p:cNvPr>
          <p:cNvSpPr txBox="1"/>
          <p:nvPr/>
        </p:nvSpPr>
        <p:spPr>
          <a:xfrm>
            <a:off x="450108" y="2755146"/>
            <a:ext cx="113163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如果截去的小正方体的棱长为大正方体的棱长的一半时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比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  <a:sym typeface="_⨹_6_87321"/>
              </a:rPr>
              <a:t>正好多出大正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/>
            </a:r>
            <a:b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2920DC7-D008-2C75-162D-5FDBC17B9752}"/>
              </a:ext>
            </a:extLst>
          </p:cNvPr>
          <p:cNvSpPr txBox="1"/>
          <p:nvPr/>
        </p:nvSpPr>
        <p:spPr>
          <a:xfrm>
            <a:off x="450108" y="3230634"/>
            <a:ext cx="32661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方体的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条棱的长度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；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7D63661-0537-6D12-110F-3D64BEC40074}"/>
              </a:ext>
            </a:extLst>
          </p:cNvPr>
          <p:cNvSpPr txBox="1"/>
          <p:nvPr/>
        </p:nvSpPr>
        <p:spPr>
          <a:xfrm>
            <a:off x="450108" y="3706122"/>
            <a:ext cx="113163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如果截去的小正方体的棱长不是大正方体的棱长的一半时</a:t>
            </a:r>
            <a:r>
              <a:rPr kumimoji="0" lang="zh-CN" altLang="zh-CN" sz="2400" b="0" i="0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比</a:t>
            </a:r>
            <a:r>
              <a:rPr kumimoji="0" lang="en-US" altLang="zh-CN" sz="1500" b="0" i="1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  <a:sym typeface="_⨹_5_3fcb4"/>
              </a:rPr>
              <a:t>就不是多出</a:t>
            </a:r>
            <a:r>
              <a:rPr kumimoji="0" lang="zh-CN" altLang="zh-CN" sz="2400" b="0" i="0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/>
            </a:r>
            <a:br>
              <a:rPr kumimoji="0" lang="zh-CN" altLang="zh-CN" sz="2400" b="0" i="0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</a:b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A874BBC3-C793-205D-7C8A-4921033CE3E5}"/>
              </a:ext>
            </a:extLst>
          </p:cNvPr>
          <p:cNvSpPr txBox="1"/>
          <p:nvPr/>
        </p:nvSpPr>
        <p:spPr>
          <a:xfrm>
            <a:off x="450108" y="4181610"/>
            <a:ext cx="3761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大正方体的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条棱的长度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2B9F2578-4C11-807C-EEF2-6C5E085B54D8}"/>
              </a:ext>
            </a:extLst>
          </p:cNvPr>
          <p:cNvSpPr txBox="1"/>
          <p:nvPr/>
        </p:nvSpPr>
        <p:spPr>
          <a:xfrm>
            <a:off x="450108" y="4657098"/>
            <a:ext cx="3913886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故小明的说法是不正确的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10" name="yt_image_10263" title="H_108.81">
            <a:extLst>
              <a:ext uri="">
                <a16:creationId xmlns="" xmlns:a16="http://schemas.microsoft.com/office/drawing/2014/main" xmlns:p14="http://schemas.microsoft.com/office/powerpoint/2010/main" xmlns:a14="http://schemas.microsoft.com/office/drawing/2010/main" xmlns:mc="http://schemas.openxmlformats.org/markup-compatibility/2006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/>
          <a:srcRect t="-8602" r="52828" b="-1"/>
          <a:stretch/>
        </p:blipFill>
        <p:spPr bwMode="auto">
          <a:xfrm>
            <a:off x="10398292" y="4784005"/>
            <a:ext cx="1368152" cy="15007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3" name="yt_image_10263" title="H_108.81">
            <a:extLst>
              <a:ext uri="">
                <a16:creationId xmlns="" xmlns:a16="http://schemas.microsoft.com/office/drawing/2014/main" xmlns:p14="http://schemas.microsoft.com/office/powerpoint/2010/main" xmlns:a14="http://schemas.microsoft.com/office/drawing/2010/main" xmlns:mc="http://schemas.openxmlformats.org/markup-compatibility/2006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/>
          <a:srcRect l="50047" t="-4580" b="1"/>
          <a:stretch/>
        </p:blipFill>
        <p:spPr bwMode="auto">
          <a:xfrm>
            <a:off x="7104112" y="2917662"/>
            <a:ext cx="1448779" cy="1445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266" name="yt_shape_10266"/>
          <p:cNvSpPr txBox="1"/>
          <p:nvPr/>
        </p:nvSpPr>
        <p:spPr>
          <a:xfrm>
            <a:off x="540119" y="836712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如果截去的小正方体的棱长为大正方体的棱长的一半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54b25"/>
              </a:rPr>
              <a:t>几何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体的表面展开图吗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如有错误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请予修正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图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不是图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几何体的表面展开图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改后的图形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如图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⑤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0268" name="yt_image_10268" title="H_107.55">
            <a:extLst>
              <a:ext uri="">
                <a16:creationId xmlns="" xmlns:a16="http://schemas.microsoft.com/office/drawing/2014/main" xmlns:p14="http://schemas.microsoft.com/office/powerpoint/2010/main" xmlns:a14="http://schemas.microsoft.com/office/drawing/2010/main" xmlns:mc="http://schemas.openxmlformats.org/markup-compatibility/2006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/>
          <a:srcRect l="29394" t="-15816"/>
          <a:stretch/>
        </p:blipFill>
        <p:spPr bwMode="auto">
          <a:xfrm>
            <a:off x="3484102" y="2780928"/>
            <a:ext cx="3207571" cy="15819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15E78477-E544-BAEC-C6A0-E85259C11CF1}"/>
              </a:ext>
            </a:extLst>
          </p:cNvPr>
          <p:cNvSpPr txBox="1"/>
          <p:nvPr/>
        </p:nvSpPr>
        <p:spPr>
          <a:xfrm>
            <a:off x="450108" y="1740882"/>
            <a:ext cx="99336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图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③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不是图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②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几何体的表面展开图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改后的图形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如图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⑤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2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/>
          <p:cNvSpPr txBox="1"/>
          <p:nvPr/>
        </p:nvSpPr>
        <p:spPr>
          <a:xfrm>
            <a:off x="558139" y="1019330"/>
            <a:ext cx="11162805" cy="470898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</a:t>
            </a: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71" name="yt_shape_10171"/>
          <p:cNvSpPr txBox="1"/>
          <p:nvPr/>
        </p:nvSpPr>
        <p:spPr>
          <a:xfrm>
            <a:off x="540000" y="900000"/>
            <a:ext cx="1444691" cy="35125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950" b="0" i="0" u="none" spc="10778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</a:rPr>
              <a:t> </a:t>
            </a:r>
          </a:p>
        </p:txBody>
      </p:sp>
      <p:pic>
        <p:nvPicPr>
          <p:cNvPr id="10170" name="yt_image_10170" title="H_31.05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41398"/>
            <a:ext cx="1428789" cy="3943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173" name="yt_shape_10173"/>
          <p:cNvSpPr txBox="1"/>
          <p:nvPr/>
        </p:nvSpPr>
        <p:spPr>
          <a:xfrm>
            <a:off x="540119" y="1386424"/>
            <a:ext cx="11111999" cy="8921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李明同学设计了某个产品的正方体包装盒如图所示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3_8e0c4"/>
              </a:rPr>
              <a:t>由于粗心少设计了其中一个顶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盖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请你把它补上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使其成为一个两面均有盖的正方体盒子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0174" name="yt_image_10174" title="H_72.09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87249" y="2481743"/>
            <a:ext cx="1817501" cy="9155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176" name="yt_shape_10176"/>
          <p:cNvSpPr txBox="1"/>
          <p:nvPr/>
        </p:nvSpPr>
        <p:spPr>
          <a:xfrm>
            <a:off x="540119" y="3447872"/>
            <a:ext cx="11492915" cy="2332562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共有</a:t>
            </a:r>
            <a:r>
              <a:rPr lang="zh-CN" altLang="zh-CN" sz="100" b="1" i="1" spc="-1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W:0.00503937,H:37.44"/>
              </a:rPr>
              <a:t> </a:t>
            </a:r>
            <a:r>
              <a:rPr lang="zh-CN" altLang="zh-CN" sz="2400" b="1" i="1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sym typeface="W:24.13,H:37.44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种弥补方法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任意画出一种成功的设计图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在图中补充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D5004A"/>
                </a:solidFill>
                <a:effectLst/>
                <a:latin typeface="Times New Roman" pitchFamily="24"/>
                <a:ea typeface="黑体" pitchFamily="24"/>
                <a:sym typeface=",isEnd"/>
              </a:rPr>
              <a:t>【自主解答】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解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中间四个连在一起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上面一个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下面有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个位置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所以共有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6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sym typeface="_⨹_1_7df13,isEnd"/>
              </a:rPr>
              <a:t>种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弥补方法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9BB5FE4C-0D2E-D294-4A82-A5663D235ECE}"/>
              </a:ext>
            </a:extLst>
          </p:cNvPr>
          <p:cNvSpPr txBox="1"/>
          <p:nvPr/>
        </p:nvSpPr>
        <p:spPr>
          <a:xfrm>
            <a:off x="7308107" y="4827530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四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endParaRPr lang="zh-CN" altLang="en-US" dirty="0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31E80AB-227E-272F-60FE-8BC93AB25FC6}"/>
              </a:ext>
            </a:extLst>
          </p:cNvPr>
          <p:cNvSpPr txBox="1"/>
          <p:nvPr/>
        </p:nvSpPr>
        <p:spPr>
          <a:xfrm>
            <a:off x="10660907" y="4827530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80" name="yt_shape_10180"/>
          <p:cNvSpPr txBox="1"/>
          <p:nvPr/>
        </p:nvSpPr>
        <p:spPr>
          <a:xfrm>
            <a:off x="540000" y="900000"/>
            <a:ext cx="230832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sp>
        <p:nvSpPr>
          <p:cNvPr id="10182" name="yt_shape_10182"/>
          <p:cNvSpPr txBox="1"/>
          <p:nvPr/>
        </p:nvSpPr>
        <p:spPr>
          <a:xfrm>
            <a:off x="540000" y="1531667"/>
            <a:ext cx="1844031" cy="1233671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6850" b="0" i="0" u="none" spc="-6850">
                <a:solidFill>
                  <a:srgbClr val="1EE3CF"/>
                </a:solidFill>
                <a:effectLst/>
                <a:latin typeface="Times New Roman" pitchFamily="68"/>
                <a:ea typeface="宋体" pitchFamily="68"/>
              </a:rPr>
              <a:t> </a:t>
            </a:r>
            <a:r>
              <a:rPr lang="en-US" altLang="zh-CN" sz="6850" b="0" i="0" u="none" spc="12667">
                <a:solidFill>
                  <a:srgbClr val="1EE3CF"/>
                </a:solidFill>
                <a:effectLst/>
                <a:latin typeface="Times New Roman" pitchFamily="68"/>
                <a:ea typeface="宋体" pitchFamily="68"/>
              </a:rPr>
              <a:t> </a:t>
            </a:r>
          </a:p>
        </p:txBody>
      </p:sp>
      <p:pic>
        <p:nvPicPr>
          <p:cNvPr id="10181" name="yt_image_10181" title="H_108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99856" y="1531667"/>
            <a:ext cx="1824255" cy="137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184" name="yt_shape_10184"/>
          <p:cNvSpPr txBox="1"/>
          <p:nvPr/>
        </p:nvSpPr>
        <p:spPr>
          <a:xfrm>
            <a:off x="540119" y="2953752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D5004A"/>
                </a:solidFill>
                <a:effectLst/>
                <a:latin typeface="Times New Roman" pitchFamily="24"/>
                <a:ea typeface="黑体" pitchFamily="24"/>
              </a:rPr>
              <a:t>【方法总结】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正方体展开图特点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中间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连方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上下各一个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中间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连方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sym typeface="_⨹_3_34251"/>
              </a:rPr>
              <a:t>上下各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两个靠一起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不能出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楷体" pitchFamily="24"/>
                <a:ea typeface="楷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楷体" pitchFamily="24"/>
                <a:ea typeface="楷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86" name="yt_shape_10186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0185" name="yt_image_10185">
            <a:extLst>
              <a:ext uri="">
                <a16:creationId xmlns="" xmlns:p14="http://schemas.microsoft.com/office/powerpoint/2010/main" xmlns:mc="http://schemas.openxmlformats.org/markup-compatibility/2006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188" name="yt_shape_10188"/>
          <p:cNvSpPr txBox="1"/>
          <p:nvPr/>
        </p:nvSpPr>
        <p:spPr>
          <a:xfrm>
            <a:off x="540000" y="1482165"/>
            <a:ext cx="4275209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正方体的折叠与展开</a:t>
            </a:r>
          </a:p>
        </p:txBody>
      </p:sp>
      <p:sp>
        <p:nvSpPr>
          <p:cNvPr id="10189" name="yt_shape_10189"/>
          <p:cNvSpPr txBox="1"/>
          <p:nvPr/>
        </p:nvSpPr>
        <p:spPr>
          <a:xfrm>
            <a:off x="540000" y="1971599"/>
            <a:ext cx="889987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宿迁市中考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下列展开图中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是正方体展开图的是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pic>
        <p:nvPicPr>
          <p:cNvPr id="10190" name="yt_image_10190">
            <a:extLst>
              <a:ext uri="">
                <a16:creationId xmlns="" xmlns:p14="http://schemas.microsoft.com/office/powerpoint/2010/main" xmlns:mc="http://schemas.openxmlformats.org/markup-compatibility/2006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08790" y="2603266"/>
            <a:ext cx="6374419" cy="11018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192" name="yt_shape_10192"/>
          <p:cNvSpPr txBox="1"/>
          <p:nvPr/>
        </p:nvSpPr>
        <p:spPr>
          <a:xfrm>
            <a:off x="540119" y="3755663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六盘水市中考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裁掉一个正方形后能折叠成正方体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7_252f7"/>
              </a:rPr>
              <a:t>但不能裁掉的是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196" name="yt_table_10196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53616968"/>
              </p:ext>
            </p:extLst>
          </p:nvPr>
        </p:nvGraphicFramePr>
        <p:xfrm>
          <a:off x="540056" y="4715098"/>
          <a:ext cx="8419466" cy="475488"/>
        </p:xfrm>
        <a:graphic>
          <a:graphicData uri="http://schemas.openxmlformats.org/drawingml/2006/table">
            <a:tbl>
              <a:tblPr/>
              <a:tblGrid>
                <a:gridCol w="2346643">
                  <a:extLst>
                    <a:ext uri="{9D8B030D-6E8A-4147-A177-3AD203B41FA5}">
                      <a16:colId xmlns:a16="http://schemas.microsoft.com/office/drawing/2014/main" val="10014"/>
                    </a:ext>
                  </a:extLst>
                </a:gridCol>
                <a:gridCol w="2329180">
                  <a:extLst>
                    <a:ext uri="{9D8B030D-6E8A-4147-A177-3AD203B41FA5}">
                      <a16:colId xmlns:a16="http://schemas.microsoft.com/office/drawing/2014/main" val="10015"/>
                    </a:ext>
                  </a:extLst>
                </a:gridCol>
                <a:gridCol w="2329180">
                  <a:extLst>
                    <a:ext uri="{9D8B030D-6E8A-4147-A177-3AD203B41FA5}">
                      <a16:colId xmlns:a16="http://schemas.microsoft.com/office/drawing/2014/main" val="10016"/>
                    </a:ext>
                  </a:extLst>
                </a:gridCol>
                <a:gridCol w="1414463">
                  <a:extLst>
                    <a:ext uri="{9D8B030D-6E8A-4147-A177-3AD203B41FA5}">
                      <a16:colId xmlns:a16="http://schemas.microsoft.com/office/drawing/2014/main" val="1001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①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②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④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</a:tbl>
          </a:graphicData>
        </a:graphic>
      </p:graphicFrame>
      <p:grpSp>
        <p:nvGrpSpPr>
          <p:cNvPr id="10193" name="yt_shape_10193_skip" title="H_130.45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971611" y="4715098"/>
            <a:ext cx="1678242" cy="1656729"/>
            <a:chOff x="0" y="0"/>
            <a:chExt cx="1678242" cy="1656729"/>
          </a:xfrm>
        </p:grpSpPr>
        <p:pic>
          <p:nvPicPr>
            <p:cNvPr id="2" name="yt_image_10193">
              <a:extLst>
                <a:ext uri="">
                  <a16:creationId xmlns="" xmlns:a16="http://schemas.microsoft.com/office/drawing/2014/main" xmlns:p14="http://schemas.microsoft.com/office/powerpoint/2010/main" xmlns:a14="http://schemas.microsoft.com/office/drawing/2010/main" xmlns:mc="http://schemas.openxmlformats.org/markup-compatibility/2006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0"/>
              <a:ext cx="1678242" cy="126072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195" name="yt_shape_10195" descr="{&quot;rangeId&quot;:0,&quot;IgnoreLineSpacing&quot;:1}"/>
            <p:cNvSpPr txBox="1"/>
            <p:nvPr/>
          </p:nvSpPr>
          <p:spPr>
            <a:xfrm>
              <a:off x="305840" y="1296729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00000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第2题图</a:t>
              </a:r>
            </a:p>
          </p:txBody>
        </p:sp>
      </p:grpSp>
      <p:pic>
        <p:nvPicPr>
          <p:cNvPr id="4" name="yt_shape_1721708240461">
            <a:extLst>
              <a:ext uri="{FF2B5EF4-FFF2-40B4-BE49-F238E27FC236}">
                <a16:creationId xmlns:a16="http://schemas.microsoft.com/office/drawing/2014/main" id="{1235B610-942C-5708-32FC-05C6E1FFDE16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2618"/>
            <a:ext cx="1186052" cy="333499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65EF0C31-F238-DB3C-62D2-F60DD40C7C3C}"/>
              </a:ext>
            </a:extLst>
          </p:cNvPr>
          <p:cNvSpPr txBox="1"/>
          <p:nvPr/>
        </p:nvSpPr>
        <p:spPr>
          <a:xfrm>
            <a:off x="8450989" y="1924793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764BBEC-0C68-4E63-A40E-661CC38D7252}"/>
              </a:ext>
            </a:extLst>
          </p:cNvPr>
          <p:cNvSpPr txBox="1"/>
          <p:nvPr/>
        </p:nvSpPr>
        <p:spPr>
          <a:xfrm>
            <a:off x="1059708" y="4184345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5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98" name="yt_shape_10198"/>
          <p:cNvSpPr txBox="1"/>
          <p:nvPr/>
        </p:nvSpPr>
        <p:spPr>
          <a:xfrm>
            <a:off x="540119" y="900000"/>
            <a:ext cx="11492915" cy="8921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如图是一个正方体纸盒的展开图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当把它折叠成正方体纸盒时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点与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</a:t>
            </a:r>
            <a:r>
              <a:rPr sz="17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09065,isEnd"/>
              </a:rPr>
              <a:t>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重合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10202" name="yt_shape_10202"/>
          <p:cNvSpPr txBox="1"/>
          <p:nvPr/>
        </p:nvSpPr>
        <p:spPr>
          <a:xfrm>
            <a:off x="540000" y="3758465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0199" name="yt_shape_10199" title="H_134.86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263157" y="1995319"/>
            <a:ext cx="1665684" cy="1712736"/>
            <a:chOff x="0" y="0"/>
            <a:chExt cx="1665684" cy="1712736"/>
          </a:xfrm>
        </p:grpSpPr>
        <p:pic>
          <p:nvPicPr>
            <p:cNvPr id="2" name="yt_image_10199">
              <a:extLst>
                <a:ext uri="">
                  <a16:creationId xmlns="" xmlns:a16="http://schemas.microsoft.com/office/drawing/2014/main" xmlns:a14="http://schemas.microsoft.com/office/drawing/2010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665684" cy="131673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201" name="yt_shape_10201" descr="{&quot;rangeId&quot;:0,&quot;IgnoreLineSpacing&quot;:1}"/>
            <p:cNvSpPr txBox="1"/>
            <p:nvPr/>
          </p:nvSpPr>
          <p:spPr>
            <a:xfrm>
              <a:off x="299561" y="1352736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00000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第3题图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AD88C8B3-E548-17A7-013F-1596EB6E3364}"/>
              </a:ext>
            </a:extLst>
          </p:cNvPr>
          <p:cNvSpPr txBox="1"/>
          <p:nvPr/>
        </p:nvSpPr>
        <p:spPr>
          <a:xfrm>
            <a:off x="10625982" y="853194"/>
            <a:ext cx="7182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03" name="yt_shape_10203"/>
          <p:cNvSpPr txBox="1"/>
          <p:nvPr/>
        </p:nvSpPr>
        <p:spPr>
          <a:xfrm>
            <a:off x="540000" y="900000"/>
            <a:ext cx="5198539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正方体相对两个面上的文字</a:t>
            </a:r>
          </a:p>
        </p:txBody>
      </p:sp>
      <p:sp>
        <p:nvSpPr>
          <p:cNvPr id="10204" name="yt_shape_10204"/>
          <p:cNvSpPr txBox="1"/>
          <p:nvPr/>
        </p:nvSpPr>
        <p:spPr>
          <a:xfrm>
            <a:off x="540119" y="1389434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宜昌市中考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争创全国文明典范城市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6_5d240"/>
              </a:rPr>
              <a:t>让文明成为宜昌人民的内在气质和城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市的亮丽名片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是一个正方体的平面展开图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把展开图折叠成正方体后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d7b26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字对面的字是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208" name="yt_table_10208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3719290"/>
              </p:ext>
            </p:extLst>
          </p:nvPr>
        </p:nvGraphicFramePr>
        <p:xfrm>
          <a:off x="540056" y="2829000"/>
          <a:ext cx="8114666" cy="475488"/>
        </p:xfrm>
        <a:graphic>
          <a:graphicData uri="http://schemas.openxmlformats.org/drawingml/2006/table">
            <a:tbl>
              <a:tblPr/>
              <a:tblGrid>
                <a:gridCol w="2270443">
                  <a:extLst>
                    <a:ext uri="{9D8B030D-6E8A-4147-A177-3AD203B41FA5}">
                      <a16:colId xmlns:a16="http://schemas.microsoft.com/office/drawing/2014/main" val="10018"/>
                    </a:ext>
                  </a:extLst>
                </a:gridCol>
                <a:gridCol w="2252980">
                  <a:extLst>
                    <a:ext uri="{9D8B030D-6E8A-4147-A177-3AD203B41FA5}">
                      <a16:colId xmlns:a16="http://schemas.microsoft.com/office/drawing/2014/main" val="10019"/>
                    </a:ext>
                  </a:extLst>
                </a:gridCol>
                <a:gridCol w="2252980">
                  <a:extLst>
                    <a:ext uri="{9D8B030D-6E8A-4147-A177-3AD203B41FA5}">
                      <a16:colId xmlns:a16="http://schemas.microsoft.com/office/drawing/2014/main" val="10020"/>
                    </a:ext>
                  </a:extLst>
                </a:gridCol>
                <a:gridCol w="1338263">
                  <a:extLst>
                    <a:ext uri="{9D8B030D-6E8A-4147-A177-3AD203B41FA5}">
                      <a16:colId xmlns:a16="http://schemas.microsoft.com/office/drawing/2014/main" val="1002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文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明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典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</a:tbl>
          </a:graphicData>
        </a:graphic>
      </p:graphicFrame>
      <p:grpSp>
        <p:nvGrpSpPr>
          <p:cNvPr id="10205" name="yt_shape_10205_skip" title="H_124.87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065165" y="2829000"/>
            <a:ext cx="1584667" cy="1585863"/>
            <a:chOff x="0" y="0"/>
            <a:chExt cx="1584667" cy="1585863"/>
          </a:xfrm>
        </p:grpSpPr>
        <p:pic>
          <p:nvPicPr>
            <p:cNvPr id="2" name="yt_image_10205">
              <a:extLst>
                <a:ext uri="">
                  <a16:creationId xmlns="" xmlns:a16="http://schemas.microsoft.com/office/drawing/2014/main" xmlns:p14="http://schemas.microsoft.com/office/powerpoint/2010/main" xmlns:a14="http://schemas.microsoft.com/office/drawing/2010/main" xmlns:mc="http://schemas.openxmlformats.org/markup-compatibility/2006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584667" cy="118986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207" name="yt_shape_10207" descr="{&quot;rangeId&quot;:0,&quot;IgnoreLineSpacing&quot;:1}"/>
            <p:cNvSpPr txBox="1"/>
            <p:nvPr/>
          </p:nvSpPr>
          <p:spPr>
            <a:xfrm>
              <a:off x="259052" y="1225863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00000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第4题图</a:t>
              </a:r>
            </a:p>
          </p:txBody>
        </p:sp>
      </p:grpSp>
      <p:pic>
        <p:nvPicPr>
          <p:cNvPr id="4" name="yt_shape_1721708240523">
            <a:extLst>
              <a:ext uri="{FF2B5EF4-FFF2-40B4-BE49-F238E27FC236}">
                <a16:creationId xmlns:a16="http://schemas.microsoft.com/office/drawing/2014/main" id="{D909A4D7-9EB9-1A15-1D80-56D80DBCF31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0AEE6359-2389-F94F-67BD-6B6D721AFBE0}"/>
              </a:ext>
            </a:extLst>
          </p:cNvPr>
          <p:cNvSpPr txBox="1"/>
          <p:nvPr/>
        </p:nvSpPr>
        <p:spPr>
          <a:xfrm>
            <a:off x="3802908" y="229360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10" name="yt_shape_10210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把如图这个展开图折成一个正方体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字母在外表面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如果下面是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前面是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c2a99,isEnd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那么上面是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</a:t>
            </a:r>
            <a:r>
              <a:rPr sz="19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后面是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1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左面是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</a:t>
            </a:r>
            <a:r>
              <a:rPr sz="19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10214" name="yt_shape_10214"/>
          <p:cNvSpPr txBox="1"/>
          <p:nvPr/>
        </p:nvSpPr>
        <p:spPr>
          <a:xfrm>
            <a:off x="540000" y="3824083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0211" name="yt_shape_10211" title="H_138.73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188135" y="2011799"/>
            <a:ext cx="1815728" cy="1761885"/>
            <a:chOff x="0" y="0"/>
            <a:chExt cx="1815728" cy="1761885"/>
          </a:xfrm>
        </p:grpSpPr>
        <p:pic>
          <p:nvPicPr>
            <p:cNvPr id="2" name="yt_image_10211">
              <a:extLst>
                <a:ext uri="">
                  <a16:creationId xmlns="" xmlns:a16="http://schemas.microsoft.com/office/drawing/2014/main" xmlns:a14="http://schemas.microsoft.com/office/drawing/2010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815728" cy="136588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213" name="yt_shape_10213" descr="{&quot;rangeId&quot;:0,&quot;IgnoreLineSpacing&quot;:1}"/>
            <p:cNvSpPr txBox="1"/>
            <p:nvPr/>
          </p:nvSpPr>
          <p:spPr>
            <a:xfrm>
              <a:off x="374583" y="1401885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00000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第5题图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2C0B7FF2-DAA7-C8A6-517A-17C1152D659A}"/>
              </a:ext>
            </a:extLst>
          </p:cNvPr>
          <p:cNvSpPr txBox="1"/>
          <p:nvPr/>
        </p:nvSpPr>
        <p:spPr>
          <a:xfrm>
            <a:off x="2864696" y="1328682"/>
            <a:ext cx="71824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92D2270-1C43-9245-8872-9FC153451A1E}"/>
              </a:ext>
            </a:extLst>
          </p:cNvPr>
          <p:cNvSpPr txBox="1"/>
          <p:nvPr/>
        </p:nvSpPr>
        <p:spPr>
          <a:xfrm>
            <a:off x="4974483" y="1328682"/>
            <a:ext cx="75317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5ACF516-6B4D-1CE2-6EF2-541F6B46F2CB}"/>
              </a:ext>
            </a:extLst>
          </p:cNvPr>
          <p:cNvSpPr txBox="1"/>
          <p:nvPr/>
        </p:nvSpPr>
        <p:spPr>
          <a:xfrm>
            <a:off x="7119196" y="1328682"/>
            <a:ext cx="71824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15" name="yt_shape_10215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在如图的展开图中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分别填上数字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使得折叠成正方体后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1bec8,isEnd"/>
              </a:rPr>
              <a:t>相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对面上的数字之和相等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10219" name="yt_shape_10219"/>
          <p:cNvSpPr txBox="1"/>
          <p:nvPr/>
        </p:nvSpPr>
        <p:spPr>
          <a:xfrm>
            <a:off x="540000" y="3648100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0216" name="yt_shape_10216" title="H_124.87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303666" y="2011799"/>
            <a:ext cx="1584667" cy="1585863"/>
            <a:chOff x="0" y="0"/>
            <a:chExt cx="1584667" cy="1585863"/>
          </a:xfrm>
        </p:grpSpPr>
        <p:pic>
          <p:nvPicPr>
            <p:cNvPr id="2" name="yt_image_10216">
              <a:extLst>
                <a:ext uri="">
                  <a16:creationId xmlns="" xmlns:a16="http://schemas.microsoft.com/office/drawing/2014/main" xmlns:a14="http://schemas.microsoft.com/office/drawing/2010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584667" cy="118986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218" name="yt_shape_10218" descr="{&quot;rangeId&quot;:0,&quot;IgnoreLineSpacing&quot;:1}"/>
            <p:cNvSpPr txBox="1"/>
            <p:nvPr/>
          </p:nvSpPr>
          <p:spPr>
            <a:xfrm>
              <a:off x="259052" y="1225863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00000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第6题图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93F592AD-78FD-14B3-D9AD-AA96A4B90B25}"/>
              </a:ext>
            </a:extLst>
          </p:cNvPr>
          <p:cNvSpPr txBox="1"/>
          <p:nvPr/>
        </p:nvSpPr>
        <p:spPr>
          <a:xfrm>
            <a:off x="4964958" y="1328682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20" name="yt_shape_10220"/>
          <p:cNvSpPr txBox="1"/>
          <p:nvPr/>
        </p:nvSpPr>
        <p:spPr>
          <a:xfrm>
            <a:off x="540000" y="900000"/>
            <a:ext cx="861774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【易错点】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因找不准展开与折叠中相对的面或相邻的面而出错</a:t>
            </a:r>
          </a:p>
        </p:txBody>
      </p:sp>
      <p:pic>
        <p:nvPicPr>
          <p:cNvPr id="10221" name="yt_image_10221" title="H_74.7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25732" y="1531667"/>
            <a:ext cx="940534" cy="9486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223" name="yt_shape_10223"/>
          <p:cNvSpPr txBox="1"/>
          <p:nvPr/>
        </p:nvSpPr>
        <p:spPr>
          <a:xfrm>
            <a:off x="540000" y="2530935"/>
            <a:ext cx="920764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将如图所示的正方体沿某些棱展开后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能得到的图形是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pic>
        <p:nvPicPr>
          <p:cNvPr id="10224" name="yt_image_10224" title="H_88.56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87263" y="3162602"/>
            <a:ext cx="4817473" cy="1124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BA6AB5AF-D278-B7D2-E8D8-3AA1001D1381}"/>
              </a:ext>
            </a:extLst>
          </p:cNvPr>
          <p:cNvSpPr txBox="1"/>
          <p:nvPr/>
        </p:nvSpPr>
        <p:spPr>
          <a:xfrm>
            <a:off x="8755789" y="2484129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783</Words>
  <Application>Microsoft Office PowerPoint</Application>
  <PresentationFormat>宽屏</PresentationFormat>
  <Paragraphs>94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16</vt:i4>
      </vt:variant>
    </vt:vector>
  </HeadingPairs>
  <TitlesOfParts>
    <vt:vector size="55" baseType="lpstr">
      <vt:lpstr>,isEnd</vt:lpstr>
      <vt:lpstr>_⨹_1_09065,isEnd</vt:lpstr>
      <vt:lpstr>_⨹_1_1bec8,isEnd</vt:lpstr>
      <vt:lpstr>_⨹_1_7df13,isEnd</vt:lpstr>
      <vt:lpstr>_⨹_1_9fd16,isEnd</vt:lpstr>
      <vt:lpstr>_⨹_1_aaf29</vt:lpstr>
      <vt:lpstr>_⨹_1_bd5f2,isEnd</vt:lpstr>
      <vt:lpstr>_⨹_1_c2a99,isEnd</vt:lpstr>
      <vt:lpstr>_⨹_1_d7b26</vt:lpstr>
      <vt:lpstr>_⨹_1_e4f79</vt:lpstr>
      <vt:lpstr>_⨹_1_ea6e5</vt:lpstr>
      <vt:lpstr>_⨹_11_ccc77,isEnd</vt:lpstr>
      <vt:lpstr>_⨹_12_01d5d,isEnd</vt:lpstr>
      <vt:lpstr>_⨹_12_785d8</vt:lpstr>
      <vt:lpstr>_⨹_13_8e0c4</vt:lpstr>
      <vt:lpstr>_⨹_16_5d240</vt:lpstr>
      <vt:lpstr>_⨹_2_54b25</vt:lpstr>
      <vt:lpstr>_⨹_3_34251</vt:lpstr>
      <vt:lpstr>_⨹_3_a4160,isEnd</vt:lpstr>
      <vt:lpstr>_⨹_5_19d1a,isEnd</vt:lpstr>
      <vt:lpstr>_⨹_5_3fcb4</vt:lpstr>
      <vt:lpstr>_⨹_6_87321</vt:lpstr>
      <vt:lpstr>_⨹_7_252f7</vt:lpstr>
      <vt:lpstr>_⨹_8_195bf</vt:lpstr>
      <vt:lpstr>_⨹_8_bd4bb,isEnd</vt:lpstr>
      <vt:lpstr>Finished</vt:lpstr>
      <vt:lpstr>MS Mincho</vt:lpstr>
      <vt:lpstr>W:0.00503937,H:37.44</vt:lpstr>
      <vt:lpstr>W:24.13,H:37.44</vt:lpstr>
      <vt:lpstr>等线</vt:lpstr>
      <vt:lpstr>等线 Light</vt:lpstr>
      <vt:lpstr>黑体</vt:lpstr>
      <vt:lpstr>楷体</vt:lpstr>
      <vt:lpstr>宋体</vt:lpstr>
      <vt:lpstr>微软雅黑</vt:lpstr>
      <vt:lpstr>Arial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阳鑫</cp:lastModifiedBy>
  <cp:revision>12</cp:revision>
  <dcterms:created xsi:type="dcterms:W3CDTF">2024-07-23T04:16:09Z</dcterms:created>
  <dcterms:modified xsi:type="dcterms:W3CDTF">2024-07-23T16:41:22Z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A3D2DAF13E044C67A5AECFA2661B8942_13</vt:lpwstr>
  </property>
</Properties>
</file>