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4" r:id="rId4"/>
    <p:sldId id="305" r:id="rId5"/>
    <p:sldId id="308" r:id="rId6"/>
    <p:sldId id="309" r:id="rId7"/>
    <p:sldId id="310" r:id="rId8"/>
    <p:sldId id="313" r:id="rId9"/>
    <p:sldId id="314" r:id="rId10"/>
    <p:sldId id="316" r:id="rId11"/>
    <p:sldId id="318" r:id="rId12"/>
    <p:sldId id="321" r:id="rId13"/>
    <p:sldId id="323" r:id="rId14"/>
    <p:sldId id="325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79575-A550-48BE-812A-238F40E68968}" type="datetimeFigureOut">
              <a:rPr lang="zh-CN" altLang="en-US" smtClean="0"/>
              <a:t>2024/7/24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42407-DEF4-4BA8-8EE7-FFBCD4A992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314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42407-DEF4-4BA8-8EE7-FFBCD4A992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15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8" name="yt_shape_11058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1059" name="yt_image_11059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1" name="yt_shape_11061"/>
          <p:cNvSpPr txBox="1"/>
          <p:nvPr/>
        </p:nvSpPr>
        <p:spPr>
          <a:xfrm>
            <a:off x="540000" y="1976703"/>
            <a:ext cx="10029990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有理数加法的交换律用字母表示为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有理数加法的结合律用字母表示为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2C4A5D-6CC6-812B-77D2-DD13182DC083}"/>
              </a:ext>
            </a:extLst>
          </p:cNvPr>
          <p:cNvSpPr txBox="1"/>
          <p:nvPr/>
        </p:nvSpPr>
        <p:spPr>
          <a:xfrm>
            <a:off x="6884126" y="1929897"/>
            <a:ext cx="123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64363-5931-C6FB-8CAA-16284B9C092F}"/>
              </a:ext>
            </a:extLst>
          </p:cNvPr>
          <p:cNvSpPr txBox="1"/>
          <p:nvPr/>
        </p:nvSpPr>
        <p:spPr>
          <a:xfrm>
            <a:off x="8028714" y="2405385"/>
            <a:ext cx="238194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供货站的某种商品在一周内的进出货统计情况如下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星期一出货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4b4,isEnd"/>
              </a:rPr>
              <a:t>星期二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星期三出货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星期四出货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星期五进货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68d0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用有理数表示进出货量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7ab78,isEnd"/>
              </a:rPr>
              <a:t>并通过计算说明本周这种商品的库存量是增加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了还是减少了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8A1D26-76D3-3E7F-4811-6CF1DE7BA5A7}"/>
              </a:ext>
            </a:extLst>
          </p:cNvPr>
          <p:cNvSpPr txBox="1"/>
          <p:nvPr/>
        </p:nvSpPr>
        <p:spPr>
          <a:xfrm>
            <a:off x="10549782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D4C8FB-F42B-5F84-8A4C-8F9205D49D1F}"/>
              </a:ext>
            </a:extLst>
          </p:cNvPr>
          <p:cNvSpPr txBox="1"/>
          <p:nvPr/>
        </p:nvSpPr>
        <p:spPr>
          <a:xfrm>
            <a:off x="6458605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1" name="yt_shape_11121"/>
          <p:cNvSpPr txBox="1"/>
          <p:nvPr/>
        </p:nvSpPr>
        <p:spPr>
          <a:xfrm>
            <a:off x="540119" y="900000"/>
            <a:ext cx="11492915" cy="37995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记进货为正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出货为负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则用有理数表示进出货量为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7a2c4"/>
              </a:rPr>
              <a:t>星期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52bf8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a14a1"/>
              </a:rPr>
              <a:t>）＋（－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库存量减少了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8F1770-99D2-21AC-F937-90A749161126}"/>
              </a:ext>
            </a:extLst>
          </p:cNvPr>
          <p:cNvSpPr txBox="1"/>
          <p:nvPr/>
        </p:nvSpPr>
        <p:spPr>
          <a:xfrm>
            <a:off x="450108" y="85319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记进货为正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出货为负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则用有理数表示进出货量为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7a2c4"/>
              </a:rPr>
              <a:t>星期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357911-3397-54E3-8DDD-624E9994AA46}"/>
              </a:ext>
            </a:extLst>
          </p:cNvPr>
          <p:cNvSpPr txBox="1"/>
          <p:nvPr/>
        </p:nvSpPr>
        <p:spPr>
          <a:xfrm>
            <a:off x="450108" y="132868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2bf8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D29223-B7B4-943E-A4C7-AD2CC4111EC3}"/>
              </a:ext>
            </a:extLst>
          </p:cNvPr>
          <p:cNvSpPr txBox="1"/>
          <p:nvPr/>
        </p:nvSpPr>
        <p:spPr>
          <a:xfrm>
            <a:off x="450108" y="180417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6DBBA6-FD41-C606-A6A7-73C537906B99}"/>
              </a:ext>
            </a:extLst>
          </p:cNvPr>
          <p:cNvSpPr txBox="1"/>
          <p:nvPr/>
        </p:nvSpPr>
        <p:spPr>
          <a:xfrm>
            <a:off x="540119" y="2279658"/>
            <a:ext cx="1054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a14a1"/>
              </a:rPr>
              <a:t>）＋（－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1801B7-0950-4C6C-1196-C780F70C8F1C}"/>
              </a:ext>
            </a:extLst>
          </p:cNvPr>
          <p:cNvSpPr txBox="1"/>
          <p:nvPr/>
        </p:nvSpPr>
        <p:spPr>
          <a:xfrm>
            <a:off x="450108" y="2755146"/>
            <a:ext cx="967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36DEA3-88A5-6E42-3145-09D52F41B599}"/>
              </a:ext>
            </a:extLst>
          </p:cNvPr>
          <p:cNvSpPr txBox="1"/>
          <p:nvPr/>
        </p:nvSpPr>
        <p:spPr>
          <a:xfrm>
            <a:off x="450108" y="323063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AC1A9A-A652-CE24-A18E-EE200623B1B5}"/>
              </a:ext>
            </a:extLst>
          </p:cNvPr>
          <p:cNvSpPr txBox="1"/>
          <p:nvPr/>
        </p:nvSpPr>
        <p:spPr>
          <a:xfrm>
            <a:off x="450108" y="370612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AE6D5B-BBE7-32E8-9B79-60BC0BCF5365}"/>
              </a:ext>
            </a:extLst>
          </p:cNvPr>
          <p:cNvSpPr txBox="1"/>
          <p:nvPr/>
        </p:nvSpPr>
        <p:spPr>
          <a:xfrm>
            <a:off x="450108" y="4181610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库存量减少了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4" name="yt_shape_111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23" name="yt_image_11123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26" name="yt_shape_11126"/>
              <p:cNvSpPr txBox="1"/>
              <p:nvPr/>
            </p:nvSpPr>
            <p:spPr>
              <a:xfrm>
                <a:off x="540000" y="1431377"/>
                <a:ext cx="10267234" cy="52791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阅读下面文字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可以如下计算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＝［－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）］＋［－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上面这种方法叫拆项法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请补全以上计算过程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>
          <p:sp>
            <p:nvSpPr>
              <p:cNvPr id="11126" name="yt_shape_11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1377"/>
                <a:ext cx="10267234" cy="5279137"/>
              </a:xfrm>
              <a:prstGeom prst="rect">
                <a:avLst/>
              </a:prstGeom>
              <a:blipFill>
                <a:blip r:embed="rId3"/>
                <a:stretch>
                  <a:fillRect l="-1841" t="-1039" r="-831" b="-4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F794D2-280D-C007-4F25-46985F8F2221}"/>
                  </a:ext>
                </a:extLst>
              </p:cNvPr>
              <p:cNvSpPr txBox="1"/>
              <p:nvPr/>
            </p:nvSpPr>
            <p:spPr>
              <a:xfrm>
                <a:off x="6096000" y="3091986"/>
                <a:ext cx="42520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［－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］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F794D2-280D-C007-4F25-46985F8F2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1986"/>
                <a:ext cx="4252023" cy="769062"/>
              </a:xfrm>
              <a:prstGeom prst="rect">
                <a:avLst/>
              </a:prstGeom>
              <a:blipFill>
                <a:blip r:embed="rId4"/>
                <a:stretch>
                  <a:fillRect l="-2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112DD5-BA30-9EC9-7BFF-B176EEB2098C}"/>
                  </a:ext>
                </a:extLst>
              </p:cNvPr>
              <p:cNvSpPr txBox="1"/>
              <p:nvPr/>
            </p:nvSpPr>
            <p:spPr>
              <a:xfrm>
                <a:off x="2783632" y="3805458"/>
                <a:ext cx="2280349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112DD5-BA30-9EC9-7BFF-B176EEB20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3632" y="3805458"/>
                <a:ext cx="2280349" cy="769061"/>
              </a:xfrm>
              <a:prstGeom prst="rect">
                <a:avLst/>
              </a:prstGeom>
              <a:blipFill>
                <a:blip r:embed="rId5"/>
                <a:stretch>
                  <a:fillRect l="-4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4842E0-0E9D-E70D-F3E7-4EFEFE3EC8E5}"/>
                  </a:ext>
                </a:extLst>
              </p:cNvPr>
              <p:cNvSpPr txBox="1"/>
              <p:nvPr/>
            </p:nvSpPr>
            <p:spPr>
              <a:xfrm>
                <a:off x="2388789" y="4480907"/>
                <a:ext cx="7896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4842E0-0E9D-E70D-F3E7-4EFEFE3EC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8789" y="4480907"/>
                <a:ext cx="789686" cy="7690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0" name="yt_shape_11140"/>
              <p:cNvSpPr txBox="1"/>
              <p:nvPr/>
            </p:nvSpPr>
            <p:spPr>
              <a:xfrm>
                <a:off x="540119" y="900000"/>
                <a:ext cx="11492915" cy="4068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类比上面的方法计算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）＋［－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3_d2ce7"/>
                  </a:rPr>
                  <a:t>）］＋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40" name="yt_shape_11140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68550"/>
              </a:xfrm>
              <a:prstGeom prst="rect">
                <a:avLst/>
              </a:prstGeom>
              <a:blipFill>
                <a:blip r:embed="rId2"/>
                <a:stretch>
                  <a:fillRect l="-1645" b="-1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49268B-7575-281B-ACFC-114F360F1DE2}"/>
                  </a:ext>
                </a:extLst>
              </p:cNvPr>
              <p:cNvSpPr txBox="1"/>
              <p:nvPr/>
            </p:nvSpPr>
            <p:spPr>
              <a:xfrm>
                <a:off x="450108" y="1628986"/>
                <a:ext cx="1121473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）＋［－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3_d2ce7"/>
                  </a:rPr>
                  <a:t>）］＋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49268B-7575-281B-ACFC-114F360F1D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628986"/>
                <a:ext cx="11214736" cy="775792"/>
              </a:xfrm>
              <a:prstGeom prst="rect">
                <a:avLst/>
              </a:prstGeom>
              <a:blipFill>
                <a:blip r:embed="rId3"/>
                <a:stretch>
                  <a:fillRect l="-870" t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980FE71-1872-E81C-0373-96316F8575B9}"/>
                  </a:ext>
                </a:extLst>
              </p:cNvPr>
              <p:cNvSpPr txBox="1"/>
              <p:nvPr/>
            </p:nvSpPr>
            <p:spPr>
              <a:xfrm>
                <a:off x="450108" y="2217555"/>
                <a:ext cx="1318324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1980FE71-1872-E81C-0373-96316F8575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17555"/>
                <a:ext cx="1318324" cy="765823"/>
              </a:xfrm>
              <a:prstGeom prst="rect">
                <a:avLst/>
              </a:prstGeom>
              <a:blipFill>
                <a:blip r:embed="rId4"/>
                <a:stretch>
                  <a:fillRect l="-740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105025-9CAA-B163-29E0-15E16D1C87CA}"/>
                  </a:ext>
                </a:extLst>
              </p:cNvPr>
              <p:cNvSpPr txBox="1"/>
              <p:nvPr/>
            </p:nvSpPr>
            <p:spPr>
              <a:xfrm>
                <a:off x="2423592" y="2889766"/>
                <a:ext cx="920343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2023]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105025-9CAA-B163-29E0-15E16D1C87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2889766"/>
                <a:ext cx="9203437" cy="775793"/>
              </a:xfrm>
              <a:prstGeom prst="rect">
                <a:avLst/>
              </a:prstGeom>
              <a:blipFill>
                <a:blip r:embed="rId5"/>
                <a:stretch>
                  <a:fillRect l="-1060" r="-106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3122D7-59FC-7DB8-8C75-71E5A2BF0BD6}"/>
                  </a:ext>
                </a:extLst>
              </p:cNvPr>
              <p:cNvSpPr txBox="1"/>
              <p:nvPr/>
            </p:nvSpPr>
            <p:spPr>
              <a:xfrm>
                <a:off x="2423592" y="3571947"/>
                <a:ext cx="251371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3122D7-59FC-7DB8-8C75-71E5A2BF0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3571947"/>
                <a:ext cx="2513711" cy="768299"/>
              </a:xfrm>
              <a:prstGeom prst="rect">
                <a:avLst/>
              </a:prstGeom>
              <a:blipFill>
                <a:blip r:embed="rId6"/>
                <a:stretch>
                  <a:fillRect l="-3883" r="-388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AA1247-DB1C-E4DC-508D-B3DA2F20D464}"/>
                  </a:ext>
                </a:extLst>
              </p:cNvPr>
              <p:cNvSpPr txBox="1"/>
              <p:nvPr/>
            </p:nvSpPr>
            <p:spPr>
              <a:xfrm>
                <a:off x="2423592" y="4246634"/>
                <a:ext cx="1446912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AA1247-DB1C-E4DC-508D-B3DA2F20D4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4246634"/>
                <a:ext cx="1446912" cy="729374"/>
              </a:xfrm>
              <a:prstGeom prst="rect">
                <a:avLst/>
              </a:prstGeom>
              <a:blipFill>
                <a:blip r:embed="rId7"/>
                <a:stretch>
                  <a:fillRect l="-6751" r="-675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4" name="yt_shape_11064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063" name="yt_image_11063" title="H_31.0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66" name="yt_shape_11066"/>
              <p:cNvSpPr txBox="1"/>
              <p:nvPr/>
            </p:nvSpPr>
            <p:spPr>
              <a:xfrm>
                <a:off x="540119" y="1386424"/>
                <a:ext cx="11492915" cy="43900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］＋［（－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本题考查有理数的加法运算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根据加法交换律和结合律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5_92b6a"/>
                  </a:rPr>
                  <a:t>将同分母分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数先相加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然后再运算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66" name="yt_shape_11066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4390048"/>
              </a:xfrm>
              <a:prstGeom prst="rect">
                <a:avLst/>
              </a:prstGeom>
              <a:blipFill>
                <a:blip r:embed="rId3"/>
                <a:stretch>
                  <a:fillRect l="-1701" r="-439" b="-3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7" name="yt_shape_1107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76" name="yt_image_11076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9" name="yt_shape_11079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有理数的加法运算律</a:t>
            </a:r>
          </a:p>
        </p:txBody>
      </p:sp>
      <p:sp>
        <p:nvSpPr>
          <p:cNvPr id="11080" name="yt_shape_11080"/>
          <p:cNvSpPr txBox="1"/>
          <p:nvPr/>
        </p:nvSpPr>
        <p:spPr>
          <a:xfrm>
            <a:off x="540119" y="1971599"/>
            <a:ext cx="1066844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4_bdd37"/>
              </a:rPr>
              <a:t>）＋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_⨹_4_bdd37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4_bdd37"/>
              </a:rPr>
              <a:t>（－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是应用了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1" name="yt_table_110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143501"/>
              </p:ext>
            </p:extLst>
          </p:nvPr>
        </p:nvGraphicFramePr>
        <p:xfrm>
          <a:off x="540056" y="2931034"/>
          <a:ext cx="7248843" cy="950976"/>
        </p:xfrm>
        <a:graphic>
          <a:graphicData uri="http://schemas.openxmlformats.org/drawingml/2006/table">
            <a:tbl>
              <a:tblPr/>
              <a:tblGrid>
                <a:gridCol w="4691380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加法交换律与结合律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83" name="yt_shape_11083"/>
              <p:cNvSpPr txBox="1"/>
              <p:nvPr/>
            </p:nvSpPr>
            <p:spPr>
              <a:xfrm>
                <a:off x="540000" y="3932588"/>
                <a:ext cx="8398133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083" name="yt_shape_1108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2588"/>
                <a:ext cx="8398133" cy="646267"/>
              </a:xfrm>
              <a:prstGeom prst="rect">
                <a:avLst/>
              </a:prstGeom>
              <a:blipFill>
                <a:blip r:embed="rId4"/>
                <a:stretch>
                  <a:fillRect l="-2251" r="-1235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85" name="yt_table_110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63041"/>
              </p:ext>
            </p:extLst>
          </p:nvPr>
        </p:nvGraphicFramePr>
        <p:xfrm>
          <a:off x="540056" y="4629643"/>
          <a:ext cx="8724296" cy="475488"/>
        </p:xfrm>
        <a:graphic>
          <a:graphicData uri="http://schemas.openxmlformats.org/drawingml/2006/table">
            <a:tbl>
              <a:tblPr/>
              <a:tblGrid>
                <a:gridCol w="2510562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17663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492468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54463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83533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pic>
        <p:nvPicPr>
          <p:cNvPr id="3" name="yt_shape_1721708327082">
            <a:extLst>
              <a:ext uri="{FF2B5EF4-FFF2-40B4-BE49-F238E27FC236}">
                <a16:creationId xmlns:a16="http://schemas.microsoft.com/office/drawing/2014/main" id="{134C9588-6D3A-2103-C8B6-E92D3FC593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A4B06A-8776-C4D8-A515-AC0D756C22B3}"/>
              </a:ext>
            </a:extLst>
          </p:cNvPr>
          <p:cNvSpPr txBox="1"/>
          <p:nvPr/>
        </p:nvSpPr>
        <p:spPr>
          <a:xfrm>
            <a:off x="3575720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515A08-2F2F-B24A-E4BA-80BD7B627E81}"/>
              </a:ext>
            </a:extLst>
          </p:cNvPr>
          <p:cNvSpPr txBox="1"/>
          <p:nvPr/>
        </p:nvSpPr>
        <p:spPr>
          <a:xfrm>
            <a:off x="7936639" y="3885782"/>
            <a:ext cx="400748" cy="7336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yt_shape_11087"/>
          <p:cNvSpPr txBox="1"/>
          <p:nvPr/>
        </p:nvSpPr>
        <p:spPr>
          <a:xfrm>
            <a:off x="540000" y="900000"/>
            <a:ext cx="1015662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在下面的计算过程后面填上运用的运算律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F47A58-AE57-E8D0-9913-4152386022C0}"/>
              </a:ext>
            </a:extLst>
          </p:cNvPr>
          <p:cNvSpPr txBox="1"/>
          <p:nvPr/>
        </p:nvSpPr>
        <p:spPr>
          <a:xfrm>
            <a:off x="8069989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加法交换律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7B5D5B-A814-756A-B65B-E4335A51BF73}"/>
              </a:ext>
            </a:extLst>
          </p:cNvPr>
          <p:cNvSpPr txBox="1"/>
          <p:nvPr/>
        </p:nvSpPr>
        <p:spPr>
          <a:xfrm>
            <a:off x="8378865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加法结合律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2" name="yt_shape_11092"/>
              <p:cNvSpPr txBox="1"/>
              <p:nvPr/>
            </p:nvSpPr>
            <p:spPr>
              <a:xfrm>
                <a:off x="540000" y="900000"/>
                <a:ext cx="8412559" cy="47463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运用加法的运算律计算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34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92" name="yt_shape_1109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12559" cy="4746364"/>
              </a:xfrm>
              <a:prstGeom prst="rect">
                <a:avLst/>
              </a:prstGeom>
              <a:blipFill>
                <a:blip r:embed="rId2"/>
                <a:stretch>
                  <a:fillRect l="-2246" t="-1157" r="-1304" b="-3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2C1AC6-1B5F-16B3-2FD2-8432584EA425}"/>
                  </a:ext>
                </a:extLst>
              </p:cNvPr>
              <p:cNvSpPr txBox="1"/>
              <p:nvPr/>
            </p:nvSpPr>
            <p:spPr>
              <a:xfrm>
                <a:off x="449989" y="2040263"/>
                <a:ext cx="629507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34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AC2C1AC6-1B5F-16B3-2FD2-8432584EA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0263"/>
                <a:ext cx="6295072" cy="805193"/>
              </a:xfrm>
              <a:prstGeom prst="rect">
                <a:avLst/>
              </a:prstGeom>
              <a:blipFill>
                <a:blip r:embed="rId3"/>
                <a:stretch>
                  <a:fillRect l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CB9A34A-8B2F-68E6-9CA7-28EA9586F8AB}"/>
              </a:ext>
            </a:extLst>
          </p:cNvPr>
          <p:cNvSpPr txBox="1"/>
          <p:nvPr/>
        </p:nvSpPr>
        <p:spPr>
          <a:xfrm>
            <a:off x="1631504" y="275184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600C09-5312-19CC-A530-B765C34A550E}"/>
              </a:ext>
            </a:extLst>
          </p:cNvPr>
          <p:cNvSpPr txBox="1"/>
          <p:nvPr/>
        </p:nvSpPr>
        <p:spPr>
          <a:xfrm>
            <a:off x="1631504" y="322733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F5CDBA-FC49-2F72-AF35-D351BB4D07E3}"/>
              </a:ext>
            </a:extLst>
          </p:cNvPr>
          <p:cNvSpPr txBox="1"/>
          <p:nvPr/>
        </p:nvSpPr>
        <p:spPr>
          <a:xfrm>
            <a:off x="449989" y="4178308"/>
            <a:ext cx="851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15C749-99A1-1E17-CF4F-A0326A9DB383}"/>
              </a:ext>
            </a:extLst>
          </p:cNvPr>
          <p:cNvSpPr txBox="1"/>
          <p:nvPr/>
        </p:nvSpPr>
        <p:spPr>
          <a:xfrm>
            <a:off x="1631504" y="465379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31464A-14F9-03E8-AADD-68719C51E178}"/>
              </a:ext>
            </a:extLst>
          </p:cNvPr>
          <p:cNvSpPr txBox="1"/>
          <p:nvPr/>
        </p:nvSpPr>
        <p:spPr>
          <a:xfrm>
            <a:off x="1631504" y="512928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9" name="yt_shape_11099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有理数加法及其运算律的应用</a:t>
            </a:r>
          </a:p>
        </p:txBody>
      </p:sp>
      <p:sp>
        <p:nvSpPr>
          <p:cNvPr id="11100" name="yt_shape_1110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班第一学期班费收支情况如下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开始时为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d5b6"/>
              </a:rPr>
              <a:t>250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该班期末时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班费结余为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1" name="yt_table_111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611207"/>
              </p:ext>
            </p:extLst>
          </p:nvPr>
        </p:nvGraphicFramePr>
        <p:xfrm>
          <a:off x="540056" y="2348869"/>
          <a:ext cx="102482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sp>
        <p:nvSpPr>
          <p:cNvPr id="11103" name="yt_shape_11103"/>
          <p:cNvSpPr txBox="1"/>
          <p:nvPr/>
        </p:nvSpPr>
        <p:spPr>
          <a:xfrm>
            <a:off x="540119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小王支付宝余额原有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购物花了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元后转入了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36f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现在小王支付宝余额里有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4" name="yt_table_1110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117333"/>
              </p:ext>
            </p:extLst>
          </p:nvPr>
        </p:nvGraphicFramePr>
        <p:xfrm>
          <a:off x="540056" y="3834475"/>
          <a:ext cx="105530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pic>
        <p:nvPicPr>
          <p:cNvPr id="3" name="yt_shape_1721708327154">
            <a:extLst>
              <a:ext uri="{FF2B5EF4-FFF2-40B4-BE49-F238E27FC236}">
                <a16:creationId xmlns:a16="http://schemas.microsoft.com/office/drawing/2014/main" id="{0668ADC9-C047-346A-666E-F9102E5B3C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326DE8-4734-E0E5-4B04-229DC3F5AECB}"/>
              </a:ext>
            </a:extLst>
          </p:cNvPr>
          <p:cNvSpPr txBox="1"/>
          <p:nvPr/>
        </p:nvSpPr>
        <p:spPr>
          <a:xfrm>
            <a:off x="852730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B5E449-F7CF-D109-387D-8A104275E0EA}"/>
              </a:ext>
            </a:extLst>
          </p:cNvPr>
          <p:cNvSpPr txBox="1"/>
          <p:nvPr/>
        </p:nvSpPr>
        <p:spPr>
          <a:xfrm>
            <a:off x="4412508" y="33037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6" name="yt_shape_1110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有一批味精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标准质量为每袋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77de"/>
              </a:rPr>
              <a:t>袋样品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进行检测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488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袋味精的总质量是多少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为标准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超出记为正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不足记为负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41235"/>
              </a:rPr>
              <a:t>，－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总质量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226C9A-E699-D0D0-8B8C-ED35E27DA0F2}"/>
              </a:ext>
            </a:extLst>
          </p:cNvPr>
          <p:cNvSpPr txBox="1"/>
          <p:nvPr/>
        </p:nvSpPr>
        <p:spPr>
          <a:xfrm>
            <a:off x="450108" y="2279658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为标准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超出记为正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不足记为负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41235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A0595F-40AC-A070-7F7F-F2CC587A668D}"/>
              </a:ext>
            </a:extLst>
          </p:cNvPr>
          <p:cNvSpPr txBox="1"/>
          <p:nvPr/>
        </p:nvSpPr>
        <p:spPr>
          <a:xfrm>
            <a:off x="450108" y="275514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sym typeface="_⨹_2_41235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B173AF-EE4A-CA80-35FC-E927D5C684E2}"/>
              </a:ext>
            </a:extLst>
          </p:cNvPr>
          <p:cNvSpPr txBox="1"/>
          <p:nvPr/>
        </p:nvSpPr>
        <p:spPr>
          <a:xfrm>
            <a:off x="450108" y="3230634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总质量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9" name="yt_shape_11109"/>
              <p:cNvSpPr txBox="1"/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在运用加法交换律时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错误地只移动数字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_⨹_9_4776a,isEnd"/>
                  </a:rPr>
                  <a:t>而将数字前的符号留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在原处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09" name="yt_shape_11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EC1F4D-9FF0-05F8-E3A7-83EF61838F3C}"/>
              </a:ext>
            </a:extLst>
          </p:cNvPr>
          <p:cNvSpPr txBox="1"/>
          <p:nvPr/>
        </p:nvSpPr>
        <p:spPr>
          <a:xfrm>
            <a:off x="4469658" y="1804170"/>
            <a:ext cx="637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3" name="yt_shape_111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12" name="yt_image_11112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5" name="yt_shape_11115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9379"/>
              </a:rPr>
              <a:t>则下列说法中可能成立的是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6" name="yt_table_1111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5774"/>
              </p:ext>
            </p:extLst>
          </p:nvPr>
        </p:nvGraphicFramePr>
        <p:xfrm>
          <a:off x="540056" y="2441600"/>
          <a:ext cx="4121150" cy="1901952"/>
        </p:xfrm>
        <a:graphic>
          <a:graphicData uri="http://schemas.openxmlformats.org/drawingml/2006/table">
            <a:tbl>
              <a:tblPr/>
              <a:tblGrid>
                <a:gridCol w="412115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6183BA-C4F8-C5C4-D24F-71E19A85ECCD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846</Words>
  <Application>Microsoft Office PowerPoint</Application>
  <PresentationFormat>宽屏</PresentationFormat>
  <Paragraphs>128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_⨹_1_336f2</vt:lpstr>
      <vt:lpstr>_⨹_1_52bf8</vt:lpstr>
      <vt:lpstr>_⨹_1_54884</vt:lpstr>
      <vt:lpstr>_⨹_1_b68d0,isEnd</vt:lpstr>
      <vt:lpstr>_⨹_12_19379</vt:lpstr>
      <vt:lpstr>_⨹_2_41235</vt:lpstr>
      <vt:lpstr>_⨹_2_7a2c4</vt:lpstr>
      <vt:lpstr>_⨹_20_7ab78,isEnd</vt:lpstr>
      <vt:lpstr>_⨹_3_777de</vt:lpstr>
      <vt:lpstr>_⨹_3_b04b4,isEnd</vt:lpstr>
      <vt:lpstr>_⨹_3_bd5b6</vt:lpstr>
      <vt:lpstr>_⨹_3_d2ce7</vt:lpstr>
      <vt:lpstr>_⨹_4_a14a1</vt:lpstr>
      <vt:lpstr>_⨹_4_bdd37</vt:lpstr>
      <vt:lpstr>_⨹_5_92b6a</vt:lpstr>
      <vt:lpstr>_⨹_9_4776a,isEnd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2024-07-23T16:52:54Z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