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4" r:id="rId4"/>
    <p:sldId id="305" r:id="rId5"/>
    <p:sldId id="308" r:id="rId6"/>
    <p:sldId id="309" r:id="rId7"/>
    <p:sldId id="312" r:id="rId8"/>
    <p:sldId id="313" r:id="rId9"/>
    <p:sldId id="315" r:id="rId10"/>
    <p:sldId id="319" r:id="rId11"/>
    <p:sldId id="321" r:id="rId12"/>
    <p:sldId id="323" r:id="rId13"/>
    <p:sldId id="326" r:id="rId14"/>
    <p:sldId id="256" r:id="rId15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132" autoAdjust="0"/>
    <p:restoredTop sz="94660"/>
  </p:normalViewPr>
  <p:slideViewPr>
    <p:cSldViewPr showGuides="1">
      <p:cViewPr varScale="1">
        <p:scale>
          <a:sx n="43" d="100"/>
          <a:sy n="43" d="100"/>
        </p:scale>
        <p:origin x="68" y="2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12" name="yt_shape_12412"/>
          <p:cNvSpPr txBox="1"/>
          <p:nvPr/>
        </p:nvSpPr>
        <p:spPr>
          <a:xfrm>
            <a:off x="540000" y="900000"/>
            <a:ext cx="123110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自主学习</a:t>
            </a:r>
          </a:p>
        </p:txBody>
      </p:sp>
      <p:pic>
        <p:nvPicPr>
          <p:cNvPr id="12413" name="yt_image_12413" title="H_31.05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531667"/>
            <a:ext cx="1428789" cy="394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415" name="yt_shape_12415"/>
          <p:cNvSpPr txBox="1"/>
          <p:nvPr/>
        </p:nvSpPr>
        <p:spPr>
          <a:xfrm>
            <a:off x="540119" y="1976703"/>
            <a:ext cx="11492915" cy="185243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MS Mincho" pitchFamily="24"/>
                <a:ea typeface="MS Mincho" pitchFamily="24"/>
              </a:rPr>
              <a:t>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括号前是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楷体" pitchFamily="24"/>
                <a:ea typeface="楷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楷体" pitchFamily="24"/>
                <a:ea typeface="楷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把括号和它前面的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楷体" pitchFamily="24"/>
                <a:ea typeface="楷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楷体" pitchFamily="24"/>
                <a:ea typeface="楷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去掉后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原括号里各项的符号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sym typeface="W:6.004961,H:37.44"/>
              </a:rPr>
              <a:t/>
            </a:r>
            <a:b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sym typeface="W:6.004961,H:37.44"/>
              </a:rPr>
            </a:b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MS Mincho" pitchFamily="24"/>
                <a:ea typeface="MS Mincho" pitchFamily="24"/>
              </a:rPr>
              <a:t>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括号前是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楷体" pitchFamily="24"/>
                <a:ea typeface="楷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楷体" pitchFamily="24"/>
                <a:ea typeface="楷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把括号和它前面的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楷体" pitchFamily="24"/>
                <a:ea typeface="楷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楷体" pitchFamily="24"/>
                <a:ea typeface="楷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去掉后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原括号里各项的符号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sym typeface="W:6.004961,H:37.44"/>
              </a:rPr>
              <a:t/>
            </a:r>
            <a:b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sym typeface="W:6.004961,H:37.44"/>
              </a:rPr>
            </a:br>
            <a:r>
              <a:rPr sz="2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7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2677BDE-0089-8E87-D268-625A3219B2B3}"/>
              </a:ext>
            </a:extLst>
          </p:cNvPr>
          <p:cNvSpPr txBox="1"/>
          <p:nvPr/>
        </p:nvSpPr>
        <p:spPr>
          <a:xfrm>
            <a:off x="10913321" y="1929897"/>
            <a:ext cx="865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  <a:sym typeface="_⨹_2_4b0d7"/>
              </a:rPr>
              <a:t>都不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305BFCF-70D5-7F04-529D-DAC59A68A2A9}"/>
              </a:ext>
            </a:extLst>
          </p:cNvPr>
          <p:cNvSpPr txBox="1"/>
          <p:nvPr/>
        </p:nvSpPr>
        <p:spPr>
          <a:xfrm>
            <a:off x="450108" y="2405385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改变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85C85C2-3CC1-40D1-C867-AB07ACA77256}"/>
              </a:ext>
            </a:extLst>
          </p:cNvPr>
          <p:cNvSpPr txBox="1"/>
          <p:nvPr/>
        </p:nvSpPr>
        <p:spPr>
          <a:xfrm>
            <a:off x="10913321" y="2880873"/>
            <a:ext cx="865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  <a:sym typeface="_⨹_2_707fd"/>
              </a:rPr>
              <a:t>都要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2CF711D-D431-6B33-391E-D7B1D14331A9}"/>
              </a:ext>
            </a:extLst>
          </p:cNvPr>
          <p:cNvSpPr txBox="1"/>
          <p:nvPr/>
        </p:nvSpPr>
        <p:spPr>
          <a:xfrm>
            <a:off x="450108" y="3356361"/>
            <a:ext cx="10944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改变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68" name="yt_shape_12468"/>
          <p:cNvSpPr txBox="1"/>
          <p:nvPr/>
        </p:nvSpPr>
        <p:spPr>
          <a:xfrm>
            <a:off x="540119" y="900000"/>
            <a:ext cx="11492915" cy="432619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乙同学给出了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请按照乙同学给出的数值化简整式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乙同学给出了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，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所以计算结果为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dirty="0" smtClean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endParaRPr lang="en-US" altLang="zh-CN" sz="2400" dirty="0">
              <a:solidFill>
                <a:srgbClr val="FF0000">
                  <a:alpha val="0"/>
                </a:srgbClr>
              </a:solidFill>
              <a:latin typeface="宋体" pitchFamily="24"/>
              <a:ea typeface="宋体" pitchFamily="24"/>
              <a:sym typeface=",isEnd"/>
            </a:endParaRPr>
          </a:p>
          <a:p>
            <a:pPr eaLnBrk="1" latinLnBrk="0" hangingPunct="0">
              <a:lnSpc>
                <a:spcPct val="129999"/>
              </a:lnSpc>
            </a:pPr>
            <a:endParaRPr lang="en-US" altLang="zh-CN" sz="2400" b="0" i="0" u="none" dirty="0" smtClean="0">
              <a:solidFill>
                <a:srgbClr val="FF0000">
                  <a:alpha val="0"/>
                </a:srgbClr>
              </a:solidFill>
              <a:effectLst/>
              <a:latin typeface="宋体" pitchFamily="24"/>
              <a:ea typeface="宋体" pitchFamily="24"/>
              <a:sym typeface=",isEnd"/>
            </a:endParaRPr>
          </a:p>
          <a:p>
            <a:pPr eaLnBrk="1" latinLnBrk="0" hangingPunct="0">
              <a:lnSpc>
                <a:spcPct val="129999"/>
              </a:lnSpc>
            </a:pPr>
            <a:endParaRPr lang="en-US" altLang="zh-CN" sz="2400" b="0" i="0" u="none" dirty="0">
              <a:solidFill>
                <a:srgbClr val="FF0000">
                  <a:alpha val="0"/>
                </a:srgbClr>
              </a:solidFill>
              <a:effectLst/>
              <a:latin typeface="宋体" pitchFamily="24"/>
              <a:ea typeface="宋体" pitchFamily="24"/>
              <a:sym typeface=",isEnd"/>
            </a:endParaRP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丙同学给出一组数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计算的最后结果与</a:t>
            </a:r>
            <a:r>
              <a:rPr lang="en-US" altLang="zh-CN" sz="15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的取值无关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61b61,isEnd"/>
              </a:rPr>
              <a:t>请写出丙同学的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计算结果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ax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 err="1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sym typeface=",isEnd"/>
              </a:rPr>
              <a:t>1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ax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 err="1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sym typeface=",isEnd"/>
              </a:rPr>
              <a:t>1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02D5D41-7DFE-4A3D-171A-25DF9689C0DD}"/>
              </a:ext>
            </a:extLst>
          </p:cNvPr>
          <p:cNvSpPr txBox="1"/>
          <p:nvPr/>
        </p:nvSpPr>
        <p:spPr>
          <a:xfrm>
            <a:off x="450108" y="2744452"/>
            <a:ext cx="50949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乙同学给出了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766EBCE-14B4-231A-67C3-5023898F84FB}"/>
              </a:ext>
            </a:extLst>
          </p:cNvPr>
          <p:cNvSpPr txBox="1"/>
          <p:nvPr/>
        </p:nvSpPr>
        <p:spPr>
          <a:xfrm>
            <a:off x="450108" y="3219940"/>
            <a:ext cx="82191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所以计算结果为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FF99CFB-E622-3AF6-18F2-D51DE8015F2D}"/>
              </a:ext>
            </a:extLst>
          </p:cNvPr>
          <p:cNvSpPr txBox="1"/>
          <p:nvPr/>
        </p:nvSpPr>
        <p:spPr>
          <a:xfrm>
            <a:off x="450108" y="1317988"/>
            <a:ext cx="56283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28790F7-F6EF-9ED5-D3B0-528BF45A6439}"/>
              </a:ext>
            </a:extLst>
          </p:cNvPr>
          <p:cNvSpPr txBox="1"/>
          <p:nvPr/>
        </p:nvSpPr>
        <p:spPr>
          <a:xfrm>
            <a:off x="526308" y="1793476"/>
            <a:ext cx="42567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8887ED0-FB75-85D3-F3B7-92E0AA128E70}"/>
              </a:ext>
            </a:extLst>
          </p:cNvPr>
          <p:cNvSpPr txBox="1"/>
          <p:nvPr/>
        </p:nvSpPr>
        <p:spPr>
          <a:xfrm>
            <a:off x="526308" y="2268964"/>
            <a:ext cx="48473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yt_shape_12473"/>
              <p:cNvSpPr txBox="1"/>
              <p:nvPr/>
            </p:nvSpPr>
            <p:spPr>
              <a:xfrm>
                <a:off x="540000" y="4678242"/>
                <a:ext cx="6849632" cy="227915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因为丙同学计算的最后结果与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的取值无关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当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时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丙同学的计算结果为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0" name="yt_shape_1247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678242"/>
                <a:ext cx="6849632" cy="2279150"/>
              </a:xfrm>
              <a:prstGeom prst="rect">
                <a:avLst/>
              </a:prstGeom>
              <a:blipFill>
                <a:blip r:embed="rId2"/>
                <a:stretch>
                  <a:fillRect l="-2760" t="-2139" r="-1781" b="-37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文本框 10">
            <a:extLst>
              <a:ext uri="{FF2B5EF4-FFF2-40B4-BE49-F238E27FC236}">
                <a16:creationId xmlns:a16="http://schemas.microsoft.com/office/drawing/2014/main" id="{2C8C0857-01AD-F4ED-1A5C-1E78D42053C1}"/>
              </a:ext>
            </a:extLst>
          </p:cNvPr>
          <p:cNvSpPr txBox="1"/>
          <p:nvPr/>
        </p:nvSpPr>
        <p:spPr>
          <a:xfrm>
            <a:off x="449989" y="4631436"/>
            <a:ext cx="6963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因为丙同学计算的最后结果与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的取值无关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FAC1FCA5-F166-2BC0-98E8-DEB97BA2FE82}"/>
              </a:ext>
            </a:extLst>
          </p:cNvPr>
          <p:cNvSpPr txBox="1"/>
          <p:nvPr/>
        </p:nvSpPr>
        <p:spPr>
          <a:xfrm>
            <a:off x="449989" y="5106924"/>
            <a:ext cx="38757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773F663C-C129-ABF6-F3D6-7ABE4CF4C249}"/>
                  </a:ext>
                </a:extLst>
              </p:cNvPr>
              <p:cNvSpPr txBox="1"/>
              <p:nvPr/>
            </p:nvSpPr>
            <p:spPr>
              <a:xfrm>
                <a:off x="449989" y="5465219"/>
                <a:ext cx="2728024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773F663C-C129-ABF6-F3D6-7ABE4CF4C24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465219"/>
                <a:ext cx="2728024" cy="766077"/>
              </a:xfrm>
              <a:prstGeom prst="rect">
                <a:avLst/>
              </a:prstGeom>
              <a:blipFill>
                <a:blip r:embed="rId3"/>
                <a:stretch>
                  <a:fillRect l="-3579" r="-3579" b="-3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A1280529-265F-A377-9F38-51E37CDD4678}"/>
                  </a:ext>
                </a:extLst>
              </p:cNvPr>
              <p:cNvSpPr txBox="1"/>
              <p:nvPr/>
            </p:nvSpPr>
            <p:spPr>
              <a:xfrm>
                <a:off x="449989" y="6059215"/>
                <a:ext cx="6233223" cy="7272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当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时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丙同学的计算结果为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A1280529-265F-A377-9F38-51E37CDD467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6059215"/>
                <a:ext cx="6233223" cy="727279"/>
              </a:xfrm>
              <a:prstGeom prst="rect">
                <a:avLst/>
              </a:prstGeom>
              <a:blipFill>
                <a:blip r:embed="rId4"/>
                <a:stretch>
                  <a:fillRect l="-1566" r="-1566" b="-5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11" grpId="0" build="allAtOnce"/>
      <p:bldP spid="12" grpId="0" build="allAtOnce"/>
      <p:bldP spid="13" grpId="0" build="allAtOnce"/>
      <p:bldP spid="14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75" name="yt_shape_12475"/>
          <p:cNvSpPr txBox="1"/>
          <p:nvPr/>
        </p:nvSpPr>
        <p:spPr>
          <a:xfrm>
            <a:off x="540000" y="900000"/>
            <a:ext cx="8188139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微专题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页复习题第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题变式与拓展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【变式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下列各式中与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的值不相等的是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477" name="yt_table_12477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1575017"/>
              </p:ext>
            </p:extLst>
          </p:nvPr>
        </p:nvGraphicFramePr>
        <p:xfrm>
          <a:off x="540056" y="1858606"/>
          <a:ext cx="8148956" cy="950976"/>
        </p:xfrm>
        <a:graphic>
          <a:graphicData uri="http://schemas.openxmlformats.org/drawingml/2006/table">
            <a:tbl>
              <a:tblPr/>
              <a:tblGrid>
                <a:gridCol w="4883468">
                  <a:extLst>
                    <a:ext uri="{9D8B030D-6E8A-4147-A177-3AD203B41FA5}">
                      <a16:colId xmlns:a16="http://schemas.microsoft.com/office/drawing/2014/main" val="10498"/>
                    </a:ext>
                  </a:extLst>
                </a:gridCol>
                <a:gridCol w="3265488">
                  <a:extLst>
                    <a:ext uri="{9D8B030D-6E8A-4147-A177-3AD203B41FA5}">
                      <a16:colId xmlns:a16="http://schemas.microsoft.com/office/drawing/2014/main" val="1049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＋（－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）＋（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58"/>
                  </a:ext>
                </a:extLst>
              </a:tr>
            </a:tbl>
          </a:graphicData>
        </a:graphic>
      </p:graphicFrame>
      <p:sp>
        <p:nvSpPr>
          <p:cNvPr id="12479" name="yt_shape_12479"/>
          <p:cNvSpPr txBox="1"/>
          <p:nvPr/>
        </p:nvSpPr>
        <p:spPr>
          <a:xfrm>
            <a:off x="540000" y="2860160"/>
            <a:ext cx="893674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【变式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下列各式中与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的值不相等的是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480" name="yt_table_12480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0163586"/>
              </p:ext>
            </p:extLst>
          </p:nvPr>
        </p:nvGraphicFramePr>
        <p:xfrm>
          <a:off x="540056" y="3339463"/>
          <a:ext cx="8925243" cy="950976"/>
        </p:xfrm>
        <a:graphic>
          <a:graphicData uri="http://schemas.openxmlformats.org/drawingml/2006/table">
            <a:tbl>
              <a:tblPr/>
              <a:tblGrid>
                <a:gridCol w="4883468">
                  <a:extLst>
                    <a:ext uri="{9D8B030D-6E8A-4147-A177-3AD203B41FA5}">
                      <a16:colId xmlns:a16="http://schemas.microsoft.com/office/drawing/2014/main" val="10500"/>
                    </a:ext>
                  </a:extLst>
                </a:gridCol>
                <a:gridCol w="4041775">
                  <a:extLst>
                    <a:ext uri="{9D8B030D-6E8A-4147-A177-3AD203B41FA5}">
                      <a16:colId xmlns:a16="http://schemas.microsoft.com/office/drawing/2014/main" val="105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5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＋（－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60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E8C9F024-D0BD-FC7D-64BE-9D2DB75B7E46}"/>
              </a:ext>
            </a:extLst>
          </p:cNvPr>
          <p:cNvSpPr txBox="1"/>
          <p:nvPr/>
        </p:nvSpPr>
        <p:spPr>
          <a:xfrm>
            <a:off x="7728676" y="132868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9DA8E09-2DCD-7584-E7C6-103E718DF932}"/>
              </a:ext>
            </a:extLst>
          </p:cNvPr>
          <p:cNvSpPr txBox="1"/>
          <p:nvPr/>
        </p:nvSpPr>
        <p:spPr>
          <a:xfrm>
            <a:off x="8487501" y="2813354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82" name="yt_shape_12482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【拓展】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不改变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把二次项放在前面有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的括号里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af76c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一次项放在前面有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的括号里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下列各式正确的是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483" name="yt_table_12483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3090220"/>
              </p:ext>
            </p:extLst>
          </p:nvPr>
        </p:nvGraphicFramePr>
        <p:xfrm>
          <a:off x="540056" y="1859435"/>
          <a:ext cx="5791200" cy="1901952"/>
        </p:xfrm>
        <a:graphic>
          <a:graphicData uri="http://schemas.openxmlformats.org/drawingml/2006/table">
            <a:tbl>
              <a:tblPr/>
              <a:tblGrid>
                <a:gridCol w="5791200">
                  <a:extLst>
                    <a:ext uri="{9D8B030D-6E8A-4147-A177-3AD203B41FA5}">
                      <a16:colId xmlns:a16="http://schemas.microsoft.com/office/drawing/2014/main" val="105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）－（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6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）－（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6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）－（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6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）－（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64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6AE9DC37-3C07-2264-422E-EC69C1F708D7}"/>
              </a:ext>
            </a:extLst>
          </p:cNvPr>
          <p:cNvSpPr txBox="1"/>
          <p:nvPr/>
        </p:nvSpPr>
        <p:spPr>
          <a:xfrm>
            <a:off x="8374907" y="132868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/>
          <p:cNvSpPr txBox="1"/>
          <p:nvPr/>
        </p:nvSpPr>
        <p:spPr>
          <a:xfrm>
            <a:off x="558139" y="1019330"/>
            <a:ext cx="11162805" cy="4708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18" name="yt_shape_12418"/>
          <p:cNvSpPr txBox="1"/>
          <p:nvPr/>
        </p:nvSpPr>
        <p:spPr>
          <a:xfrm>
            <a:off x="540000" y="900000"/>
            <a:ext cx="1444691" cy="35125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950" b="0" i="0" u="none" spc="10778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</a:rPr>
              <a:t> </a:t>
            </a:r>
          </a:p>
        </p:txBody>
      </p:sp>
      <p:pic>
        <p:nvPicPr>
          <p:cNvPr id="12417" name="yt_image_12417" title="H_31.05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41398"/>
            <a:ext cx="1428789" cy="394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420" name="yt_shape_12420"/>
          <p:cNvSpPr txBox="1"/>
          <p:nvPr/>
        </p:nvSpPr>
        <p:spPr>
          <a:xfrm>
            <a:off x="540119" y="1386424"/>
            <a:ext cx="11492915" cy="425308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互为相反数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求代数式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）－（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44bc7"/>
              </a:rPr>
              <a:t> 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D5004A"/>
                </a:solidFill>
                <a:effectLst/>
                <a:latin typeface="Times New Roman" pitchFamily="24"/>
                <a:ea typeface="黑体" pitchFamily="24"/>
              </a:rPr>
              <a:t>【自主解答】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原式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因为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互为相反数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所以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原式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100" b="1" i="1" spc="-1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1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1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100" b="1" i="1" spc="-1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1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1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D5004A"/>
                </a:solidFill>
                <a:effectLst/>
                <a:latin typeface="Times New Roman" pitchFamily="24"/>
                <a:ea typeface="黑体" pitchFamily="24"/>
              </a:rPr>
              <a:t>【方法归纳】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去括号的依据是乘法分配律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当括号前面含有数字因数时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4_3fea7"/>
              </a:rPr>
              <a:t>用括号前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面的数乘括号里面的各项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不要漏乘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同时要注意符号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28" name="yt_shape_12428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2427" name="yt_image_12427">
            <a:extLst>
              <a:ext uri="">
                <a16:creationId xmlns="" xmlns:p14="http://schemas.microsoft.com/office/powerpoint/2010/main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430" name="yt_shape_12430"/>
          <p:cNvSpPr txBox="1"/>
          <p:nvPr/>
        </p:nvSpPr>
        <p:spPr>
          <a:xfrm>
            <a:off x="540000" y="1482165"/>
            <a:ext cx="2428550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去括号</a:t>
            </a:r>
          </a:p>
        </p:txBody>
      </p:sp>
      <p:sp>
        <p:nvSpPr>
          <p:cNvPr id="12431" name="yt_shape_12431"/>
          <p:cNvSpPr txBox="1"/>
          <p:nvPr/>
        </p:nvSpPr>
        <p:spPr>
          <a:xfrm>
            <a:off x="540000" y="1971599"/>
            <a:ext cx="459100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下列去括号正确的是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432" name="yt_table_12432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210034"/>
              </p:ext>
            </p:extLst>
          </p:nvPr>
        </p:nvGraphicFramePr>
        <p:xfrm>
          <a:off x="540056" y="2450902"/>
          <a:ext cx="4919663" cy="1901952"/>
        </p:xfrm>
        <a:graphic>
          <a:graphicData uri="http://schemas.openxmlformats.org/drawingml/2006/table">
            <a:tbl>
              <a:tblPr/>
              <a:tblGrid>
                <a:gridCol w="4919663">
                  <a:extLst>
                    <a:ext uri="{9D8B030D-6E8A-4147-A177-3AD203B41FA5}">
                      <a16:colId xmlns:a16="http://schemas.microsoft.com/office/drawing/2014/main" val="1047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－（－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4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50"/>
                  </a:ext>
                </a:extLst>
              </a:tr>
            </a:tbl>
          </a:graphicData>
        </a:graphic>
      </p:graphicFrame>
      <p:sp>
        <p:nvSpPr>
          <p:cNvPr id="12434" name="yt_shape_12434"/>
          <p:cNvSpPr txBox="1"/>
          <p:nvPr/>
        </p:nvSpPr>
        <p:spPr>
          <a:xfrm>
            <a:off x="540000" y="4403222"/>
            <a:ext cx="785471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下列各式中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不能由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变形得到的是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435" name="yt_table_12435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2867185"/>
              </p:ext>
            </p:extLst>
          </p:nvPr>
        </p:nvGraphicFramePr>
        <p:xfrm>
          <a:off x="540056" y="4882525"/>
          <a:ext cx="7007543" cy="950976"/>
        </p:xfrm>
        <a:graphic>
          <a:graphicData uri="http://schemas.openxmlformats.org/drawingml/2006/table">
            <a:tbl>
              <a:tblPr/>
              <a:tblGrid>
                <a:gridCol w="3978593">
                  <a:extLst>
                    <a:ext uri="{9D8B030D-6E8A-4147-A177-3AD203B41FA5}">
                      <a16:colId xmlns:a16="http://schemas.microsoft.com/office/drawing/2014/main" val="10480"/>
                    </a:ext>
                  </a:extLst>
                </a:gridCol>
                <a:gridCol w="3028950">
                  <a:extLst>
                    <a:ext uri="{9D8B030D-6E8A-4147-A177-3AD203B41FA5}">
                      <a16:colId xmlns:a16="http://schemas.microsoft.com/office/drawing/2014/main" val="1048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5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52"/>
                  </a:ext>
                </a:extLst>
              </a:tr>
            </a:tbl>
          </a:graphicData>
        </a:graphic>
      </p:graphicFrame>
      <p:pic>
        <p:nvPicPr>
          <p:cNvPr id="3" name="yt_shape_1721708487277">
            <a:extLst>
              <a:ext uri="{FF2B5EF4-FFF2-40B4-BE49-F238E27FC236}">
                <a16:creationId xmlns:a16="http://schemas.microsoft.com/office/drawing/2014/main" id="{D7D3FD21-B973-FA0C-9AD7-3B515F940FC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FBE7906-3EDD-CFEE-3D10-CB6D0EE96BCF}"/>
              </a:ext>
            </a:extLst>
          </p:cNvPr>
          <p:cNvSpPr txBox="1"/>
          <p:nvPr/>
        </p:nvSpPr>
        <p:spPr>
          <a:xfrm>
            <a:off x="4183789" y="192479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FC17244-0D2E-747D-9C55-39A440FFBD7C}"/>
              </a:ext>
            </a:extLst>
          </p:cNvPr>
          <p:cNvSpPr txBox="1"/>
          <p:nvPr/>
        </p:nvSpPr>
        <p:spPr>
          <a:xfrm>
            <a:off x="7415939" y="435641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37" name="yt_shape_12437"/>
          <p:cNvSpPr txBox="1"/>
          <p:nvPr/>
        </p:nvSpPr>
        <p:spPr>
          <a:xfrm>
            <a:off x="540000" y="900000"/>
            <a:ext cx="7155805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去括号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[4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]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</a:t>
            </a:r>
            <a:r>
              <a:rPr sz="1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4BD1530-2FDA-861B-6DC9-24DEF2398AB3}"/>
              </a:ext>
            </a:extLst>
          </p:cNvPr>
          <p:cNvSpPr txBox="1"/>
          <p:nvPr/>
        </p:nvSpPr>
        <p:spPr>
          <a:xfrm>
            <a:off x="4375877" y="1328682"/>
            <a:ext cx="24295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0D284CB-DEC0-C495-7EFA-A8CEE0AF2E4F}"/>
              </a:ext>
            </a:extLst>
          </p:cNvPr>
          <p:cNvSpPr txBox="1"/>
          <p:nvPr/>
        </p:nvSpPr>
        <p:spPr>
          <a:xfrm>
            <a:off x="4856889" y="1804170"/>
            <a:ext cx="27073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40" name="yt_shape_12440"/>
          <p:cNvSpPr txBox="1"/>
          <p:nvPr/>
        </p:nvSpPr>
        <p:spPr>
          <a:xfrm>
            <a:off x="540000" y="900000"/>
            <a:ext cx="3967433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去括号的简单应用</a:t>
            </a:r>
          </a:p>
        </p:txBody>
      </p:sp>
      <p:sp>
        <p:nvSpPr>
          <p:cNvPr id="12441" name="yt_shape_12441"/>
          <p:cNvSpPr txBox="1"/>
          <p:nvPr/>
        </p:nvSpPr>
        <p:spPr>
          <a:xfrm>
            <a:off x="540119" y="138943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三个连续奇数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最小的一个是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为自然数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1_10fcc"/>
              </a:rPr>
              <a:t>则这三个连续奇数的和为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442" name="yt_table_12442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1430936"/>
              </p:ext>
            </p:extLst>
          </p:nvPr>
        </p:nvGraphicFramePr>
        <p:xfrm>
          <a:off x="540056" y="2348869"/>
          <a:ext cx="10324466" cy="475488"/>
        </p:xfrm>
        <a:graphic>
          <a:graphicData uri="http://schemas.openxmlformats.org/drawingml/2006/table">
            <a:tbl>
              <a:tblPr/>
              <a:tblGrid>
                <a:gridCol w="2822893">
                  <a:extLst>
                    <a:ext uri="{9D8B030D-6E8A-4147-A177-3AD203B41FA5}">
                      <a16:colId xmlns:a16="http://schemas.microsoft.com/office/drawing/2014/main" val="10482"/>
                    </a:ext>
                  </a:extLst>
                </a:gridCol>
                <a:gridCol w="2805430">
                  <a:extLst>
                    <a:ext uri="{9D8B030D-6E8A-4147-A177-3AD203B41FA5}">
                      <a16:colId xmlns:a16="http://schemas.microsoft.com/office/drawing/2014/main" val="10483"/>
                    </a:ext>
                  </a:extLst>
                </a:gridCol>
                <a:gridCol w="2805430">
                  <a:extLst>
                    <a:ext uri="{9D8B030D-6E8A-4147-A177-3AD203B41FA5}">
                      <a16:colId xmlns:a16="http://schemas.microsoft.com/office/drawing/2014/main" val="10484"/>
                    </a:ext>
                  </a:extLst>
                </a:gridCol>
                <a:gridCol w="1890713">
                  <a:extLst>
                    <a:ext uri="{9D8B030D-6E8A-4147-A177-3AD203B41FA5}">
                      <a16:colId xmlns:a16="http://schemas.microsoft.com/office/drawing/2014/main" val="1048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53"/>
                  </a:ext>
                </a:extLst>
              </a:tr>
            </a:tbl>
          </a:graphicData>
        </a:graphic>
      </p:graphicFrame>
      <p:sp>
        <p:nvSpPr>
          <p:cNvPr id="12444" name="yt_shape_12444"/>
          <p:cNvSpPr txBox="1"/>
          <p:nvPr/>
        </p:nvSpPr>
        <p:spPr>
          <a:xfrm>
            <a:off x="540119" y="287504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张老师用长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的铁丝做了一个长方形教具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其中一边长为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afeab"/>
              </a:rPr>
              <a:t>则另一边的长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445" name="yt_table_12445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6601718"/>
              </p:ext>
            </p:extLst>
          </p:nvPr>
        </p:nvGraphicFramePr>
        <p:xfrm>
          <a:off x="540056" y="3834475"/>
          <a:ext cx="8805228" cy="950976"/>
        </p:xfrm>
        <a:graphic>
          <a:graphicData uri="http://schemas.openxmlformats.org/drawingml/2006/table">
            <a:tbl>
              <a:tblPr/>
              <a:tblGrid>
                <a:gridCol w="5628323">
                  <a:extLst>
                    <a:ext uri="{9D8B030D-6E8A-4147-A177-3AD203B41FA5}">
                      <a16:colId xmlns:a16="http://schemas.microsoft.com/office/drawing/2014/main" val="10503"/>
                    </a:ext>
                  </a:extLst>
                </a:gridCol>
                <a:gridCol w="3176905">
                  <a:extLst>
                    <a:ext uri="{9D8B030D-6E8A-4147-A177-3AD203B41FA5}">
                      <a16:colId xmlns:a16="http://schemas.microsoft.com/office/drawing/2014/main" val="105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9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6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10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66"/>
                  </a:ext>
                </a:extLst>
              </a:tr>
            </a:tbl>
          </a:graphicData>
        </a:graphic>
      </p:graphicFrame>
      <p:pic>
        <p:nvPicPr>
          <p:cNvPr id="3" name="yt_shape_1721708487344">
            <a:extLst>
              <a:ext uri="{FF2B5EF4-FFF2-40B4-BE49-F238E27FC236}">
                <a16:creationId xmlns:a16="http://schemas.microsoft.com/office/drawing/2014/main" id="{8E2D95C8-3011-3B9A-89EA-192FFA83B8D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86D9FD0-FC95-9FB0-C60B-0D0CDCE27A68}"/>
              </a:ext>
            </a:extLst>
          </p:cNvPr>
          <p:cNvSpPr txBox="1"/>
          <p:nvPr/>
        </p:nvSpPr>
        <p:spPr>
          <a:xfrm>
            <a:off x="1059708" y="181811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E44687E-EED4-1751-5C1A-791473B1F2FA}"/>
              </a:ext>
            </a:extLst>
          </p:cNvPr>
          <p:cNvSpPr txBox="1"/>
          <p:nvPr/>
        </p:nvSpPr>
        <p:spPr>
          <a:xfrm>
            <a:off x="1364508" y="330372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447" name="yt_shape_12447"/>
              <p:cNvSpPr txBox="1"/>
              <p:nvPr/>
            </p:nvSpPr>
            <p:spPr>
              <a:xfrm>
                <a:off x="540119" y="900000"/>
                <a:ext cx="11492915" cy="542770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一辆公交车上原来有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中途下去一半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又上来若干人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4_272ec"/>
                  </a:rPr>
                  <a:t>使车上共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有乘客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上车的乘客是多少人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由题意可得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[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]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即上车的乘客是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上车的乘客是多少人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当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人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即当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上车的乘客是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2447" name="yt_shape_12447" descr="{&quot;rangeId&quot;:10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5427704"/>
              </a:xfrm>
              <a:prstGeom prst="rect">
                <a:avLst/>
              </a:prstGeom>
              <a:blipFill>
                <a:blip r:embed="rId2"/>
                <a:stretch>
                  <a:fillRect l="-1645" t="-1011" b="-25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25E68643-6E65-7436-5ABE-1953A0D0C1C1}"/>
              </a:ext>
            </a:extLst>
          </p:cNvPr>
          <p:cNvSpPr txBox="1"/>
          <p:nvPr/>
        </p:nvSpPr>
        <p:spPr>
          <a:xfrm>
            <a:off x="450108" y="2279658"/>
            <a:ext cx="3380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由题意可得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0845A229-24E4-5FED-F242-79221FA51B9E}"/>
                  </a:ext>
                </a:extLst>
              </p:cNvPr>
              <p:cNvSpPr txBox="1"/>
              <p:nvPr/>
            </p:nvSpPr>
            <p:spPr>
              <a:xfrm>
                <a:off x="754908" y="2755146"/>
                <a:ext cx="6512623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10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[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]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3" name="文本框 2" descr="{'rangeId': 10, 'hasSerialNum': 1}">
                <a:extLst>
                  <a:ext uri="{FF2B5EF4-FFF2-40B4-BE49-F238E27FC236}">
                    <a16:creationId xmlns:a16="http://schemas.microsoft.com/office/drawing/2014/main" id="{0845A229-24E4-5FED-F242-79221FA51B9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4908" y="2755146"/>
                <a:ext cx="6512623" cy="765061"/>
              </a:xfrm>
              <a:prstGeom prst="rect">
                <a:avLst/>
              </a:prstGeom>
              <a:blipFill>
                <a:blip r:embed="rId3"/>
                <a:stretch>
                  <a:fillRect l="-1498" r="-1498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E31E42D3-A61C-842F-8AAE-1CE3A9575A11}"/>
              </a:ext>
            </a:extLst>
          </p:cNvPr>
          <p:cNvSpPr txBox="1"/>
          <p:nvPr/>
        </p:nvSpPr>
        <p:spPr>
          <a:xfrm>
            <a:off x="450108" y="3426595"/>
            <a:ext cx="3151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57F8F6C-840B-1D0B-34D1-3D4476572273}"/>
              </a:ext>
            </a:extLst>
          </p:cNvPr>
          <p:cNvSpPr txBox="1"/>
          <p:nvPr/>
        </p:nvSpPr>
        <p:spPr>
          <a:xfrm>
            <a:off x="450108" y="3902083"/>
            <a:ext cx="18945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32AA6A2-3DB2-B7ED-49FF-D00240047D69}"/>
              </a:ext>
            </a:extLst>
          </p:cNvPr>
          <p:cNvSpPr txBox="1"/>
          <p:nvPr/>
        </p:nvSpPr>
        <p:spPr>
          <a:xfrm>
            <a:off x="450108" y="4377571"/>
            <a:ext cx="44853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即上车的乘客是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D6EAF1A-0DEC-294C-D269-4922AF238FAA}"/>
              </a:ext>
            </a:extLst>
          </p:cNvPr>
          <p:cNvSpPr txBox="1"/>
          <p:nvPr/>
        </p:nvSpPr>
        <p:spPr>
          <a:xfrm>
            <a:off x="450108" y="5328547"/>
            <a:ext cx="89430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61C018A-5FBD-221F-C8B4-060FE3E1C397}"/>
              </a:ext>
            </a:extLst>
          </p:cNvPr>
          <p:cNvSpPr txBox="1"/>
          <p:nvPr/>
        </p:nvSpPr>
        <p:spPr>
          <a:xfrm>
            <a:off x="450108" y="5804035"/>
            <a:ext cx="57045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上车的乘客是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53" name="yt_shape_12453"/>
          <p:cNvSpPr txBox="1"/>
          <p:nvPr/>
        </p:nvSpPr>
        <p:spPr>
          <a:xfrm>
            <a:off x="540119" y="900000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【易错点】</a:t>
            </a:r>
            <a:r>
              <a:rPr lang="zh-CN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括号前是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黑体" pitchFamily="24"/>
                <a:ea typeface="黑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黑体" pitchFamily="24"/>
                <a:ea typeface="黑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sym typeface=",isEnd"/>
              </a:rPr>
              <a:t>去括号时未改变符号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去括号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【变式】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去括号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合并同类项得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[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＋（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]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lang="en-US" sz="2000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</a:t>
            </a:r>
            <a:r>
              <a:rPr sz="2000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</a:t>
            </a:r>
            <a:r>
              <a:rPr sz="1700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 smtClean="0">
                <a:latin typeface="Times New Roman"/>
              </a:rPr>
              <a:t>⁠⁠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A90800C-C43E-E49D-A87E-6C8CFBEF31AA}"/>
              </a:ext>
            </a:extLst>
          </p:cNvPr>
          <p:cNvSpPr txBox="1"/>
          <p:nvPr/>
        </p:nvSpPr>
        <p:spPr>
          <a:xfrm>
            <a:off x="5896821" y="1328682"/>
            <a:ext cx="28073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BD0E6D8-CB5D-3B43-96DC-B35A66D70620}"/>
              </a:ext>
            </a:extLst>
          </p:cNvPr>
          <p:cNvSpPr txBox="1"/>
          <p:nvPr/>
        </p:nvSpPr>
        <p:spPr>
          <a:xfrm>
            <a:off x="10316421" y="1804170"/>
            <a:ext cx="11325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lvl="0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lang="en-US" altLang="zh-CN" sz="2400" i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c</a:t>
            </a:r>
            <a:r>
              <a:rPr lang="en-US" altLang="zh-CN" sz="1500" i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 </a:t>
            </a:r>
            <a:r>
              <a:rPr lang="zh-CN" altLang="zh-CN" sz="24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kumimoji="0" lang="en-US" altLang="zh-CN" sz="15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  <a:sym typeface="_⨹_1_8b4fa"/>
              </a:rPr>
              <a:t> </a:t>
            </a:r>
            <a:r>
              <a:rPr kumimoji="0" lang="en-US" altLang="zh-CN" sz="15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/>
            </a:r>
            <a:br>
              <a:rPr kumimoji="0" lang="en-US" altLang="zh-CN" sz="15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57" name="yt_shape_12457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2456" name="yt_image_12456" title="H_41.85">
            <a:extLst>
              <a:ext uri="">
                <a16:creationId xmlns="" xmlns:p14="http://schemas.microsoft.com/office/powerpoint/2010/main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459" name="yt_shape_12459"/>
          <p:cNvSpPr txBox="1"/>
          <p:nvPr/>
        </p:nvSpPr>
        <p:spPr>
          <a:xfrm>
            <a:off x="540121" y="1482165"/>
            <a:ext cx="10956480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那么代数式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8f7ed"/>
              </a:rPr>
              <a:t>的值是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460" name="yt_table_12460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2163269"/>
              </p:ext>
            </p:extLst>
          </p:nvPr>
        </p:nvGraphicFramePr>
        <p:xfrm>
          <a:off x="540056" y="2441600"/>
          <a:ext cx="8876666" cy="475488"/>
        </p:xfrm>
        <a:graphic>
          <a:graphicData uri="http://schemas.openxmlformats.org/drawingml/2006/table">
            <a:tbl>
              <a:tblPr/>
              <a:tblGrid>
                <a:gridCol w="2575243">
                  <a:extLst>
                    <a:ext uri="{9D8B030D-6E8A-4147-A177-3AD203B41FA5}">
                      <a16:colId xmlns:a16="http://schemas.microsoft.com/office/drawing/2014/main" val="10490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491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492"/>
                    </a:ext>
                  </a:extLst>
                </a:gridCol>
                <a:gridCol w="1338263">
                  <a:extLst>
                    <a:ext uri="{9D8B030D-6E8A-4147-A177-3AD203B41FA5}">
                      <a16:colId xmlns:a16="http://schemas.microsoft.com/office/drawing/2014/main" val="1049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55"/>
                  </a:ext>
                </a:extLst>
              </a:tr>
            </a:tbl>
          </a:graphicData>
        </a:graphic>
      </p:graphicFrame>
      <p:sp>
        <p:nvSpPr>
          <p:cNvPr id="12462" name="yt_shape_12462"/>
          <p:cNvSpPr txBox="1"/>
          <p:nvPr/>
        </p:nvSpPr>
        <p:spPr>
          <a:xfrm>
            <a:off x="540119" y="296777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若关于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的多项式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axy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不含二次项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7cefd"/>
              </a:rPr>
              <a:t>的值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463" name="yt_table_12463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9313031"/>
              </p:ext>
            </p:extLst>
          </p:nvPr>
        </p:nvGraphicFramePr>
        <p:xfrm>
          <a:off x="540056" y="3927206"/>
          <a:ext cx="9029066" cy="475488"/>
        </p:xfrm>
        <a:graphic>
          <a:graphicData uri="http://schemas.openxmlformats.org/drawingml/2006/table">
            <a:tbl>
              <a:tblPr/>
              <a:tblGrid>
                <a:gridCol w="2575243">
                  <a:extLst>
                    <a:ext uri="{9D8B030D-6E8A-4147-A177-3AD203B41FA5}">
                      <a16:colId xmlns:a16="http://schemas.microsoft.com/office/drawing/2014/main" val="10494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495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496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49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56"/>
                  </a:ext>
                </a:extLst>
              </a:tr>
            </a:tbl>
          </a:graphicData>
        </a:graphic>
      </p:graphicFrame>
      <p:sp>
        <p:nvSpPr>
          <p:cNvPr id="12465" name="yt_shape_12465"/>
          <p:cNvSpPr txBox="1"/>
          <p:nvPr/>
        </p:nvSpPr>
        <p:spPr>
          <a:xfrm>
            <a:off x="540119" y="4453377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在计算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小明同学将括号前面的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抄成了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cb4d9,isEnd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得到的运算结果是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则多项式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AF10F3E-9AA7-30B7-A3FF-BA015C5CA561}"/>
              </a:ext>
            </a:extLst>
          </p:cNvPr>
          <p:cNvSpPr txBox="1"/>
          <p:nvPr/>
        </p:nvSpPr>
        <p:spPr>
          <a:xfrm>
            <a:off x="1059709" y="191084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9B1E536-CE14-690D-5CE0-6C84515E7A12}"/>
              </a:ext>
            </a:extLst>
          </p:cNvPr>
          <p:cNvSpPr txBox="1"/>
          <p:nvPr/>
        </p:nvSpPr>
        <p:spPr>
          <a:xfrm>
            <a:off x="1364508" y="339645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A1AD9EA-9DD4-4BA0-DA08-B5AA3F1A4238}"/>
              </a:ext>
            </a:extLst>
          </p:cNvPr>
          <p:cNvSpPr txBox="1"/>
          <p:nvPr/>
        </p:nvSpPr>
        <p:spPr>
          <a:xfrm>
            <a:off x="7189046" y="4882059"/>
            <a:ext cx="23708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66" name="yt_shape_12466"/>
          <p:cNvSpPr txBox="1"/>
          <p:nvPr/>
        </p:nvSpPr>
        <p:spPr>
          <a:xfrm>
            <a:off x="540119" y="900000"/>
            <a:ext cx="11492915" cy="330930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地有蔬菜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200t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地有蔬菜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300t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现决定将这些蔬菜全部调运给</a:t>
            </a:r>
            <a:r>
              <a:rPr lang="en-US" altLang="zh-CN" sz="15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797bb,isEnd"/>
              </a:rPr>
              <a:t> </a:t>
            </a:r>
            <a:r>
              <a:rPr lang="en-US" altLang="zh-CN" sz="15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15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15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两地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15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两地分别需要调运蔬菜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240t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260t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其中从</a:t>
            </a:r>
            <a:r>
              <a:rPr lang="en-US" altLang="zh-CN" sz="15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地运往</a:t>
            </a:r>
            <a:r>
              <a:rPr lang="en-US" altLang="zh-CN" sz="15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15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a6bf7,isEnd"/>
              </a:rPr>
              <a:t> </a:t>
            </a:r>
            <a:r>
              <a:rPr lang="en-US" altLang="zh-CN" sz="15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15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两处的费用分别为每吨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元和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25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</a:t>
            </a:r>
            <a:r>
              <a:rPr lang="en-US" altLang="zh-CN" sz="15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地运往</a:t>
            </a:r>
            <a:r>
              <a:rPr lang="en-US" altLang="zh-CN" sz="15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15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cf1ab,isEnd"/>
              </a:rPr>
              <a:t>两处的费用分别为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每吨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元和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设从</a:t>
            </a:r>
            <a:r>
              <a:rPr lang="en-US" altLang="zh-CN" sz="15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地运往</a:t>
            </a:r>
            <a:r>
              <a:rPr lang="en-US" altLang="zh-CN" sz="15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地的蔬菜为</a:t>
            </a:r>
            <a:r>
              <a:rPr lang="en-US" altLang="zh-CN" sz="15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吨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eac16,isEnd"/>
              </a:rPr>
              <a:t>两个蔬菜基地的总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运费为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</a:t>
            </a:r>
            <a:r>
              <a:rPr sz="1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老师写出一个整式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为常数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57748,isEnd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且表示为系数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然后让同学们给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赋予不同的数值进行计算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9522C19-42BE-C160-0541-174CB31EED14}"/>
              </a:ext>
            </a:extLst>
          </p:cNvPr>
          <p:cNvSpPr txBox="1"/>
          <p:nvPr/>
        </p:nvSpPr>
        <p:spPr>
          <a:xfrm>
            <a:off x="1767733" y="2755146"/>
            <a:ext cx="29439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9800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yt_shape_12468"/>
          <p:cNvSpPr txBox="1"/>
          <p:nvPr/>
        </p:nvSpPr>
        <p:spPr>
          <a:xfrm>
            <a:off x="540119" y="4306101"/>
            <a:ext cx="11492915" cy="1139123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甲同学给出了一组数据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然后计算的结果为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则甲同学给出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db904,isEnd"/>
              </a:rPr>
              <a:t> 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的值分别是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 smtClean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1500" b="0" i="1" u="none" dirty="0" smtClean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sym typeface=",isEnd"/>
              </a:rPr>
              <a:t>1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47AFA88-FC7A-982E-53D5-9A3B704B6B49}"/>
              </a:ext>
            </a:extLst>
          </p:cNvPr>
          <p:cNvSpPr txBox="1"/>
          <p:nvPr/>
        </p:nvSpPr>
        <p:spPr>
          <a:xfrm>
            <a:off x="2831358" y="4725144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969B144-9788-C365-DF89-C141F8319A16}"/>
              </a:ext>
            </a:extLst>
          </p:cNvPr>
          <p:cNvSpPr txBox="1"/>
          <p:nvPr/>
        </p:nvSpPr>
        <p:spPr>
          <a:xfrm>
            <a:off x="4450608" y="4725144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5" grpId="0" build="allAtOnce"/>
      <p:bldP spid="6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1274</Words>
  <Application>Microsoft Office PowerPoint</Application>
  <PresentationFormat>宽屏</PresentationFormat>
  <Paragraphs>139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47" baseType="lpstr">
      <vt:lpstr>,isEnd</vt:lpstr>
      <vt:lpstr>_⨹_1_44bc7</vt:lpstr>
      <vt:lpstr>_⨹_1_57748,isEnd</vt:lpstr>
      <vt:lpstr>_⨹_1_797bb,isEnd</vt:lpstr>
      <vt:lpstr>_⨹_1_8b4fa</vt:lpstr>
      <vt:lpstr>_⨹_1_a6bf7,isEnd</vt:lpstr>
      <vt:lpstr>_⨹_1_af76c</vt:lpstr>
      <vt:lpstr>_⨹_1_cb4d9,isEnd</vt:lpstr>
      <vt:lpstr>_⨹_1_db904,isEnd</vt:lpstr>
      <vt:lpstr>_⨹_11_10fcc</vt:lpstr>
      <vt:lpstr>_⨹_2_4b0d7</vt:lpstr>
      <vt:lpstr>_⨹_2_707fd</vt:lpstr>
      <vt:lpstr>_⨹_2_7cefd</vt:lpstr>
      <vt:lpstr>_⨹_3_8f7ed</vt:lpstr>
      <vt:lpstr>_⨹_4_272ec</vt:lpstr>
      <vt:lpstr>_⨹_4_3fea7</vt:lpstr>
      <vt:lpstr>_⨹_6_afeab</vt:lpstr>
      <vt:lpstr>_⨹_7_61b61,isEnd</vt:lpstr>
      <vt:lpstr>_⨹_8_cf1ab,isEnd</vt:lpstr>
      <vt:lpstr>_⨹_8_eac16,isEnd</vt:lpstr>
      <vt:lpstr>Finished</vt:lpstr>
      <vt:lpstr>MS Mincho</vt:lpstr>
      <vt:lpstr>W:6.004961,H:37.44</vt:lpstr>
      <vt:lpstr>等线</vt:lpstr>
      <vt:lpstr>等线 Light</vt:lpstr>
      <vt:lpstr>黑体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阳鑫</cp:lastModifiedBy>
  <cp:revision>12</cp:revision>
  <dcterms:created xsi:type="dcterms:W3CDTF">2024-07-23T04:16:09Z</dcterms:created>
  <dcterms:modified xsi:type="dcterms:W3CDTF">2024-07-24T00:43:04Z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A3D2DAF13E044C67A5AECFA2661B8942_13</vt:lpwstr>
  </property>
</Properties>
</file>